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sldIdLst>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80" d="100"/>
          <a:sy n="80" d="100"/>
        </p:scale>
        <p:origin x="2126" y="-6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Becky" userId="b58cfeaa-6dad-4b6e-a8ec-8a305e3822bf" providerId="ADAL" clId="{72B20FBD-E67B-4539-AF0B-F14710A0546E}"/>
    <pc:docChg chg="modSld">
      <pc:chgData name="Pritchard, Becky" userId="b58cfeaa-6dad-4b6e-a8ec-8a305e3822bf" providerId="ADAL" clId="{72B20FBD-E67B-4539-AF0B-F14710A0546E}" dt="2025-03-14T11:04:24.419" v="1" actId="1076"/>
      <pc:docMkLst>
        <pc:docMk/>
      </pc:docMkLst>
      <pc:sldChg chg="modSp mod">
        <pc:chgData name="Pritchard, Becky" userId="b58cfeaa-6dad-4b6e-a8ec-8a305e3822bf" providerId="ADAL" clId="{72B20FBD-E67B-4539-AF0B-F14710A0546E}" dt="2025-03-14T11:04:24.419" v="1" actId="1076"/>
        <pc:sldMkLst>
          <pc:docMk/>
          <pc:sldMk cId="481365720" sldId="256"/>
        </pc:sldMkLst>
        <pc:spChg chg="mod">
          <ac:chgData name="Pritchard, Becky" userId="b58cfeaa-6dad-4b6e-a8ec-8a305e3822bf" providerId="ADAL" clId="{72B20FBD-E67B-4539-AF0B-F14710A0546E}" dt="2025-03-14T11:04:24.419" v="1" actId="1076"/>
          <ac:spMkLst>
            <pc:docMk/>
            <pc:sldMk cId="481365720" sldId="256"/>
            <ac:spMk id="20" creationId="{1AE51A8C-FE6B-7DA2-2ED1-9F305FEBA6E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6C2D15-82FB-4D8F-BAF4-032307977F20}" type="datetimeFigureOut">
              <a:rPr lang="en-GB" smtClean="0"/>
              <a:t>14/03/2025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98373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C2D15-82FB-4D8F-BAF4-032307977F20}" type="datetimeFigureOut">
              <a:rPr lang="en-GB" smtClean="0"/>
              <a:t>14/03/2025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1949795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6C2D15-82FB-4D8F-BAF4-032307977F20}" type="datetimeFigureOut">
              <a:rPr lang="en-GB" smtClean="0"/>
              <a:t>14/03/2025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400597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6C2D15-82FB-4D8F-BAF4-032307977F20}" type="datetimeFigureOut">
              <a:rPr lang="en-GB" smtClean="0"/>
              <a:t>14/03/2025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91149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6C2D15-82FB-4D8F-BAF4-032307977F20}" type="datetimeFigureOut">
              <a:rPr lang="en-GB" smtClean="0"/>
              <a:t>14/03/2025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1972139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6C2D15-82FB-4D8F-BAF4-032307977F20}" type="datetimeFigureOut">
              <a:rPr lang="en-GB" smtClean="0"/>
              <a:t>14/03/2025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38737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C2D15-82FB-4D8F-BAF4-032307977F20}" type="datetimeFigureOut">
              <a:rPr lang="en-GB" smtClean="0"/>
              <a:t>14/03/2025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2814257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6C2D15-82FB-4D8F-BAF4-032307977F20}" type="datetimeFigureOut">
              <a:rPr lang="en-GB" smtClean="0"/>
              <a:t>14/03/2025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51452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6C2D15-82FB-4D8F-BAF4-032307977F20}" type="datetimeFigureOut">
              <a:rPr lang="en-GB" smtClean="0"/>
              <a:t>14/03/2025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175626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C2D15-82FB-4D8F-BAF4-032307977F20}" type="datetimeFigureOut">
              <a:rPr lang="en-GB" smtClean="0"/>
              <a:t>14/03/2025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286617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C2D15-82FB-4D8F-BAF4-032307977F20}" type="datetimeFigureOut">
              <a:rPr lang="en-GB" smtClean="0"/>
              <a:t>14/03/2025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B53525-1D07-431B-8EB0-4EAF0DB551FB}" type="slidenum">
              <a:rPr lang="en-GB" smtClean="0"/>
              <a:t>‹#›</a:t>
            </a:fld>
            <a:endParaRPr lang="en-GB"/>
          </a:p>
        </p:txBody>
      </p:sp>
    </p:spTree>
    <p:extLst>
      <p:ext uri="{BB962C8B-B14F-4D97-AF65-F5344CB8AC3E}">
        <p14:creationId xmlns:p14="http://schemas.microsoft.com/office/powerpoint/2010/main" val="180427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7A6C2D15-82FB-4D8F-BAF4-032307977F20}" type="datetimeFigureOut">
              <a:rPr lang="en-GB" smtClean="0"/>
              <a:t>14/03/2025</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49B53525-1D07-431B-8EB0-4EAF0DB551FB}" type="slidenum">
              <a:rPr lang="en-GB" smtClean="0"/>
              <a:t>‹#›</a:t>
            </a:fld>
            <a:endParaRPr lang="en-GB"/>
          </a:p>
        </p:txBody>
      </p:sp>
    </p:spTree>
    <p:extLst>
      <p:ext uri="{BB962C8B-B14F-4D97-AF65-F5344CB8AC3E}">
        <p14:creationId xmlns:p14="http://schemas.microsoft.com/office/powerpoint/2010/main" val="11106223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88915F60-6A66-BD82-C2B1-B59D819B8E45}"/>
              </a:ext>
            </a:extLst>
          </p:cNvPr>
          <p:cNvCxnSpPr>
            <a:cxnSpLocks/>
          </p:cNvCxnSpPr>
          <p:nvPr/>
        </p:nvCxnSpPr>
        <p:spPr>
          <a:xfrm>
            <a:off x="3373923" y="1236082"/>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6C52F0F-6EC5-AB97-8517-36D8793BB2AD}"/>
              </a:ext>
            </a:extLst>
          </p:cNvPr>
          <p:cNvSpPr txBox="1"/>
          <p:nvPr/>
        </p:nvSpPr>
        <p:spPr>
          <a:xfrm>
            <a:off x="516469" y="680539"/>
            <a:ext cx="2731576" cy="1107996"/>
          </a:xfrm>
          <a:prstGeom prst="rect">
            <a:avLst/>
          </a:prstGeom>
          <a:noFill/>
          <a:ln>
            <a:solidFill>
              <a:schemeClr val="accent1">
                <a:shade val="15000"/>
              </a:schemeClr>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Will the learner be over the age of 16 and below the age of 19 years at the commencement of the academic year? Please note that no transport is provided to learners beyond the second year after the end of compulsory education</a:t>
            </a:r>
          </a:p>
        </p:txBody>
      </p:sp>
      <p:sp>
        <p:nvSpPr>
          <p:cNvPr id="14" name="TextBox 13">
            <a:extLst>
              <a:ext uri="{FF2B5EF4-FFF2-40B4-BE49-F238E27FC236}">
                <a16:creationId xmlns:a16="http://schemas.microsoft.com/office/drawing/2014/main" id="{FB23503C-22A9-C2CE-0E83-BFBF0F00029A}"/>
              </a:ext>
            </a:extLst>
          </p:cNvPr>
          <p:cNvSpPr txBox="1"/>
          <p:nvPr/>
        </p:nvSpPr>
        <p:spPr>
          <a:xfrm>
            <a:off x="3698930" y="1103732"/>
            <a:ext cx="369012" cy="261610"/>
          </a:xfrm>
          <a:prstGeom prst="rect">
            <a:avLst/>
          </a:prstGeom>
          <a:noFill/>
        </p:spPr>
        <p:txBody>
          <a:bodyPr wrap="none" rtlCol="0">
            <a:spAutoFit/>
          </a:bodyPr>
          <a:lstStyle/>
          <a:p>
            <a:r>
              <a:rPr lang="en-GB" sz="1100" dirty="0">
                <a:latin typeface="Calibri" panose="020F0502020204030204" pitchFamily="34" charset="0"/>
                <a:cs typeface="Calibri" panose="020F0502020204030204" pitchFamily="34" charset="0"/>
              </a:rPr>
              <a:t>NO</a:t>
            </a:r>
          </a:p>
        </p:txBody>
      </p:sp>
      <p:sp>
        <p:nvSpPr>
          <p:cNvPr id="15" name="TextBox 14">
            <a:extLst>
              <a:ext uri="{FF2B5EF4-FFF2-40B4-BE49-F238E27FC236}">
                <a16:creationId xmlns:a16="http://schemas.microsoft.com/office/drawing/2014/main" id="{5F739928-1022-0959-70E0-824D47F6EB3A}"/>
              </a:ext>
            </a:extLst>
          </p:cNvPr>
          <p:cNvSpPr txBox="1"/>
          <p:nvPr/>
        </p:nvSpPr>
        <p:spPr>
          <a:xfrm>
            <a:off x="4550115" y="964528"/>
            <a:ext cx="1681352" cy="430887"/>
          </a:xfrm>
          <a:prstGeom prst="rect">
            <a:avLst/>
          </a:prstGeom>
          <a:solidFill>
            <a:srgbClr val="FF0000"/>
          </a:solidFill>
          <a:ln>
            <a:solidFill>
              <a:schemeClr val="accent1">
                <a:shade val="15000"/>
              </a:schemeClr>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Learner is not eligible to receive transport</a:t>
            </a:r>
          </a:p>
        </p:txBody>
      </p:sp>
      <p:sp>
        <p:nvSpPr>
          <p:cNvPr id="19" name="TextBox 18">
            <a:extLst>
              <a:ext uri="{FF2B5EF4-FFF2-40B4-BE49-F238E27FC236}">
                <a16:creationId xmlns:a16="http://schemas.microsoft.com/office/drawing/2014/main" id="{E3CE027D-DAE4-ED07-5C30-B79E019B4ECB}"/>
              </a:ext>
            </a:extLst>
          </p:cNvPr>
          <p:cNvSpPr txBox="1"/>
          <p:nvPr/>
        </p:nvSpPr>
        <p:spPr>
          <a:xfrm>
            <a:off x="1634975" y="2050696"/>
            <a:ext cx="386644" cy="261610"/>
          </a:xfrm>
          <a:prstGeom prst="rect">
            <a:avLst/>
          </a:prstGeom>
          <a:noFill/>
          <a:ln>
            <a:noFill/>
          </a:ln>
        </p:spPr>
        <p:txBody>
          <a:bodyPr wrap="none" rtlCol="0">
            <a:spAutoFit/>
          </a:bodyPr>
          <a:lstStyle/>
          <a:p>
            <a:r>
              <a:rPr lang="en-GB" sz="1100" dirty="0">
                <a:latin typeface="Calibri" panose="020F0502020204030204" pitchFamily="34" charset="0"/>
                <a:cs typeface="Calibri" panose="020F0502020204030204" pitchFamily="34" charset="0"/>
              </a:rPr>
              <a:t>YES</a:t>
            </a:r>
          </a:p>
        </p:txBody>
      </p:sp>
      <p:sp>
        <p:nvSpPr>
          <p:cNvPr id="20" name="TextBox 19">
            <a:extLst>
              <a:ext uri="{FF2B5EF4-FFF2-40B4-BE49-F238E27FC236}">
                <a16:creationId xmlns:a16="http://schemas.microsoft.com/office/drawing/2014/main" id="{1AE51A8C-FE6B-7DA2-2ED1-9F305FEBA6E7}"/>
              </a:ext>
            </a:extLst>
          </p:cNvPr>
          <p:cNvSpPr txBox="1"/>
          <p:nvPr/>
        </p:nvSpPr>
        <p:spPr>
          <a:xfrm>
            <a:off x="508443" y="2890955"/>
            <a:ext cx="2711004" cy="1107996"/>
          </a:xfrm>
          <a:prstGeom prst="rect">
            <a:avLst/>
          </a:prstGeom>
          <a:noFill/>
          <a:ln>
            <a:solidFill>
              <a:schemeClr val="accent1"/>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Will the learner be undertaking an approved FULL TIME FURTHER education programme of study? Courses such as HNC’s, HND’s, Foundation Degree’s are HIGHER education courses and learners are not eligible to receive transport. </a:t>
            </a:r>
          </a:p>
        </p:txBody>
      </p:sp>
      <p:cxnSp>
        <p:nvCxnSpPr>
          <p:cNvPr id="23" name="Straight Arrow Connector 22">
            <a:extLst>
              <a:ext uri="{FF2B5EF4-FFF2-40B4-BE49-F238E27FC236}">
                <a16:creationId xmlns:a16="http://schemas.microsoft.com/office/drawing/2014/main" id="{8C912415-089F-D82D-0A0D-2784723E6FB1}"/>
              </a:ext>
            </a:extLst>
          </p:cNvPr>
          <p:cNvCxnSpPr>
            <a:cxnSpLocks/>
          </p:cNvCxnSpPr>
          <p:nvPr/>
        </p:nvCxnSpPr>
        <p:spPr>
          <a:xfrm>
            <a:off x="4095396" y="1227339"/>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DE32B9C-6D25-8D84-8690-DC6915996CC6}"/>
              </a:ext>
            </a:extLst>
          </p:cNvPr>
          <p:cNvCxnSpPr>
            <a:cxnSpLocks/>
          </p:cNvCxnSpPr>
          <p:nvPr/>
        </p:nvCxnSpPr>
        <p:spPr>
          <a:xfrm>
            <a:off x="3373923" y="3550719"/>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64C0AF1-8832-2542-A7D8-A294A35CE5B8}"/>
              </a:ext>
            </a:extLst>
          </p:cNvPr>
          <p:cNvSpPr txBox="1"/>
          <p:nvPr/>
        </p:nvSpPr>
        <p:spPr>
          <a:xfrm>
            <a:off x="3698931" y="3437227"/>
            <a:ext cx="369012" cy="261610"/>
          </a:xfrm>
          <a:prstGeom prst="rect">
            <a:avLst/>
          </a:prstGeom>
          <a:noFill/>
        </p:spPr>
        <p:txBody>
          <a:bodyPr wrap="none" rtlCol="0">
            <a:spAutoFit/>
          </a:bodyPr>
          <a:lstStyle/>
          <a:p>
            <a:r>
              <a:rPr lang="en-GB" sz="1100" dirty="0">
                <a:latin typeface="Calibri" panose="020F0502020204030204" pitchFamily="34" charset="0"/>
                <a:cs typeface="Calibri" panose="020F0502020204030204" pitchFamily="34" charset="0"/>
              </a:rPr>
              <a:t>NO</a:t>
            </a:r>
          </a:p>
        </p:txBody>
      </p:sp>
      <p:cxnSp>
        <p:nvCxnSpPr>
          <p:cNvPr id="31" name="Straight Arrow Connector 30">
            <a:extLst>
              <a:ext uri="{FF2B5EF4-FFF2-40B4-BE49-F238E27FC236}">
                <a16:creationId xmlns:a16="http://schemas.microsoft.com/office/drawing/2014/main" id="{91A6ED98-486A-ECC8-56AA-895DC87B558F}"/>
              </a:ext>
            </a:extLst>
          </p:cNvPr>
          <p:cNvCxnSpPr>
            <a:cxnSpLocks/>
          </p:cNvCxnSpPr>
          <p:nvPr/>
        </p:nvCxnSpPr>
        <p:spPr>
          <a:xfrm flipV="1">
            <a:off x="4032991" y="1591673"/>
            <a:ext cx="976101" cy="17964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087E947E-7EA9-E933-8589-A6B533AAD27E}"/>
              </a:ext>
            </a:extLst>
          </p:cNvPr>
          <p:cNvSpPr txBox="1"/>
          <p:nvPr/>
        </p:nvSpPr>
        <p:spPr>
          <a:xfrm>
            <a:off x="1634944" y="4646757"/>
            <a:ext cx="498021" cy="261610"/>
          </a:xfrm>
          <a:prstGeom prst="rect">
            <a:avLst/>
          </a:prstGeom>
          <a:noFill/>
        </p:spPr>
        <p:txBody>
          <a:bodyPr wrap="square" rtlCol="0">
            <a:spAutoFit/>
          </a:bodyPr>
          <a:lstStyle/>
          <a:p>
            <a:r>
              <a:rPr lang="en-GB" sz="1100" dirty="0">
                <a:latin typeface="Calibri" panose="020F0502020204030204" pitchFamily="34" charset="0"/>
                <a:cs typeface="Calibri" panose="020F0502020204030204" pitchFamily="34" charset="0"/>
              </a:rPr>
              <a:t>YES</a:t>
            </a:r>
          </a:p>
        </p:txBody>
      </p:sp>
      <p:sp>
        <p:nvSpPr>
          <p:cNvPr id="35" name="TextBox 34">
            <a:extLst>
              <a:ext uri="{FF2B5EF4-FFF2-40B4-BE49-F238E27FC236}">
                <a16:creationId xmlns:a16="http://schemas.microsoft.com/office/drawing/2014/main" id="{E588F9D1-B582-A5E8-BF04-865B4D1F2400}"/>
              </a:ext>
            </a:extLst>
          </p:cNvPr>
          <p:cNvSpPr txBox="1"/>
          <p:nvPr/>
        </p:nvSpPr>
        <p:spPr>
          <a:xfrm>
            <a:off x="508443" y="5150185"/>
            <a:ext cx="2702978" cy="1107996"/>
          </a:xfrm>
          <a:prstGeom prst="rect">
            <a:avLst/>
          </a:prstGeom>
          <a:noFill/>
          <a:ln>
            <a:solidFill>
              <a:schemeClr val="accent1"/>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Is the establishment the learner wishes to attend the nearest establishment for their chosen further education programme of study? In respect of A-levels the catchment or nearest secondary school sixth form should also be taken into consideration.</a:t>
            </a:r>
          </a:p>
        </p:txBody>
      </p:sp>
      <p:sp>
        <p:nvSpPr>
          <p:cNvPr id="37" name="TextBox 36">
            <a:extLst>
              <a:ext uri="{FF2B5EF4-FFF2-40B4-BE49-F238E27FC236}">
                <a16:creationId xmlns:a16="http://schemas.microsoft.com/office/drawing/2014/main" id="{5952014E-1384-FDF2-A90E-EDEA578A4266}"/>
              </a:ext>
            </a:extLst>
          </p:cNvPr>
          <p:cNvSpPr txBox="1"/>
          <p:nvPr/>
        </p:nvSpPr>
        <p:spPr>
          <a:xfrm>
            <a:off x="5313391" y="3436016"/>
            <a:ext cx="369012" cy="261610"/>
          </a:xfrm>
          <a:prstGeom prst="rect">
            <a:avLst/>
          </a:prstGeom>
          <a:noFill/>
        </p:spPr>
        <p:txBody>
          <a:bodyPr wrap="none" rtlCol="0">
            <a:spAutoFit/>
          </a:bodyPr>
          <a:lstStyle/>
          <a:p>
            <a:r>
              <a:rPr lang="en-GB" sz="1100" dirty="0">
                <a:latin typeface="Calibri" panose="020F0502020204030204" pitchFamily="34" charset="0"/>
                <a:cs typeface="Calibri" panose="020F0502020204030204" pitchFamily="34" charset="0"/>
              </a:rPr>
              <a:t>NO</a:t>
            </a:r>
          </a:p>
        </p:txBody>
      </p:sp>
      <p:sp>
        <p:nvSpPr>
          <p:cNvPr id="39" name="TextBox 38">
            <a:extLst>
              <a:ext uri="{FF2B5EF4-FFF2-40B4-BE49-F238E27FC236}">
                <a16:creationId xmlns:a16="http://schemas.microsoft.com/office/drawing/2014/main" id="{6550BAD6-36A7-7914-0ACA-B0C19DF493D6}"/>
              </a:ext>
            </a:extLst>
          </p:cNvPr>
          <p:cNvSpPr txBox="1"/>
          <p:nvPr/>
        </p:nvSpPr>
        <p:spPr>
          <a:xfrm>
            <a:off x="4552280" y="5150185"/>
            <a:ext cx="1623188" cy="938719"/>
          </a:xfrm>
          <a:prstGeom prst="rect">
            <a:avLst/>
          </a:prstGeom>
          <a:noFill/>
          <a:ln>
            <a:solidFill>
              <a:schemeClr val="accent1"/>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Is the course full at the nearest establishment and the Learner is attending the next nearest establishment?</a:t>
            </a:r>
          </a:p>
        </p:txBody>
      </p:sp>
      <p:cxnSp>
        <p:nvCxnSpPr>
          <p:cNvPr id="41" name="Straight Arrow Connector 40">
            <a:extLst>
              <a:ext uri="{FF2B5EF4-FFF2-40B4-BE49-F238E27FC236}">
                <a16:creationId xmlns:a16="http://schemas.microsoft.com/office/drawing/2014/main" id="{636866BD-1866-DAF0-DC9B-FF8ECC36D611}"/>
              </a:ext>
            </a:extLst>
          </p:cNvPr>
          <p:cNvCxnSpPr>
            <a:cxnSpLocks/>
          </p:cNvCxnSpPr>
          <p:nvPr/>
        </p:nvCxnSpPr>
        <p:spPr>
          <a:xfrm flipV="1">
            <a:off x="5496694" y="1591673"/>
            <a:ext cx="1203" cy="16129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8C05746D-FAF2-0204-94D4-90347CD62410}"/>
              </a:ext>
            </a:extLst>
          </p:cNvPr>
          <p:cNvSpPr txBox="1"/>
          <p:nvPr/>
        </p:nvSpPr>
        <p:spPr>
          <a:xfrm>
            <a:off x="1633246" y="6536568"/>
            <a:ext cx="498021" cy="261610"/>
          </a:xfrm>
          <a:prstGeom prst="rect">
            <a:avLst/>
          </a:prstGeom>
          <a:noFill/>
        </p:spPr>
        <p:txBody>
          <a:bodyPr wrap="square" rtlCol="0">
            <a:spAutoFit/>
          </a:bodyPr>
          <a:lstStyle/>
          <a:p>
            <a:r>
              <a:rPr lang="en-GB" sz="1100" dirty="0">
                <a:latin typeface="Calibri" panose="020F0502020204030204" pitchFamily="34" charset="0"/>
                <a:cs typeface="Calibri" panose="020F0502020204030204" pitchFamily="34" charset="0"/>
              </a:rPr>
              <a:t>YES</a:t>
            </a:r>
          </a:p>
        </p:txBody>
      </p:sp>
      <p:sp>
        <p:nvSpPr>
          <p:cNvPr id="43" name="TextBox 42">
            <a:extLst>
              <a:ext uri="{FF2B5EF4-FFF2-40B4-BE49-F238E27FC236}">
                <a16:creationId xmlns:a16="http://schemas.microsoft.com/office/drawing/2014/main" id="{567573F9-9D33-0568-84AD-58E661D474DD}"/>
              </a:ext>
            </a:extLst>
          </p:cNvPr>
          <p:cNvSpPr txBox="1"/>
          <p:nvPr/>
        </p:nvSpPr>
        <p:spPr>
          <a:xfrm>
            <a:off x="516469" y="7010831"/>
            <a:ext cx="2702978" cy="430887"/>
          </a:xfrm>
          <a:prstGeom prst="rect">
            <a:avLst/>
          </a:prstGeom>
          <a:noFill/>
          <a:ln>
            <a:solidFill>
              <a:schemeClr val="accent1"/>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Is the establishment 3 miles or more miles away from the home address?</a:t>
            </a:r>
          </a:p>
        </p:txBody>
      </p:sp>
      <p:sp>
        <p:nvSpPr>
          <p:cNvPr id="44" name="TextBox 43">
            <a:extLst>
              <a:ext uri="{FF2B5EF4-FFF2-40B4-BE49-F238E27FC236}">
                <a16:creationId xmlns:a16="http://schemas.microsoft.com/office/drawing/2014/main" id="{BC9041C1-BC6F-C6A4-B7FC-0AA289B0A6B2}"/>
              </a:ext>
            </a:extLst>
          </p:cNvPr>
          <p:cNvSpPr txBox="1"/>
          <p:nvPr/>
        </p:nvSpPr>
        <p:spPr>
          <a:xfrm>
            <a:off x="3648356" y="7095469"/>
            <a:ext cx="369012" cy="261610"/>
          </a:xfrm>
          <a:prstGeom prst="rect">
            <a:avLst/>
          </a:prstGeom>
          <a:noFill/>
        </p:spPr>
        <p:txBody>
          <a:bodyPr wrap="none" rtlCol="0">
            <a:spAutoFit/>
          </a:bodyPr>
          <a:lstStyle/>
          <a:p>
            <a:r>
              <a:rPr lang="en-GB" sz="1100" dirty="0">
                <a:latin typeface="Calibri" panose="020F0502020204030204" pitchFamily="34" charset="0"/>
                <a:cs typeface="Calibri" panose="020F0502020204030204" pitchFamily="34" charset="0"/>
              </a:rPr>
              <a:t>NO</a:t>
            </a:r>
          </a:p>
        </p:txBody>
      </p:sp>
      <p:sp>
        <p:nvSpPr>
          <p:cNvPr id="45" name="TextBox 44">
            <a:extLst>
              <a:ext uri="{FF2B5EF4-FFF2-40B4-BE49-F238E27FC236}">
                <a16:creationId xmlns:a16="http://schemas.microsoft.com/office/drawing/2014/main" id="{45C7F531-ECCA-77B2-4AD0-94B41FA14516}"/>
              </a:ext>
            </a:extLst>
          </p:cNvPr>
          <p:cNvSpPr txBox="1"/>
          <p:nvPr/>
        </p:nvSpPr>
        <p:spPr>
          <a:xfrm>
            <a:off x="4552280" y="6984977"/>
            <a:ext cx="1623188" cy="430887"/>
          </a:xfrm>
          <a:prstGeom prst="rect">
            <a:avLst/>
          </a:prstGeom>
          <a:solidFill>
            <a:srgbClr val="FF0000"/>
          </a:solidFill>
          <a:ln>
            <a:solidFill>
              <a:schemeClr val="accent1">
                <a:shade val="15000"/>
              </a:schemeClr>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Learner is not eligible to receive transport</a:t>
            </a:r>
          </a:p>
        </p:txBody>
      </p:sp>
      <p:sp>
        <p:nvSpPr>
          <p:cNvPr id="46" name="TextBox 45">
            <a:extLst>
              <a:ext uri="{FF2B5EF4-FFF2-40B4-BE49-F238E27FC236}">
                <a16:creationId xmlns:a16="http://schemas.microsoft.com/office/drawing/2014/main" id="{5E18D9BB-0948-4F00-E4F1-FCC4B8FBEEAA}"/>
              </a:ext>
            </a:extLst>
          </p:cNvPr>
          <p:cNvSpPr txBox="1"/>
          <p:nvPr/>
        </p:nvSpPr>
        <p:spPr>
          <a:xfrm>
            <a:off x="516469" y="8283576"/>
            <a:ext cx="2731576" cy="600164"/>
          </a:xfrm>
          <a:prstGeom prst="rect">
            <a:avLst/>
          </a:prstGeom>
          <a:solidFill>
            <a:srgbClr val="00B050"/>
          </a:solidFill>
          <a:ln>
            <a:solidFill>
              <a:schemeClr val="accent1">
                <a:shade val="15000"/>
              </a:schemeClr>
            </a:solidFill>
          </a:ln>
        </p:spPr>
        <p:txBody>
          <a:bodyPr wrap="square" rtlCol="0">
            <a:spAutoFit/>
          </a:bodyPr>
          <a:lstStyle/>
          <a:p>
            <a:pPr algn="ctr"/>
            <a:r>
              <a:rPr lang="en-GB" sz="1100" dirty="0">
                <a:latin typeface="Calibri" panose="020F0502020204030204" pitchFamily="34" charset="0"/>
                <a:cs typeface="Calibri" panose="020F0502020204030204" pitchFamily="34" charset="0"/>
              </a:rPr>
              <a:t>The learner may be eligible to receive assisted transport should a spare seat be available on existing transport</a:t>
            </a:r>
          </a:p>
        </p:txBody>
      </p:sp>
      <p:cxnSp>
        <p:nvCxnSpPr>
          <p:cNvPr id="56" name="Straight Arrow Connector 55">
            <a:extLst>
              <a:ext uri="{FF2B5EF4-FFF2-40B4-BE49-F238E27FC236}">
                <a16:creationId xmlns:a16="http://schemas.microsoft.com/office/drawing/2014/main" id="{21FE51F3-C249-F495-C3DF-28EAB3619371}"/>
              </a:ext>
            </a:extLst>
          </p:cNvPr>
          <p:cNvCxnSpPr>
            <a:cxnSpLocks/>
          </p:cNvCxnSpPr>
          <p:nvPr/>
        </p:nvCxnSpPr>
        <p:spPr>
          <a:xfrm flipV="1">
            <a:off x="5497897" y="3698837"/>
            <a:ext cx="0" cy="10588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05F99E7E-3DF2-60DF-CC22-21C3FD374E58}"/>
              </a:ext>
            </a:extLst>
          </p:cNvPr>
          <p:cNvSpPr txBox="1"/>
          <p:nvPr/>
        </p:nvSpPr>
        <p:spPr>
          <a:xfrm>
            <a:off x="3698931" y="5582339"/>
            <a:ext cx="369012" cy="261610"/>
          </a:xfrm>
          <a:prstGeom prst="rect">
            <a:avLst/>
          </a:prstGeom>
          <a:noFill/>
        </p:spPr>
        <p:txBody>
          <a:bodyPr wrap="none" rtlCol="0">
            <a:spAutoFit/>
          </a:bodyPr>
          <a:lstStyle/>
          <a:p>
            <a:r>
              <a:rPr lang="en-GB" sz="1100" dirty="0">
                <a:latin typeface="Calibri" panose="020F0502020204030204" pitchFamily="34" charset="0"/>
                <a:cs typeface="Calibri" panose="020F0502020204030204" pitchFamily="34" charset="0"/>
              </a:rPr>
              <a:t>NO</a:t>
            </a:r>
          </a:p>
        </p:txBody>
      </p:sp>
      <p:sp>
        <p:nvSpPr>
          <p:cNvPr id="68" name="TextBox 67">
            <a:extLst>
              <a:ext uri="{FF2B5EF4-FFF2-40B4-BE49-F238E27FC236}">
                <a16:creationId xmlns:a16="http://schemas.microsoft.com/office/drawing/2014/main" id="{5FF52FD5-9751-B566-76A3-3E3311DB7E6F}"/>
              </a:ext>
            </a:extLst>
          </p:cNvPr>
          <p:cNvSpPr txBox="1"/>
          <p:nvPr/>
        </p:nvSpPr>
        <p:spPr>
          <a:xfrm>
            <a:off x="1633246" y="7723229"/>
            <a:ext cx="498021" cy="261610"/>
          </a:xfrm>
          <a:prstGeom prst="rect">
            <a:avLst/>
          </a:prstGeom>
          <a:noFill/>
        </p:spPr>
        <p:txBody>
          <a:bodyPr wrap="square" rtlCol="0">
            <a:spAutoFit/>
          </a:bodyPr>
          <a:lstStyle/>
          <a:p>
            <a:r>
              <a:rPr lang="en-GB" sz="1100" dirty="0">
                <a:latin typeface="Calibri" panose="020F0502020204030204" pitchFamily="34" charset="0"/>
                <a:cs typeface="Calibri" panose="020F0502020204030204" pitchFamily="34" charset="0"/>
              </a:rPr>
              <a:t>YES</a:t>
            </a:r>
          </a:p>
        </p:txBody>
      </p:sp>
      <p:cxnSp>
        <p:nvCxnSpPr>
          <p:cNvPr id="83" name="Straight Arrow Connector 82">
            <a:extLst>
              <a:ext uri="{FF2B5EF4-FFF2-40B4-BE49-F238E27FC236}">
                <a16:creationId xmlns:a16="http://schemas.microsoft.com/office/drawing/2014/main" id="{F8BB01CD-D34D-F1EA-E30D-93B6976FFE7C}"/>
              </a:ext>
            </a:extLst>
          </p:cNvPr>
          <p:cNvCxnSpPr>
            <a:cxnSpLocks/>
          </p:cNvCxnSpPr>
          <p:nvPr/>
        </p:nvCxnSpPr>
        <p:spPr>
          <a:xfrm>
            <a:off x="1823715" y="1862684"/>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403FCD10-B22C-CE23-43BD-57F844DC097B}"/>
              </a:ext>
            </a:extLst>
          </p:cNvPr>
          <p:cNvCxnSpPr>
            <a:cxnSpLocks/>
          </p:cNvCxnSpPr>
          <p:nvPr/>
        </p:nvCxnSpPr>
        <p:spPr>
          <a:xfrm>
            <a:off x="1828297" y="2304122"/>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B5144BA2-8D4E-9065-8589-285677ABBD64}"/>
              </a:ext>
            </a:extLst>
          </p:cNvPr>
          <p:cNvCxnSpPr>
            <a:cxnSpLocks/>
          </p:cNvCxnSpPr>
          <p:nvPr/>
        </p:nvCxnSpPr>
        <p:spPr>
          <a:xfrm>
            <a:off x="1838080" y="4458745"/>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3EA98F25-2230-8C5A-B947-74DC3D0206AC}"/>
              </a:ext>
            </a:extLst>
          </p:cNvPr>
          <p:cNvCxnSpPr>
            <a:cxnSpLocks/>
          </p:cNvCxnSpPr>
          <p:nvPr/>
        </p:nvCxnSpPr>
        <p:spPr>
          <a:xfrm>
            <a:off x="1836276" y="4891999"/>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8E16D832-716E-5285-0371-544EFC8AB83C}"/>
              </a:ext>
            </a:extLst>
          </p:cNvPr>
          <p:cNvCxnSpPr>
            <a:cxnSpLocks/>
          </p:cNvCxnSpPr>
          <p:nvPr/>
        </p:nvCxnSpPr>
        <p:spPr>
          <a:xfrm>
            <a:off x="1836276" y="6348556"/>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9D76C411-1B92-ACF7-3D81-CAEEFF47AD17}"/>
              </a:ext>
            </a:extLst>
          </p:cNvPr>
          <p:cNvCxnSpPr>
            <a:cxnSpLocks/>
          </p:cNvCxnSpPr>
          <p:nvPr/>
        </p:nvCxnSpPr>
        <p:spPr>
          <a:xfrm>
            <a:off x="1828297" y="6747471"/>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2FB3E10B-4DDD-B0F7-EC37-9DCFAE89CD81}"/>
              </a:ext>
            </a:extLst>
          </p:cNvPr>
          <p:cNvCxnSpPr>
            <a:cxnSpLocks/>
          </p:cNvCxnSpPr>
          <p:nvPr/>
        </p:nvCxnSpPr>
        <p:spPr>
          <a:xfrm>
            <a:off x="1817014" y="7535217"/>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D1F75A92-ED53-42B0-B953-BFAC8417659C}"/>
              </a:ext>
            </a:extLst>
          </p:cNvPr>
          <p:cNvCxnSpPr>
            <a:cxnSpLocks/>
          </p:cNvCxnSpPr>
          <p:nvPr/>
        </p:nvCxnSpPr>
        <p:spPr>
          <a:xfrm>
            <a:off x="1812476" y="7984839"/>
            <a:ext cx="0" cy="1880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1CF7E0F0-2626-7DA9-3E30-060CBB764780}"/>
              </a:ext>
            </a:extLst>
          </p:cNvPr>
          <p:cNvCxnSpPr>
            <a:cxnSpLocks/>
          </p:cNvCxnSpPr>
          <p:nvPr/>
        </p:nvCxnSpPr>
        <p:spPr>
          <a:xfrm>
            <a:off x="3373923" y="5713144"/>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38C1B6C6-AA40-EE64-069D-94B7E8F02B0C}"/>
              </a:ext>
            </a:extLst>
          </p:cNvPr>
          <p:cNvCxnSpPr>
            <a:cxnSpLocks/>
          </p:cNvCxnSpPr>
          <p:nvPr/>
        </p:nvCxnSpPr>
        <p:spPr>
          <a:xfrm>
            <a:off x="4067943" y="5694883"/>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FC43A126-6FE4-BD28-1E25-8175E72FF9E7}"/>
              </a:ext>
            </a:extLst>
          </p:cNvPr>
          <p:cNvCxnSpPr>
            <a:cxnSpLocks/>
          </p:cNvCxnSpPr>
          <p:nvPr/>
        </p:nvCxnSpPr>
        <p:spPr>
          <a:xfrm>
            <a:off x="3323349" y="7226274"/>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2FFB283B-4EA8-AAEF-C95B-A9FA59C40FBC}"/>
              </a:ext>
            </a:extLst>
          </p:cNvPr>
          <p:cNvCxnSpPr>
            <a:cxnSpLocks/>
          </p:cNvCxnSpPr>
          <p:nvPr/>
        </p:nvCxnSpPr>
        <p:spPr>
          <a:xfrm>
            <a:off x="4028913" y="7226274"/>
            <a:ext cx="3250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147F966A-217F-A2A7-5232-1916ADFAEE28}"/>
              </a:ext>
            </a:extLst>
          </p:cNvPr>
          <p:cNvSpPr txBox="1"/>
          <p:nvPr/>
        </p:nvSpPr>
        <p:spPr>
          <a:xfrm>
            <a:off x="2021619" y="152077"/>
            <a:ext cx="2904578" cy="307777"/>
          </a:xfrm>
          <a:prstGeom prst="rect">
            <a:avLst/>
          </a:prstGeom>
          <a:noFill/>
        </p:spPr>
        <p:txBody>
          <a:bodyPr wrap="none" rtlCol="0">
            <a:spAutoFit/>
          </a:bodyPr>
          <a:lstStyle/>
          <a:p>
            <a:r>
              <a:rPr lang="en-GB" sz="1400" b="1" u="sng" dirty="0">
                <a:latin typeface="Calibri" panose="020F0502020204030204" pitchFamily="34" charset="0"/>
                <a:cs typeface="Calibri" panose="020F0502020204030204" pitchFamily="34" charset="0"/>
              </a:rPr>
              <a:t>Post 16 Learner Eligibility Flow Chart</a:t>
            </a:r>
          </a:p>
        </p:txBody>
      </p:sp>
      <p:cxnSp>
        <p:nvCxnSpPr>
          <p:cNvPr id="3" name="Connector: Elbow 2">
            <a:extLst>
              <a:ext uri="{FF2B5EF4-FFF2-40B4-BE49-F238E27FC236}">
                <a16:creationId xmlns:a16="http://schemas.microsoft.com/office/drawing/2014/main" id="{2AD765E4-C45E-B21C-B75B-A7BC45C22B58}"/>
              </a:ext>
            </a:extLst>
          </p:cNvPr>
          <p:cNvCxnSpPr>
            <a:cxnSpLocks/>
          </p:cNvCxnSpPr>
          <p:nvPr/>
        </p:nvCxnSpPr>
        <p:spPr>
          <a:xfrm rot="10800000" flipV="1">
            <a:off x="2157864" y="6426200"/>
            <a:ext cx="3338831" cy="270212"/>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7124F71-099B-D89D-F436-A1ED4D963328}"/>
              </a:ext>
            </a:extLst>
          </p:cNvPr>
          <p:cNvCxnSpPr/>
          <p:nvPr/>
        </p:nvCxnSpPr>
        <p:spPr>
          <a:xfrm>
            <a:off x="5496694" y="6258181"/>
            <a:ext cx="0" cy="16801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13657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MCC - Word" ma:contentTypeID="0x010100E583181B4ACE6A489EFBF8A71D16EFA4006534480C5436EC439DDED8A7F31E04E3" ma:contentTypeVersion="2" ma:contentTypeDescription="" ma:contentTypeScope="" ma:versionID="c20bb2abb7bc714a460b2e282dad10f7">
  <xsd:schema xmlns:xsd="http://www.w3.org/2001/XMLSchema" xmlns:xs="http://www.w3.org/2001/XMLSchema" xmlns:p="http://schemas.microsoft.com/office/2006/metadata/properties" xmlns:ns2="c40dd51c-0b93-41a3-8ce1-c0167702c6fe" targetNamespace="http://schemas.microsoft.com/office/2006/metadata/properties" ma:root="true" ma:fieldsID="c735e4d00d97068b92de5610c5a92185" ns2:_="">
    <xsd:import namespace="c40dd51c-0b93-41a3-8ce1-c0167702c6fe"/>
    <xsd:element name="properties">
      <xsd:complexType>
        <xsd:sequence>
          <xsd:element name="documentManagement">
            <xsd:complexType>
              <xsd:all>
                <xsd:element ref="ns2:PII_x002f_Sensitivity"/>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0dd51c-0b93-41a3-8ce1-c0167702c6fe" elementFormDefault="qualified">
    <xsd:import namespace="http://schemas.microsoft.com/office/2006/documentManagement/types"/>
    <xsd:import namespace="http://schemas.microsoft.com/office/infopath/2007/PartnerControls"/>
    <xsd:element name="PII_x002f_Sensitivity" ma:index="8" ma:displayName="PII/Sensitivity" ma:format="Dropdown" ma:internalName="PII_x002F_Sensitivity" ma:readOnly="false">
      <xsd:simpleType>
        <xsd:restriction base="dms:Choice">
          <xsd:enumeration value="None/Public"/>
          <xsd:enumeration value="Personal"/>
          <xsd:enumeration value="Special Category"/>
          <xsd:enumeration value="Commercially Sensitiv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II_x002f_Sensitivity xmlns="c40dd51c-0b93-41a3-8ce1-c0167702c6fe">Special Category</PII_x002f_Sensitivit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945d2c57-1183-427d-a604-2e0ffdafb2d4" ContentTypeId="0x010100E583181B4ACE6A489EFBF8A71D16EFA4" PreviousValue="false" LastSyncTimeStamp="2023-08-31T09:39:40.74Z"/>
</file>

<file path=customXml/itemProps1.xml><?xml version="1.0" encoding="utf-8"?>
<ds:datastoreItem xmlns:ds="http://schemas.openxmlformats.org/officeDocument/2006/customXml" ds:itemID="{0B16C189-CD0D-44F5-B8F4-30466F680C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0dd51c-0b93-41a3-8ce1-c0167702c6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AAB90D-EE3B-4BBF-AA7E-DCDB4C50EFF4}">
  <ds:schemaRefs>
    <ds:schemaRef ds:uri="http://schemas.microsoft.com/office/2006/metadata/properties"/>
    <ds:schemaRef ds:uri="http://schemas.microsoft.com/office/infopath/2007/PartnerControls"/>
    <ds:schemaRef ds:uri="c40dd51c-0b93-41a3-8ce1-c0167702c6fe"/>
  </ds:schemaRefs>
</ds:datastoreItem>
</file>

<file path=customXml/itemProps3.xml><?xml version="1.0" encoding="utf-8"?>
<ds:datastoreItem xmlns:ds="http://schemas.openxmlformats.org/officeDocument/2006/customXml" ds:itemID="{71F81A17-D3FA-490A-8F38-12E905F27EB7}">
  <ds:schemaRefs>
    <ds:schemaRef ds:uri="http://schemas.microsoft.com/sharepoint/v3/contenttype/forms"/>
  </ds:schemaRefs>
</ds:datastoreItem>
</file>

<file path=customXml/itemProps4.xml><?xml version="1.0" encoding="utf-8"?>
<ds:datastoreItem xmlns:ds="http://schemas.openxmlformats.org/officeDocument/2006/customXml" ds:itemID="{54EF7095-7629-4C0B-A1E3-0A431F258735}">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198</Words>
  <Application>Microsoft Office PowerPoint</Application>
  <PresentationFormat>Letter Paper (8.5x11 in)</PresentationFormat>
  <Paragraphs>18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MCC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Pritchard, Becky</dc:creator>
  <cp:lastModifiedBy>Pritchard, Becky</cp:lastModifiedBy>
  <cp:revision>3</cp:revision>
  <dcterms:created xsi:type="dcterms:W3CDTF">2025-03-05T09:25:09Z</dcterms:created>
  <dcterms:modified xsi:type="dcterms:W3CDTF">2025-03-14T11:04:28Z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0x010100E583181B4ACE6A489EFBF8A71D16EFA4006534480C5436EC439DDED8A7F31E04E3</vt:lpwstr>
  </property>
</Properties>
</file>