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7" r:id="rId3"/>
    <p:sldId id="302" r:id="rId4"/>
    <p:sldId id="315" r:id="rId5"/>
    <p:sldId id="343" r:id="rId6"/>
    <p:sldId id="344" r:id="rId7"/>
    <p:sldId id="345" r:id="rId8"/>
    <p:sldId id="322" r:id="rId9"/>
    <p:sldId id="326" r:id="rId10"/>
    <p:sldId id="325" r:id="rId11"/>
    <p:sldId id="346" r:id="rId12"/>
    <p:sldId id="331" r:id="rId13"/>
    <p:sldId id="327" r:id="rId14"/>
    <p:sldId id="329" r:id="rId15"/>
    <p:sldId id="338" r:id="rId16"/>
    <p:sldId id="332" r:id="rId17"/>
    <p:sldId id="334" r:id="rId18"/>
    <p:sldId id="328" r:id="rId19"/>
    <p:sldId id="330" r:id="rId20"/>
    <p:sldId id="336" r:id="rId21"/>
    <p:sldId id="337" r:id="rId22"/>
    <p:sldId id="339" r:id="rId23"/>
    <p:sldId id="340" r:id="rId24"/>
    <p:sldId id="341" r:id="rId25"/>
    <p:sldId id="342" r:id="rId26"/>
    <p:sldId id="316"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0553" autoAdjust="0"/>
  </p:normalViewPr>
  <p:slideViewPr>
    <p:cSldViewPr snapToGrid="0">
      <p:cViewPr varScale="1">
        <p:scale>
          <a:sx n="78" d="100"/>
          <a:sy n="78" d="100"/>
        </p:scale>
        <p:origin x="1032" y="58"/>
      </p:cViewPr>
      <p:guideLst/>
    </p:cSldViewPr>
  </p:slideViewPr>
  <p:notesTextViewPr>
    <p:cViewPr>
      <p:scale>
        <a:sx n="1" d="1"/>
        <a:sy n="1" d="1"/>
      </p:scale>
      <p:origin x="0" y="0"/>
    </p:cViewPr>
  </p:notesTextViewPr>
  <p:notesViewPr>
    <p:cSldViewPr snapToGrid="0">
      <p:cViewPr varScale="1">
        <p:scale>
          <a:sx n="51" d="100"/>
          <a:sy n="51" d="100"/>
        </p:scale>
        <p:origin x="297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969DEA9-1C28-4094-8345-55A27CCB1B18}" type="datetimeFigureOut">
              <a:rPr lang="en-GB" smtClean="0"/>
              <a:t>31/07/2023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F92A04F-0226-4E09-BC0B-12567918D588}" type="slidenum">
              <a:rPr lang="en-GB" smtClean="0"/>
              <a:t>‹#›</a:t>
            </a:fld>
            <a:endParaRPr lang="en-GB"/>
          </a:p>
        </p:txBody>
      </p:sp>
    </p:spTree>
    <p:extLst>
      <p:ext uri="{BB962C8B-B14F-4D97-AF65-F5344CB8AC3E}">
        <p14:creationId xmlns:p14="http://schemas.microsoft.com/office/powerpoint/2010/main" val="253993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4</a:t>
            </a:fld>
            <a:endParaRPr lang="en-GB"/>
          </a:p>
        </p:txBody>
      </p:sp>
    </p:spTree>
    <p:extLst>
      <p:ext uri="{BB962C8B-B14F-4D97-AF65-F5344CB8AC3E}">
        <p14:creationId xmlns:p14="http://schemas.microsoft.com/office/powerpoint/2010/main" val="3555583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5</a:t>
            </a:fld>
            <a:endParaRPr lang="en-GB"/>
          </a:p>
        </p:txBody>
      </p:sp>
    </p:spTree>
    <p:extLst>
      <p:ext uri="{BB962C8B-B14F-4D97-AF65-F5344CB8AC3E}">
        <p14:creationId xmlns:p14="http://schemas.microsoft.com/office/powerpoint/2010/main" val="267301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6</a:t>
            </a:fld>
            <a:endParaRPr lang="en-GB"/>
          </a:p>
        </p:txBody>
      </p:sp>
    </p:spTree>
    <p:extLst>
      <p:ext uri="{BB962C8B-B14F-4D97-AF65-F5344CB8AC3E}">
        <p14:creationId xmlns:p14="http://schemas.microsoft.com/office/powerpoint/2010/main" val="711817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Unmet need can be met either by facilitating households (who possibly may own or wish to purchase land to meet their own needs) through planning permission.  Or alternatively, through the provision of public Council owned pitch(s).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7</a:t>
            </a:fld>
            <a:endParaRPr lang="en-GB"/>
          </a:p>
        </p:txBody>
      </p:sp>
    </p:spTree>
    <p:extLst>
      <p:ext uri="{BB962C8B-B14F-4D97-AF65-F5344CB8AC3E}">
        <p14:creationId xmlns:p14="http://schemas.microsoft.com/office/powerpoint/2010/main" val="296939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cs typeface="Times New Roman" panose="02020603050405020304" pitchFamily="18" charset="0"/>
              </a:rPr>
              <a:t>Coun</a:t>
            </a:r>
            <a:r>
              <a:rPr lang="en-GB" sz="1200" dirty="0">
                <a:effectLst/>
                <a:latin typeface="Arial" panose="020B0604020202020204" pitchFamily="34" charset="0"/>
                <a:ea typeface="Calibri" panose="020F0502020204030204" pitchFamily="34" charset="0"/>
                <a:cs typeface="Times New Roman" panose="02020603050405020304" pitchFamily="18" charset="0"/>
              </a:rPr>
              <a:t> Jane Lucas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8</a:t>
            </a:fld>
            <a:endParaRPr lang="en-GB"/>
          </a:p>
        </p:txBody>
      </p:sp>
    </p:spTree>
    <p:extLst>
      <p:ext uri="{BB962C8B-B14F-4D97-AF65-F5344CB8AC3E}">
        <p14:creationId xmlns:p14="http://schemas.microsoft.com/office/powerpoint/2010/main" val="86250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Jane Lucas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9</a:t>
            </a:fld>
            <a:endParaRPr lang="en-GB"/>
          </a:p>
        </p:txBody>
      </p:sp>
    </p:spTree>
    <p:extLst>
      <p:ext uri="{BB962C8B-B14F-4D97-AF65-F5344CB8AC3E}">
        <p14:creationId xmlns:p14="http://schemas.microsoft.com/office/powerpoint/2010/main" val="1034274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Richard John and </a:t>
            </a: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a:t>
            </a:r>
            <a:r>
              <a:rPr lang="en-GB" sz="1200">
                <a:effectLst/>
                <a:latin typeface="Arial" panose="020B0604020202020204" pitchFamily="34" charset="0"/>
                <a:ea typeface="Calibri" panose="020F0502020204030204" pitchFamily="34" charset="0"/>
              </a:rPr>
              <a:t>Jane McKenna</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10</a:t>
            </a:fld>
            <a:endParaRPr lang="en-GB"/>
          </a:p>
        </p:txBody>
      </p:sp>
    </p:spTree>
    <p:extLst>
      <p:ext uri="{BB962C8B-B14F-4D97-AF65-F5344CB8AC3E}">
        <p14:creationId xmlns:p14="http://schemas.microsoft.com/office/powerpoint/2010/main" val="3865553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Richard John and </a:t>
            </a: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Jane McKenna</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11</a:t>
            </a:fld>
            <a:endParaRPr lang="en-GB"/>
          </a:p>
        </p:txBody>
      </p:sp>
    </p:spTree>
    <p:extLst>
      <p:ext uri="{BB962C8B-B14F-4D97-AF65-F5344CB8AC3E}">
        <p14:creationId xmlns:p14="http://schemas.microsoft.com/office/powerpoint/2010/main" val="3531289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Coun</a:t>
            </a:r>
            <a:r>
              <a:rPr lang="en-GB" dirty="0"/>
              <a:t> Richard John and Jane McKenna</a:t>
            </a:r>
          </a:p>
        </p:txBody>
      </p:sp>
      <p:sp>
        <p:nvSpPr>
          <p:cNvPr id="4" name="Slide Number Placeholder 3"/>
          <p:cNvSpPr>
            <a:spLocks noGrp="1"/>
          </p:cNvSpPr>
          <p:nvPr>
            <p:ph type="sldNum" sz="quarter" idx="5"/>
          </p:nvPr>
        </p:nvSpPr>
        <p:spPr/>
        <p:txBody>
          <a:bodyPr/>
          <a:lstStyle/>
          <a:p>
            <a:fld id="{1F92A04F-0226-4E09-BC0B-12567918D588}" type="slidenum">
              <a:rPr lang="en-GB" smtClean="0"/>
              <a:t>12</a:t>
            </a:fld>
            <a:endParaRPr lang="en-GB"/>
          </a:p>
        </p:txBody>
      </p:sp>
    </p:spTree>
    <p:extLst>
      <p:ext uri="{BB962C8B-B14F-4D97-AF65-F5344CB8AC3E}">
        <p14:creationId xmlns:p14="http://schemas.microsoft.com/office/powerpoint/2010/main" val="909858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Richard John and Jane McKenna</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13</a:t>
            </a:fld>
            <a:endParaRPr lang="en-GB"/>
          </a:p>
        </p:txBody>
      </p:sp>
    </p:spTree>
    <p:extLst>
      <p:ext uri="{BB962C8B-B14F-4D97-AF65-F5344CB8AC3E}">
        <p14:creationId xmlns:p14="http://schemas.microsoft.com/office/powerpoint/2010/main" val="2059560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Frances Taylor</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14</a:t>
            </a:fld>
            <a:endParaRPr lang="en-GB"/>
          </a:p>
        </p:txBody>
      </p:sp>
    </p:spTree>
    <p:extLst>
      <p:ext uri="{BB962C8B-B14F-4D97-AF65-F5344CB8AC3E}">
        <p14:creationId xmlns:p14="http://schemas.microsoft.com/office/powerpoint/2010/main" val="421779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Frances Taylor</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15</a:t>
            </a:fld>
            <a:endParaRPr lang="en-GB"/>
          </a:p>
        </p:txBody>
      </p:sp>
    </p:spTree>
    <p:extLst>
      <p:ext uri="{BB962C8B-B14F-4D97-AF65-F5344CB8AC3E}">
        <p14:creationId xmlns:p14="http://schemas.microsoft.com/office/powerpoint/2010/main" val="1331862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Angela Sandles and John Crook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16</a:t>
            </a:fld>
            <a:endParaRPr lang="en-GB"/>
          </a:p>
        </p:txBody>
      </p:sp>
    </p:spTree>
    <p:extLst>
      <p:ext uri="{BB962C8B-B14F-4D97-AF65-F5344CB8AC3E}">
        <p14:creationId xmlns:p14="http://schemas.microsoft.com/office/powerpoint/2010/main" val="3155257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Angela Sandles and John Crook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17</a:t>
            </a:fld>
            <a:endParaRPr lang="en-GB"/>
          </a:p>
        </p:txBody>
      </p:sp>
    </p:spTree>
    <p:extLst>
      <p:ext uri="{BB962C8B-B14F-4D97-AF65-F5344CB8AC3E}">
        <p14:creationId xmlns:p14="http://schemas.microsoft.com/office/powerpoint/2010/main" val="1287444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Rachel Garrick and Jackie Strong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18</a:t>
            </a:fld>
            <a:endParaRPr lang="en-GB"/>
          </a:p>
        </p:txBody>
      </p:sp>
    </p:spTree>
    <p:extLst>
      <p:ext uri="{BB962C8B-B14F-4D97-AF65-F5344CB8AC3E}">
        <p14:creationId xmlns:p14="http://schemas.microsoft.com/office/powerpoint/2010/main" val="725101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Rachel Garrick and Jackie Strong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19</a:t>
            </a:fld>
            <a:endParaRPr lang="en-GB"/>
          </a:p>
        </p:txBody>
      </p:sp>
    </p:spTree>
    <p:extLst>
      <p:ext uri="{BB962C8B-B14F-4D97-AF65-F5344CB8AC3E}">
        <p14:creationId xmlns:p14="http://schemas.microsoft.com/office/powerpoint/2010/main" val="1202369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Angela Sandles and John Crook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20</a:t>
            </a:fld>
            <a:endParaRPr lang="en-GB"/>
          </a:p>
        </p:txBody>
      </p:sp>
    </p:spTree>
    <p:extLst>
      <p:ext uri="{BB962C8B-B14F-4D97-AF65-F5344CB8AC3E}">
        <p14:creationId xmlns:p14="http://schemas.microsoft.com/office/powerpoint/2010/main" val="929838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effectLst/>
                <a:latin typeface="Arial" panose="020B0604020202020204" pitchFamily="34" charset="0"/>
                <a:ea typeface="Calibri" panose="020F0502020204030204" pitchFamily="34" charset="0"/>
              </a:rPr>
              <a:t>Coun</a:t>
            </a:r>
            <a:r>
              <a:rPr lang="en-GB" sz="1200" dirty="0">
                <a:effectLst/>
                <a:latin typeface="Arial" panose="020B0604020202020204" pitchFamily="34" charset="0"/>
                <a:ea typeface="Calibri" panose="020F0502020204030204" pitchFamily="34" charset="0"/>
              </a:rPr>
              <a:t> Angela Sandles and John Crook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21</a:t>
            </a:fld>
            <a:endParaRPr lang="en-GB"/>
          </a:p>
        </p:txBody>
      </p:sp>
    </p:spTree>
    <p:extLst>
      <p:ext uri="{BB962C8B-B14F-4D97-AF65-F5344CB8AC3E}">
        <p14:creationId xmlns:p14="http://schemas.microsoft.com/office/powerpoint/2010/main" val="1651880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Louise Brown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22</a:t>
            </a:fld>
            <a:endParaRPr lang="en-GB"/>
          </a:p>
        </p:txBody>
      </p:sp>
    </p:spTree>
    <p:extLst>
      <p:ext uri="{BB962C8B-B14F-4D97-AF65-F5344CB8AC3E}">
        <p14:creationId xmlns:p14="http://schemas.microsoft.com/office/powerpoint/2010/main" val="1347785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Louise Brown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23</a:t>
            </a:fld>
            <a:endParaRPr lang="en-GB"/>
          </a:p>
        </p:txBody>
      </p:sp>
    </p:spTree>
    <p:extLst>
      <p:ext uri="{BB962C8B-B14F-4D97-AF65-F5344CB8AC3E}">
        <p14:creationId xmlns:p14="http://schemas.microsoft.com/office/powerpoint/2010/main" val="295169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Su McConnell</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24</a:t>
            </a:fld>
            <a:endParaRPr lang="en-GB"/>
          </a:p>
        </p:txBody>
      </p:sp>
    </p:spTree>
    <p:extLst>
      <p:ext uri="{BB962C8B-B14F-4D97-AF65-F5344CB8AC3E}">
        <p14:creationId xmlns:p14="http://schemas.microsoft.com/office/powerpoint/2010/main" val="1682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Su McConnell</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25</a:t>
            </a:fld>
            <a:endParaRPr lang="en-GB"/>
          </a:p>
        </p:txBody>
      </p:sp>
    </p:spTree>
    <p:extLst>
      <p:ext uri="{BB962C8B-B14F-4D97-AF65-F5344CB8AC3E}">
        <p14:creationId xmlns:p14="http://schemas.microsoft.com/office/powerpoint/2010/main" val="4150521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bbbbb</a:t>
            </a:r>
            <a:endParaRPr lang="en-GB" dirty="0"/>
          </a:p>
        </p:txBody>
      </p:sp>
      <p:sp>
        <p:nvSpPr>
          <p:cNvPr id="4" name="Slide Number Placeholder 3"/>
          <p:cNvSpPr>
            <a:spLocks noGrp="1"/>
          </p:cNvSpPr>
          <p:nvPr>
            <p:ph type="sldNum" sz="quarter" idx="5"/>
          </p:nvPr>
        </p:nvSpPr>
        <p:spPr/>
        <p:txBody>
          <a:bodyPr/>
          <a:lstStyle/>
          <a:p>
            <a:fld id="{1F92A04F-0226-4E09-BC0B-12567918D588}" type="slidenum">
              <a:rPr lang="en-GB" smtClean="0"/>
              <a:t>26</a:t>
            </a:fld>
            <a:endParaRPr lang="en-GB"/>
          </a:p>
        </p:txBody>
      </p:sp>
    </p:spTree>
    <p:extLst>
      <p:ext uri="{BB962C8B-B14F-4D97-AF65-F5344CB8AC3E}">
        <p14:creationId xmlns:p14="http://schemas.microsoft.com/office/powerpoint/2010/main" val="2226125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B224-F18F-4477-8A47-60E5819873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3F9A83-410E-4A55-A070-36E943893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2F42C4-9606-4C0C-A424-887EEE8EF2BF}"/>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286F6F71-15F4-4254-9274-A26338AB3D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118C10-714F-4D32-8DB0-587DAE02C029}"/>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4624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4EBB-B4FA-4C09-9B54-625BF1932C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9F9BEE-2FE1-414B-A70B-8E41E9D35D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BAFA15-4177-45D8-A17C-E5C081D952A3}"/>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3500265B-6983-42E0-8CB5-3977EC7B42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459890-AEFC-4F81-94CE-6913DAEAC67B}"/>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795986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BAF6-BE7A-4238-97AD-26697F5472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72620A-D48B-40D1-AA54-85EDF39D8C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6456C2-ECD7-4516-AB84-ADCDAB3D30CA}"/>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7D2FD2B3-D596-4D5A-AF65-215E239217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A191C-CF50-497F-8A5A-7B8EBF1BBB32}"/>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46831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6AB6-3FE7-4BA2-AF39-E0C4EF1652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F003EB-9F34-44F8-AAFE-EEED2F4615A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1B00A1-830E-42FF-BBD8-41E4CE8BB49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0EBA60-5046-4EC1-BBAB-6122E0C29065}"/>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B7856791-077E-452F-931C-1D61BEDF20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4F03DA-8DE2-42C4-B3E9-084F47C21BDD}"/>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04356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1F4E-BD70-4689-AA4E-9029892A83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52C97D-E2D2-4503-9369-5C1AA6C12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0F8118C-A808-4683-9B14-2C42B555AE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2F805D-47C8-465B-9E04-F77852F87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473168-DD4A-415F-AABD-7C0249E2553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ABD256-DDBF-4DFF-AEEC-E888E9730337}"/>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8" name="Footer Placeholder 7">
            <a:extLst>
              <a:ext uri="{FF2B5EF4-FFF2-40B4-BE49-F238E27FC236}">
                <a16:creationId xmlns:a16="http://schemas.microsoft.com/office/drawing/2014/main" id="{0FC056DD-316E-44E9-B9A1-76FDA783F7E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E506767-0B8B-4DC4-8720-130DFE85989F}"/>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48037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0DF4-C0DE-44CE-90AD-F4B6D5B271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9F3D88-BAA9-40B1-9886-0FB9A4A8DF29}"/>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4" name="Footer Placeholder 3">
            <a:extLst>
              <a:ext uri="{FF2B5EF4-FFF2-40B4-BE49-F238E27FC236}">
                <a16:creationId xmlns:a16="http://schemas.microsoft.com/office/drawing/2014/main" id="{728842C1-443E-486A-B4D5-DA46018E14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B28217-824B-4A0A-B3DA-59D66857A775}"/>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312995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90330-1467-4045-BDED-F51B3E2199F1}"/>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3" name="Footer Placeholder 2">
            <a:extLst>
              <a:ext uri="{FF2B5EF4-FFF2-40B4-BE49-F238E27FC236}">
                <a16:creationId xmlns:a16="http://schemas.microsoft.com/office/drawing/2014/main" id="{D23245CC-F5BA-42B4-95F8-C7BAD3362E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5A5312-FD57-433F-A86C-E873C86BFD67}"/>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1475005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57D0-1820-4CEC-8233-E247A5E89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14BA7A-77DA-40C1-989D-6ABA701E5A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01ED689-77A7-4B57-B530-8AE6FBF3F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5F3346-8207-4815-A11D-FA3B1B5D51D2}"/>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DDB5CEA2-7103-48ED-A4E2-0267521B59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EDC18E-6EA0-48F1-A756-C999C62C68B4}"/>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427600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8FF69-0036-4D5E-8BEA-354D280AF2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AA8A76-523F-477C-B682-771502BA1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5983E4-D9F6-43E8-9ABF-C9C62845C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EE4D1A8-CA1F-4022-A7E5-2EB34373AE06}"/>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6" name="Footer Placeholder 5">
            <a:extLst>
              <a:ext uri="{FF2B5EF4-FFF2-40B4-BE49-F238E27FC236}">
                <a16:creationId xmlns:a16="http://schemas.microsoft.com/office/drawing/2014/main" id="{68505683-AC67-4733-A9C2-C4C4A6DC9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303DF6-742A-4E63-BC07-D63EA50A1A64}"/>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855922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3886-23C3-411A-8F0D-512D6C03DC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719EBC-89DB-49F8-9789-457210DFCE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869B46-75EA-4B3A-9654-02B79A10C2A4}"/>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7DE7D51B-9A74-4446-8B31-7B0ABFAB92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DB2442-17B0-418B-96BB-C4D882516380}"/>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728928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371C5-FF57-4338-A698-DD1A77035D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A3E685-32AE-4CD3-A10B-39B9932348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FA14AC-E38D-48CD-B709-A6788306B5C5}"/>
              </a:ext>
            </a:extLst>
          </p:cNvPr>
          <p:cNvSpPr>
            <a:spLocks noGrp="1"/>
          </p:cNvSpPr>
          <p:nvPr>
            <p:ph type="dt" sz="half" idx="10"/>
          </p:nvPr>
        </p:nvSpPr>
        <p:spPr/>
        <p:txBody>
          <a:body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3349D883-2418-414C-8A20-384B7938BB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3B89EF-F06E-483C-9110-C697133B3A7B}"/>
              </a:ext>
            </a:extLst>
          </p:cNvPr>
          <p:cNvSpPr>
            <a:spLocks noGrp="1"/>
          </p:cNvSpPr>
          <p:nvPr>
            <p:ph type="sldNum" sz="quarter" idx="12"/>
          </p:nvPr>
        </p:nvSpPr>
        <p:spPr/>
        <p:txBody>
          <a:bodyPr/>
          <a:lstStyle/>
          <a:p>
            <a:fld id="{C44CD273-2160-4A90-8295-0C4B9B4E043A}" type="slidenum">
              <a:rPr lang="en-GB" smtClean="0"/>
              <a:t>‹#›</a:t>
            </a:fld>
            <a:endParaRPr lang="en-GB"/>
          </a:p>
        </p:txBody>
      </p:sp>
    </p:spTree>
    <p:extLst>
      <p:ext uri="{BB962C8B-B14F-4D97-AF65-F5344CB8AC3E}">
        <p14:creationId xmlns:p14="http://schemas.microsoft.com/office/powerpoint/2010/main" val="619525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9DA075-D381-4248-84A6-AAE49AFF2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87C755-2B0F-4A34-A69C-805065E50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29816F-680E-4B15-AD73-7E3A0F6F19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F1CE1A-FE19-495A-A092-2883772160E1}" type="datetimeFigureOut">
              <a:rPr lang="en-GB" smtClean="0"/>
              <a:t>31/07/2023</a:t>
            </a:fld>
            <a:endParaRPr lang="en-GB"/>
          </a:p>
        </p:txBody>
      </p:sp>
      <p:sp>
        <p:nvSpPr>
          <p:cNvPr id="5" name="Footer Placeholder 4">
            <a:extLst>
              <a:ext uri="{FF2B5EF4-FFF2-40B4-BE49-F238E27FC236}">
                <a16:creationId xmlns:a16="http://schemas.microsoft.com/office/drawing/2014/main" id="{B39C90F2-996A-4BE3-A36F-32FC0759E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B1FDFBB-1F02-4A81-8B6A-38D74F757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CD273-2160-4A90-8295-0C4B9B4E043A}" type="slidenum">
              <a:rPr lang="en-GB" smtClean="0"/>
              <a:t>‹#›</a:t>
            </a:fld>
            <a:endParaRPr lang="en-GB"/>
          </a:p>
        </p:txBody>
      </p:sp>
    </p:spTree>
    <p:extLst>
      <p:ext uri="{BB962C8B-B14F-4D97-AF65-F5344CB8AC3E}">
        <p14:creationId xmlns:p14="http://schemas.microsoft.com/office/powerpoint/2010/main" val="1931708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oleObject" Target="../embeddings/oleObject1.bin"/><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4200" b="1" dirty="0"/>
              <a:t>Members Workshop</a:t>
            </a:r>
            <a:br>
              <a:rPr lang="en-GB" b="1" dirty="0"/>
            </a:br>
            <a:br>
              <a:rPr lang="en-GB" b="1" dirty="0"/>
            </a:br>
            <a:endParaRPr lang="en-GB" b="1" dirty="0"/>
          </a:p>
        </p:txBody>
      </p:sp>
      <p:sp>
        <p:nvSpPr>
          <p:cNvPr id="4" name="Subtitle 3"/>
          <p:cNvSpPr>
            <a:spLocks noGrp="1"/>
          </p:cNvSpPr>
          <p:nvPr>
            <p:ph type="subTitle" idx="1"/>
          </p:nvPr>
        </p:nvSpPr>
        <p:spPr>
          <a:xfrm>
            <a:off x="1524000" y="2316163"/>
            <a:ext cx="9144000" cy="1655762"/>
          </a:xfrm>
        </p:spPr>
        <p:txBody>
          <a:bodyPr>
            <a:noAutofit/>
          </a:bodyPr>
          <a:lstStyle/>
          <a:p>
            <a:r>
              <a:rPr lang="en-GB" sz="5400" b="1" dirty="0"/>
              <a:t>Meeting Gypsy &amp; Traveller Pitch Needs </a:t>
            </a:r>
          </a:p>
          <a:p>
            <a:r>
              <a:rPr lang="en-GB" sz="5400" b="1" dirty="0"/>
              <a:t>&amp;</a:t>
            </a:r>
          </a:p>
          <a:p>
            <a:r>
              <a:rPr lang="en-GB" sz="5400" b="1" dirty="0"/>
              <a:t>Site Identification</a:t>
            </a:r>
          </a:p>
          <a:p>
            <a:r>
              <a:rPr lang="en-GB" sz="4000" b="1" dirty="0"/>
              <a:t>4</a:t>
            </a:r>
            <a:r>
              <a:rPr lang="en-GB" sz="4000" b="1" baseline="30000" dirty="0"/>
              <a:t>th</a:t>
            </a:r>
            <a:r>
              <a:rPr lang="en-GB" sz="4000" b="1" dirty="0"/>
              <a:t> July 2023</a:t>
            </a:r>
          </a:p>
        </p:txBody>
      </p:sp>
    </p:spTree>
    <p:extLst>
      <p:ext uri="{BB962C8B-B14F-4D97-AF65-F5344CB8AC3E}">
        <p14:creationId xmlns:p14="http://schemas.microsoft.com/office/powerpoint/2010/main" val="205420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a:bodyPr>
          <a:lstStyle/>
          <a:p>
            <a:r>
              <a:rPr lang="en-GB" sz="3600" b="1" dirty="0">
                <a:latin typeface="+mn-lt"/>
              </a:rPr>
              <a:t>Introduction &amp; Purpose</a:t>
            </a:r>
          </a:p>
        </p:txBody>
      </p:sp>
      <p:sp>
        <p:nvSpPr>
          <p:cNvPr id="4" name="Subtitle 3"/>
          <p:cNvSpPr>
            <a:spLocks noGrp="1"/>
          </p:cNvSpPr>
          <p:nvPr>
            <p:ph idx="1"/>
          </p:nvPr>
        </p:nvSpPr>
        <p:spPr>
          <a:xfrm>
            <a:off x="353961" y="1175657"/>
            <a:ext cx="11678382" cy="5343129"/>
          </a:xfrm>
        </p:spPr>
        <p:txBody>
          <a:bodyPr>
            <a:normAutofit/>
          </a:bodyPr>
          <a:lstStyle/>
          <a:p>
            <a:pPr lvl="1">
              <a:buFont typeface="Wingdings" panose="05000000000000000000" pitchFamily="2" charset="2"/>
              <a:buChar char="§"/>
            </a:pPr>
            <a:r>
              <a:rPr lang="en-GB" dirty="0"/>
              <a:t>Continue evaluating MCC land for potential Gypsy &amp; Traveller pitch development</a:t>
            </a:r>
          </a:p>
          <a:p>
            <a:pPr lvl="1">
              <a:buFont typeface="Wingdings" panose="05000000000000000000" pitchFamily="2" charset="2"/>
              <a:buChar char="§"/>
            </a:pPr>
            <a:endParaRPr lang="en-GB" dirty="0"/>
          </a:p>
          <a:p>
            <a:pPr lvl="1">
              <a:buFont typeface="Wingdings" panose="05000000000000000000" pitchFamily="2" charset="2"/>
              <a:buChar char="§"/>
            </a:pPr>
            <a:r>
              <a:rPr lang="en-GB" dirty="0"/>
              <a:t>Consider 9 areas of MCC land - to </a:t>
            </a:r>
            <a:r>
              <a:rPr lang="en-GB" u="sng" dirty="0"/>
              <a:t>remain in</a:t>
            </a:r>
            <a:r>
              <a:rPr lang="en-GB" dirty="0"/>
              <a:t> or to be </a:t>
            </a:r>
            <a:r>
              <a:rPr lang="en-GB" u="sng" dirty="0"/>
              <a:t>removed</a:t>
            </a:r>
            <a:r>
              <a:rPr lang="en-GB" dirty="0"/>
              <a:t> from evaluation process</a:t>
            </a:r>
          </a:p>
          <a:p>
            <a:pPr lvl="1">
              <a:buFont typeface="Wingdings" panose="05000000000000000000" pitchFamily="2" charset="2"/>
              <a:buChar char="§"/>
            </a:pPr>
            <a:endParaRPr lang="en-GB" b="1" dirty="0"/>
          </a:p>
          <a:p>
            <a:pPr lvl="1">
              <a:buFont typeface="Wingdings" panose="05000000000000000000" pitchFamily="2" charset="2"/>
              <a:buChar char="§"/>
            </a:pPr>
            <a:r>
              <a:rPr lang="en-GB" dirty="0"/>
              <a:t>For land that remains in the process, recommend to Cabinet that the Council consult on these sites:</a:t>
            </a:r>
          </a:p>
          <a:p>
            <a:pPr lvl="1"/>
            <a:endParaRPr lang="en-GB" dirty="0"/>
          </a:p>
          <a:p>
            <a:pPr lvl="2"/>
            <a:r>
              <a:rPr lang="en-GB" sz="2400" dirty="0"/>
              <a:t>Sites will be considered by People Scrutiny Committee - make recommendation to Cabinet</a:t>
            </a:r>
          </a:p>
          <a:p>
            <a:pPr lvl="2"/>
            <a:r>
              <a:rPr lang="en-GB" sz="2400" dirty="0"/>
              <a:t>Cabinet to approve land to be consulted upon</a:t>
            </a:r>
            <a:endParaRPr lang="en-GB" sz="2200" dirty="0"/>
          </a:p>
          <a:p>
            <a:pPr lvl="2"/>
            <a:endParaRPr lang="en-GB" sz="2200" dirty="0"/>
          </a:p>
          <a:p>
            <a:pPr lvl="2"/>
            <a:endParaRPr lang="en-GB" sz="2200" dirty="0"/>
          </a:p>
          <a:p>
            <a:pPr lvl="1">
              <a:buFont typeface="Wingdings" panose="05000000000000000000" pitchFamily="2" charset="2"/>
              <a:buChar char="§"/>
            </a:pPr>
            <a:r>
              <a:rPr lang="en-GB" b="1" u="sng" dirty="0"/>
              <a:t>Reminder if required</a:t>
            </a:r>
            <a:r>
              <a:rPr lang="en-GB" b="1" dirty="0"/>
              <a:t> </a:t>
            </a:r>
            <a:r>
              <a:rPr lang="en-GB" dirty="0"/>
              <a:t>– context and process of land/site sifting undertaken to date</a:t>
            </a:r>
          </a:p>
          <a:p>
            <a:pPr lvl="2"/>
            <a:endParaRPr lang="en-GB" sz="2400" dirty="0"/>
          </a:p>
        </p:txBody>
      </p:sp>
    </p:spTree>
    <p:extLst>
      <p:ext uri="{BB962C8B-B14F-4D97-AF65-F5344CB8AC3E}">
        <p14:creationId xmlns:p14="http://schemas.microsoft.com/office/powerpoint/2010/main" val="3380063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a:bodyPr>
          <a:lstStyle/>
          <a:p>
            <a:r>
              <a:rPr lang="en-GB" sz="3600" b="1" dirty="0">
                <a:latin typeface="+mn-lt"/>
              </a:rPr>
              <a:t>Context – if required </a:t>
            </a:r>
          </a:p>
        </p:txBody>
      </p:sp>
      <p:sp>
        <p:nvSpPr>
          <p:cNvPr id="4" name="Subtitle 3"/>
          <p:cNvSpPr>
            <a:spLocks noGrp="1"/>
          </p:cNvSpPr>
          <p:nvPr>
            <p:ph idx="1"/>
          </p:nvPr>
        </p:nvSpPr>
        <p:spPr>
          <a:xfrm>
            <a:off x="160944" y="1175657"/>
            <a:ext cx="11870111" cy="5579103"/>
          </a:xfrm>
        </p:spPr>
        <p:txBody>
          <a:bodyPr>
            <a:normAutofit lnSpcReduction="10000"/>
          </a:bodyPr>
          <a:lstStyle/>
          <a:p>
            <a:pPr>
              <a:buFont typeface="Wingdings" panose="05000000000000000000" pitchFamily="2" charset="2"/>
              <a:buChar char="§"/>
            </a:pPr>
            <a:r>
              <a:rPr lang="en-GB" sz="2400" b="1" dirty="0"/>
              <a:t>Housing (Wales) Act 2014 </a:t>
            </a:r>
          </a:p>
          <a:p>
            <a:pPr lvl="1"/>
            <a:r>
              <a:rPr lang="en-GB" dirty="0"/>
              <a:t>Statutory duty to undertake a GTA  every 5 years</a:t>
            </a:r>
          </a:p>
          <a:p>
            <a:pPr lvl="1"/>
            <a:r>
              <a:rPr lang="en-GB" dirty="0">
                <a:effectLst/>
                <a:ea typeface="Calibri" panose="020F0502020204030204" pitchFamily="34" charset="0"/>
              </a:rPr>
              <a:t>Should a need be identified, a duty on the local authority to provide sites </a:t>
            </a:r>
            <a:endParaRPr lang="en-GB" dirty="0"/>
          </a:p>
          <a:p>
            <a:pPr lvl="1"/>
            <a:endParaRPr lang="en-GB" dirty="0">
              <a:effectLst/>
              <a:ea typeface="Calibri" panose="020F0502020204030204" pitchFamily="34" charset="0"/>
              <a:cs typeface="Times New Roman" panose="02020603050405020304" pitchFamily="18" charset="0"/>
            </a:endParaRPr>
          </a:p>
          <a:p>
            <a:pPr>
              <a:buFont typeface="Wingdings" panose="05000000000000000000" pitchFamily="2" charset="2"/>
              <a:buChar char="§"/>
            </a:pPr>
            <a:r>
              <a:rPr lang="en-GB" sz="2400" b="1" dirty="0"/>
              <a:t>Positive &amp; proactive participation with G &amp; T Communities to ensure</a:t>
            </a:r>
            <a:r>
              <a:rPr lang="en-GB" sz="2400" dirty="0"/>
              <a:t>:</a:t>
            </a:r>
          </a:p>
          <a:p>
            <a:pPr lvl="1" eaLnBrk="1" hangingPunct="1">
              <a:buFont typeface="Arial" panose="020B0604020202020204" pitchFamily="34" charset="0"/>
              <a:buChar char="•"/>
            </a:pPr>
            <a:r>
              <a:rPr lang="en-GB" dirty="0"/>
              <a:t>Build links between MCC and the G &amp; T community</a:t>
            </a:r>
          </a:p>
          <a:p>
            <a:pPr lvl="1" eaLnBrk="1" hangingPunct="1">
              <a:buFont typeface="Arial" panose="020B0604020202020204" pitchFamily="34" charset="0"/>
              <a:buChar char="•"/>
            </a:pPr>
            <a:r>
              <a:rPr lang="en-GB" dirty="0"/>
              <a:t>G &amp; T community understand and can influence the process</a:t>
            </a:r>
          </a:p>
          <a:p>
            <a:endParaRPr lang="en-GB" sz="2400" dirty="0">
              <a:ea typeface="Calibri" panose="020F0502020204030204" pitchFamily="34" charset="0"/>
            </a:endParaRPr>
          </a:p>
          <a:p>
            <a:pPr>
              <a:buFont typeface="Wingdings" panose="05000000000000000000" pitchFamily="2" charset="2"/>
              <a:buChar char="§"/>
            </a:pPr>
            <a:r>
              <a:rPr lang="en-GB" sz="2400" b="1" dirty="0">
                <a:ea typeface="Calibri" panose="020F0502020204030204" pitchFamily="34" charset="0"/>
              </a:rPr>
              <a:t>Need Identified </a:t>
            </a:r>
          </a:p>
          <a:p>
            <a:pPr lvl="1"/>
            <a:r>
              <a:rPr lang="en-GB" dirty="0">
                <a:effectLst/>
                <a:ea typeface="Calibri" panose="020F0502020204030204" pitchFamily="34" charset="0"/>
                <a:cs typeface="Times New Roman" panose="02020603050405020304" pitchFamily="18" charset="0"/>
              </a:rPr>
              <a:t>9 x pitches to 2025 plus further x 4 over the period of the Replacement LDP to 2033</a:t>
            </a:r>
          </a:p>
          <a:p>
            <a:pPr lvl="1"/>
            <a:endParaRPr lang="en-GB" dirty="0">
              <a:ea typeface="Calibri" panose="020F0502020204030204" pitchFamily="34" charset="0"/>
              <a:cs typeface="Times New Roman" panose="02020603050405020304" pitchFamily="18" charset="0"/>
            </a:endParaRPr>
          </a:p>
          <a:p>
            <a:pPr>
              <a:buFont typeface="Wingdings" panose="05000000000000000000" pitchFamily="2" charset="2"/>
              <a:buChar char="§"/>
            </a:pPr>
            <a:r>
              <a:rPr lang="en-GB" sz="2400" b="1" dirty="0">
                <a:ea typeface="Calibri" panose="020F0502020204030204" pitchFamily="34" charset="0"/>
                <a:cs typeface="Times New Roman" panose="02020603050405020304" pitchFamily="18" charset="0"/>
              </a:rPr>
              <a:t>Meeting the Identified Need</a:t>
            </a:r>
          </a:p>
          <a:p>
            <a:pPr lvl="1"/>
            <a:r>
              <a:rPr lang="en-GB" dirty="0">
                <a:effectLst/>
                <a:ea typeface="Calibri" panose="020F0502020204030204" pitchFamily="34" charset="0"/>
              </a:rPr>
              <a:t>Support a private household with acquiring Planning </a:t>
            </a:r>
            <a:r>
              <a:rPr lang="en-GB" dirty="0">
                <a:ea typeface="Calibri" panose="020F0502020204030204" pitchFamily="34" charset="0"/>
              </a:rPr>
              <a:t>P</a:t>
            </a:r>
            <a:r>
              <a:rPr lang="en-GB" dirty="0">
                <a:effectLst/>
                <a:ea typeface="Calibri" panose="020F0502020204030204" pitchFamily="34" charset="0"/>
              </a:rPr>
              <a:t>ermission for an additional pitch</a:t>
            </a:r>
          </a:p>
          <a:p>
            <a:pPr lvl="1"/>
            <a:r>
              <a:rPr lang="en-GB" dirty="0">
                <a:ea typeface="Calibri" panose="020F0502020204030204" pitchFamily="34" charset="0"/>
                <a:cs typeface="Times New Roman" panose="02020603050405020304" pitchFamily="18" charset="0"/>
              </a:rPr>
              <a:t>Officer working group – site identification using MCC owned land</a:t>
            </a:r>
          </a:p>
          <a:p>
            <a:pPr lvl="1"/>
            <a:endParaRPr lang="en-GB" dirty="0">
              <a:latin typeface="Calibri" panose="020F0502020204030204" pitchFamily="34" charset="0"/>
              <a:ea typeface="Calibri" panose="020F0502020204030204" pitchFamily="34" charset="0"/>
            </a:endParaRPr>
          </a:p>
          <a:p>
            <a:endParaRPr lang="en-GB" dirty="0">
              <a:effectLst/>
              <a:latin typeface="Calibri" panose="020F0502020204030204" pitchFamily="34" charset="0"/>
              <a:ea typeface="Calibri" panose="020F0502020204030204" pitchFamily="34" charset="0"/>
            </a:endParaRPr>
          </a:p>
          <a:p>
            <a:endParaRPr lang="en-GB" dirty="0">
              <a:latin typeface="Calibri" panose="020F0502020204030204" pitchFamily="34" charset="0"/>
              <a:ea typeface="Calibri" panose="020F0502020204030204" pitchFamily="34" charset="0"/>
            </a:endParaRPr>
          </a:p>
          <a:p>
            <a:endParaRPr lang="en-GB" dirty="0">
              <a:latin typeface="Calibri" panose="020F0502020204030204" pitchFamily="34" charset="0"/>
              <a:ea typeface="Calibri" panose="020F0502020204030204" pitchFamily="34" charset="0"/>
            </a:endParaRPr>
          </a:p>
          <a:p>
            <a:endParaRPr lang="en-GB" dirty="0">
              <a:effectLst/>
              <a:latin typeface="Calibri" panose="020F0502020204030204" pitchFamily="34" charset="0"/>
              <a:ea typeface="Calibri" panose="020F0502020204030204" pitchFamily="34" charset="0"/>
            </a:endParaRPr>
          </a:p>
          <a:p>
            <a:endParaRPr lang="en-GB" dirty="0"/>
          </a:p>
          <a:p>
            <a:endParaRPr lang="en-GB" dirty="0"/>
          </a:p>
        </p:txBody>
      </p:sp>
    </p:spTree>
    <p:extLst>
      <p:ext uri="{BB962C8B-B14F-4D97-AF65-F5344CB8AC3E}">
        <p14:creationId xmlns:p14="http://schemas.microsoft.com/office/powerpoint/2010/main" val="1474364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a:bodyPr>
          <a:lstStyle/>
          <a:p>
            <a:r>
              <a:rPr lang="en-GB" sz="3600" b="1" dirty="0">
                <a:latin typeface="+mn-lt"/>
              </a:rPr>
              <a:t>Site Identification - Process to Date </a:t>
            </a:r>
          </a:p>
        </p:txBody>
      </p:sp>
      <p:sp>
        <p:nvSpPr>
          <p:cNvPr id="4" name="Subtitle 3"/>
          <p:cNvSpPr>
            <a:spLocks noGrp="1"/>
          </p:cNvSpPr>
          <p:nvPr>
            <p:ph idx="1"/>
          </p:nvPr>
        </p:nvSpPr>
        <p:spPr>
          <a:xfrm>
            <a:off x="609600" y="988142"/>
            <a:ext cx="11080955" cy="5707625"/>
          </a:xfrm>
        </p:spPr>
        <p:txBody>
          <a:bodyPr>
            <a:normAutofit fontScale="92500" lnSpcReduction="20000"/>
          </a:bodyPr>
          <a:lstStyle/>
          <a:p>
            <a:pPr marL="0" indent="0">
              <a:buNone/>
            </a:pPr>
            <a:r>
              <a:rPr lang="en-GB" sz="2400" b="1" dirty="0">
                <a:ea typeface="Calibri" panose="020F0502020204030204" pitchFamily="34" charset="0"/>
                <a:cs typeface="Arial" panose="020B0604020202020204" pitchFamily="34" charset="0"/>
              </a:rPr>
              <a:t>Stage 1 </a:t>
            </a:r>
            <a:r>
              <a:rPr lang="en-GB" sz="2400" dirty="0">
                <a:ea typeface="Calibri" panose="020F0502020204030204" pitchFamily="34" charset="0"/>
                <a:cs typeface="Arial" panose="020B0604020202020204" pitchFamily="34" charset="0"/>
              </a:rPr>
              <a:t>- An appraisal of </a:t>
            </a:r>
            <a:r>
              <a:rPr lang="en-GB" sz="2400" b="1" dirty="0">
                <a:ea typeface="Calibri" panose="020F0502020204030204" pitchFamily="34" charset="0"/>
                <a:cs typeface="Arial" panose="020B0604020202020204" pitchFamily="34" charset="0"/>
              </a:rPr>
              <a:t>All </a:t>
            </a:r>
            <a:r>
              <a:rPr lang="en-GB" sz="2400" dirty="0">
                <a:ea typeface="Calibri" panose="020F0502020204030204" pitchFamily="34" charset="0"/>
                <a:cs typeface="Arial" panose="020B0604020202020204" pitchFamily="34" charset="0"/>
              </a:rPr>
              <a:t>MCC owned land and regard to WG Site Design Guide 2015</a:t>
            </a:r>
            <a:endParaRPr lang="en-GB" dirty="0">
              <a:ea typeface="Calibri" panose="020F0502020204030204" pitchFamily="34" charset="0"/>
              <a:cs typeface="Arial" panose="020B0604020202020204" pitchFamily="34" charset="0"/>
            </a:endParaRPr>
          </a:p>
          <a:p>
            <a:pPr lvl="1"/>
            <a:r>
              <a:rPr lang="en-GB" dirty="0">
                <a:ea typeface="Calibri" panose="020F0502020204030204" pitchFamily="34" charset="0"/>
                <a:cs typeface="Arial" panose="020B0604020202020204" pitchFamily="34" charset="0"/>
              </a:rPr>
              <a:t>Approximately 1500 council assets have been reviewed and considered </a:t>
            </a:r>
          </a:p>
          <a:p>
            <a:pPr lvl="1"/>
            <a:r>
              <a:rPr lang="en-GB" dirty="0">
                <a:ea typeface="Calibri" panose="020F0502020204030204" pitchFamily="34" charset="0"/>
                <a:cs typeface="Arial" panose="020B0604020202020204" pitchFamily="34" charset="0"/>
              </a:rPr>
              <a:t>Sites removed to date through Estates:</a:t>
            </a:r>
          </a:p>
          <a:p>
            <a:pPr lvl="2">
              <a:lnSpc>
                <a:spcPct val="107000"/>
              </a:lnSpc>
            </a:pPr>
            <a:r>
              <a:rPr lang="en-GB" sz="2400" b="1" dirty="0">
                <a:effectLst/>
                <a:latin typeface="Calibri" panose="020F0502020204030204" pitchFamily="34" charset="0"/>
                <a:ea typeface="Calibri" panose="020F0502020204030204" pitchFamily="34" charset="0"/>
                <a:cs typeface="Times New Roman" panose="02020603050405020304" pitchFamily="18" charset="0"/>
              </a:rPr>
              <a:t>Asset is a MCC property; Cemetery Land; Allocations in the existing adopted LDP; tree planting; Tree Planting Scheme; Woodland; Covered by a ground lease; Council Car Park; Footpath/road</a:t>
            </a:r>
            <a:endParaRPr lang="en-GB" sz="2400" b="1" dirty="0">
              <a:latin typeface="Calibri" panose="020F0502020204030204" pitchFamily="34" charset="0"/>
              <a:ea typeface="Calibri" panose="020F0502020204030204" pitchFamily="34" charset="0"/>
              <a:cs typeface="Arial" panose="020B0604020202020204" pitchFamily="34" charset="0"/>
            </a:endParaRPr>
          </a:p>
          <a:p>
            <a:pPr lvl="2"/>
            <a:endParaRPr lang="en-GB" sz="2400" b="1" dirty="0">
              <a:latin typeface="Calibri" panose="020F0502020204030204" pitchFamily="34" charset="0"/>
              <a:ea typeface="Calibri" panose="020F0502020204030204" pitchFamily="34" charset="0"/>
              <a:cs typeface="Arial" panose="020B0604020202020204" pitchFamily="34" charset="0"/>
            </a:endParaRPr>
          </a:p>
          <a:p>
            <a:r>
              <a:rPr lang="en-GB" sz="2400" b="1" dirty="0">
                <a:ea typeface="Calibri" panose="020F0502020204030204" pitchFamily="34" charset="0"/>
                <a:cs typeface="Arial" panose="020B0604020202020204" pitchFamily="34" charset="0"/>
              </a:rPr>
              <a:t>Stage 2 </a:t>
            </a:r>
            <a:r>
              <a:rPr lang="en-GB" sz="2400" dirty="0">
                <a:ea typeface="Calibri" panose="020F0502020204030204" pitchFamily="34" charset="0"/>
                <a:cs typeface="Arial" panose="020B0604020202020204" pitchFamily="34" charset="0"/>
              </a:rPr>
              <a:t>– Sites removed due to the following:</a:t>
            </a:r>
          </a:p>
          <a:p>
            <a:pPr lvl="1">
              <a:lnSpc>
                <a:spcPct val="107000"/>
              </a:lnSpc>
            </a:pPr>
            <a:r>
              <a:rPr lang="en-GB" b="1" dirty="0">
                <a:effectLst/>
                <a:latin typeface="Calibri" panose="020F0502020204030204" pitchFamily="34" charset="0"/>
                <a:ea typeface="Calibri" panose="020F0502020204030204" pitchFamily="34" charset="0"/>
                <a:cs typeface="Times New Roman" panose="02020603050405020304" pitchFamily="18" charset="0"/>
              </a:rPr>
              <a:t>Site is less than 500sqm </a:t>
            </a:r>
            <a:r>
              <a:rPr lang="en-GB" dirty="0">
                <a:effectLst/>
                <a:latin typeface="Calibri" panose="020F0502020204030204" pitchFamily="34" charset="0"/>
                <a:ea typeface="Calibri" panose="020F0502020204030204" pitchFamily="34" charset="0"/>
                <a:cs typeface="Times New Roman" panose="02020603050405020304" pitchFamily="18" charset="0"/>
              </a:rPr>
              <a:t>– desired pitch size is min 500sqm for public sites.  [A pitch capable of accommodating an amenity block, mobile home, caravan and parking for two vehicles]; </a:t>
            </a:r>
            <a:r>
              <a:rPr lang="en-GB" b="1" dirty="0">
                <a:effectLst/>
                <a:latin typeface="Calibri" panose="020F0502020204030204" pitchFamily="34" charset="0"/>
                <a:ea typeface="Calibri" panose="020F0502020204030204" pitchFamily="34" charset="0"/>
                <a:cs typeface="Times New Roman" panose="02020603050405020304" pitchFamily="18" charset="0"/>
              </a:rPr>
              <a:t>Equipped Children’s Play Area; Playing Fields (Pitch); County Farm Holdings; Allocations in the existing adopted LDP/ RLDP promotion sites; Known unfavourable topography; Woodland areas that were missed on Stage 1; C1 &amp; C2 Flood Risk – </a:t>
            </a:r>
            <a:r>
              <a:rPr lang="en-GB" dirty="0">
                <a:effectLst/>
                <a:latin typeface="Calibri" panose="020F0502020204030204" pitchFamily="34" charset="0"/>
                <a:ea typeface="Calibri" panose="020F0502020204030204" pitchFamily="34" charset="0"/>
                <a:cs typeface="Times New Roman" panose="02020603050405020304" pitchFamily="18" charset="0"/>
              </a:rPr>
              <a:t>known sites in flood risk removed</a:t>
            </a:r>
            <a:r>
              <a:rPr lang="en-GB" b="1" dirty="0">
                <a:effectLst/>
                <a:latin typeface="Calibri" panose="020F0502020204030204" pitchFamily="34" charset="0"/>
                <a:ea typeface="Calibri" panose="020F0502020204030204" pitchFamily="34" charset="0"/>
                <a:cs typeface="Times New Roman" panose="02020603050405020304" pitchFamily="18" charset="0"/>
              </a:rPr>
              <a:t>; Sites with any uncertain inputs have been carried forward to the next stage for further assessment</a:t>
            </a:r>
          </a:p>
          <a:p>
            <a:pPr lvl="1">
              <a:lnSpc>
                <a:spcPct val="107000"/>
              </a:lnSpc>
            </a:pPr>
            <a:endParaRPr lang="en-GB"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2400" dirty="0">
                <a:ea typeface="Times New Roman" panose="02020603050405020304" pitchFamily="18" charset="0"/>
                <a:cs typeface="Times New Roman" panose="02020603050405020304" pitchFamily="18" charset="0"/>
              </a:rPr>
              <a:t>Approximately 70 sites remained from 1500 sites </a:t>
            </a:r>
          </a:p>
          <a:p>
            <a:pPr lvl="1">
              <a:lnSpc>
                <a:spcPct val="107000"/>
              </a:lnSpc>
            </a:pP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600" dirty="0">
              <a:ea typeface="Times New Roman" panose="02020603050405020304" pitchFamily="18" charset="0"/>
              <a:cs typeface="Arial" panose="020B0604020202020204" pitchFamily="34" charset="0"/>
            </a:endParaRPr>
          </a:p>
          <a:p>
            <a:pPr lvl="2"/>
            <a:endParaRPr lang="en-GB" sz="1800" b="1" dirty="0">
              <a:latin typeface="Calibri" panose="020F0502020204030204" pitchFamily="34" charset="0"/>
              <a:ea typeface="Calibri" panose="020F0502020204030204" pitchFamily="34" charset="0"/>
              <a:cs typeface="Arial" panose="020B0604020202020204" pitchFamily="34" charset="0"/>
            </a:endParaRPr>
          </a:p>
          <a:p>
            <a:pPr marL="914400" lvl="2" indent="0">
              <a:buNone/>
            </a:pPr>
            <a:endParaRPr lang="en-GB" sz="1800" b="1"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1078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a:bodyPr>
          <a:lstStyle/>
          <a:p>
            <a:r>
              <a:rPr lang="en-GB" sz="3600" b="1" dirty="0">
                <a:latin typeface="+mn-lt"/>
              </a:rPr>
              <a:t>Site Identification – Process to Date</a:t>
            </a:r>
          </a:p>
        </p:txBody>
      </p:sp>
      <p:sp>
        <p:nvSpPr>
          <p:cNvPr id="4" name="Subtitle 3"/>
          <p:cNvSpPr>
            <a:spLocks noGrp="1"/>
          </p:cNvSpPr>
          <p:nvPr>
            <p:ph idx="1"/>
          </p:nvPr>
        </p:nvSpPr>
        <p:spPr>
          <a:xfrm>
            <a:off x="648929" y="1135627"/>
            <a:ext cx="11031794" cy="5368412"/>
          </a:xfrm>
        </p:spPr>
        <p:txBody>
          <a:bodyPr>
            <a:normAutofit lnSpcReduction="10000"/>
          </a:bodyPr>
          <a:lstStyle/>
          <a:p>
            <a:pPr marL="0" indent="0">
              <a:lnSpc>
                <a:spcPct val="100000"/>
              </a:lnSpc>
              <a:buNone/>
            </a:pPr>
            <a:r>
              <a:rPr lang="en-GB" sz="2200" b="1" dirty="0">
                <a:ea typeface="Calibri" panose="020F0502020204030204" pitchFamily="34" charset="0"/>
                <a:cs typeface="Arial" panose="020B0604020202020204" pitchFamily="34" charset="0"/>
              </a:rPr>
              <a:t>Stage 3 </a:t>
            </a:r>
            <a:r>
              <a:rPr lang="en-GB" sz="2200" dirty="0">
                <a:ea typeface="Calibri" panose="020F0502020204030204" pitchFamily="34" charset="0"/>
                <a:cs typeface="Arial" panose="020B0604020202020204" pitchFamily="34" charset="0"/>
              </a:rPr>
              <a:t>– to assess flood risk as per updated TAN 15.   Site removed due to:</a:t>
            </a:r>
            <a:endParaRPr lang="en-GB" sz="2200" dirty="0">
              <a:ea typeface="Times New Roman" panose="02020603050405020304" pitchFamily="18" charset="0"/>
              <a:cs typeface="Arial" panose="020B0604020202020204" pitchFamily="34" charset="0"/>
            </a:endParaRPr>
          </a:p>
          <a:p>
            <a:pPr lvl="0">
              <a:lnSpc>
                <a:spcPct val="100000"/>
              </a:lnSpc>
            </a:pPr>
            <a:r>
              <a:rPr lang="en-GB" sz="2200" b="1" dirty="0">
                <a:effectLst/>
                <a:latin typeface="Calibri" panose="020F0502020204030204" pitchFamily="34" charset="0"/>
                <a:ea typeface="Calibri" panose="020F0502020204030204" pitchFamily="34" charset="0"/>
                <a:cs typeface="Times New Roman" panose="02020603050405020304" pitchFamily="18" charset="0"/>
              </a:rPr>
              <a:t>Sites wholly or mostly in Zones 2 &amp; 3 of updated TAN15 maps (sea and river) </a:t>
            </a:r>
          </a:p>
          <a:p>
            <a:pPr lvl="1">
              <a:lnSpc>
                <a:spcPct val="100000"/>
              </a:lnSpc>
            </a:pPr>
            <a:r>
              <a:rPr lang="en-GB" sz="2200" dirty="0">
                <a:effectLst/>
                <a:latin typeface="Calibri" panose="020F0502020204030204" pitchFamily="34" charset="0"/>
                <a:ea typeface="Calibri" panose="020F0502020204030204" pitchFamily="34" charset="0"/>
                <a:cs typeface="Times New Roman" panose="02020603050405020304" pitchFamily="18" charset="0"/>
              </a:rPr>
              <a:t>Sites where boundary could potentially be amended to remove site out of flood risk </a:t>
            </a:r>
            <a:r>
              <a:rPr lang="en-GB" sz="2200" u="sng" dirty="0">
                <a:effectLst/>
                <a:latin typeface="Calibri" panose="020F0502020204030204" pitchFamily="34" charset="0"/>
                <a:ea typeface="Calibri" panose="020F0502020204030204" pitchFamily="34" charset="0"/>
                <a:cs typeface="Times New Roman" panose="02020603050405020304" pitchFamily="18" charset="0"/>
              </a:rPr>
              <a:t>kept on list</a:t>
            </a:r>
          </a:p>
          <a:p>
            <a:pPr lvl="0">
              <a:lnSpc>
                <a:spcPct val="100000"/>
              </a:lnSpc>
              <a:spcBef>
                <a:spcPts val="0"/>
              </a:spcBef>
              <a:spcAft>
                <a:spcPts val="800"/>
              </a:spcAft>
            </a:pPr>
            <a:r>
              <a:rPr lang="en-GB" sz="2200" b="1" dirty="0">
                <a:effectLst/>
                <a:latin typeface="Calibri" panose="020F0502020204030204" pitchFamily="34" charset="0"/>
                <a:ea typeface="Calibri" panose="020F0502020204030204" pitchFamily="34" charset="0"/>
                <a:cs typeface="Times New Roman" panose="02020603050405020304" pitchFamily="18" charset="0"/>
              </a:rPr>
              <a:t>Surface water flood risk highlighted for further assessment</a:t>
            </a:r>
          </a:p>
          <a:p>
            <a:pPr>
              <a:lnSpc>
                <a:spcPct val="100000"/>
              </a:lnSpc>
              <a:spcBef>
                <a:spcPts val="0"/>
              </a:spcBef>
            </a:pPr>
            <a:r>
              <a:rPr lang="en-GB" sz="2200" b="1" dirty="0">
                <a:effectLst/>
                <a:latin typeface="Calibri" panose="020F0502020204030204" pitchFamily="34" charset="0"/>
                <a:ea typeface="Calibri" panose="020F0502020204030204" pitchFamily="34" charset="0"/>
                <a:cs typeface="Times New Roman" panose="02020603050405020304" pitchFamily="18" charset="0"/>
              </a:rPr>
              <a:t>Any constraints identified in Stage 1 &amp; 2 if picked up at Stage </a:t>
            </a:r>
            <a:endParaRPr lang="en-GB" sz="22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sz="2200" dirty="0">
                <a:latin typeface="Calibri" panose="020F0502020204030204" pitchFamily="34" charset="0"/>
                <a:ea typeface="Times New Roman" panose="02020603050405020304" pitchFamily="18" charset="0"/>
                <a:cs typeface="Times New Roman" panose="02020603050405020304" pitchFamily="18" charset="0"/>
              </a:rPr>
              <a:t>Approximately 50 sites from 1500 remaining</a:t>
            </a:r>
          </a:p>
          <a:p>
            <a:pPr marL="0" indent="0">
              <a:lnSpc>
                <a:spcPct val="100000"/>
              </a:lnSpc>
              <a:buNone/>
            </a:pPr>
            <a:endParaRPr lang="en-GB" sz="22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0000"/>
              </a:lnSpc>
              <a:buNone/>
            </a:pPr>
            <a:r>
              <a:rPr lang="en-GB" sz="2200" b="1" dirty="0">
                <a:latin typeface="Calibri" panose="020F0502020204030204" pitchFamily="34" charset="0"/>
                <a:ea typeface="Times New Roman" panose="02020603050405020304" pitchFamily="18" charset="0"/>
                <a:cs typeface="Times New Roman" panose="02020603050405020304" pitchFamily="18" charset="0"/>
              </a:rPr>
              <a:t>Also removed:</a:t>
            </a:r>
          </a:p>
          <a:p>
            <a:r>
              <a:rPr lang="en-GB" sz="2200" dirty="0">
                <a:ea typeface="Times New Roman" panose="02020603050405020304" pitchFamily="18" charset="0"/>
                <a:cs typeface="Times New Roman" panose="02020603050405020304" pitchFamily="18" charset="0"/>
              </a:rPr>
              <a:t>Brecon Beacons National Park Plan </a:t>
            </a:r>
          </a:p>
          <a:p>
            <a:r>
              <a:rPr lang="en-GB" sz="2200" dirty="0">
                <a:ea typeface="Times New Roman" panose="02020603050405020304" pitchFamily="18" charset="0"/>
                <a:cs typeface="Times New Roman" panose="02020603050405020304" pitchFamily="18" charset="0"/>
              </a:rPr>
              <a:t>Within and adjacent to Conservation Areas and/or Historic Park &amp; Garden </a:t>
            </a:r>
          </a:p>
          <a:p>
            <a:r>
              <a:rPr lang="en-GB" sz="2200" dirty="0">
                <a:ea typeface="Times New Roman" panose="02020603050405020304" pitchFamily="18" charset="0"/>
                <a:cs typeface="Times New Roman" panose="02020603050405020304" pitchFamily="18" charset="0"/>
              </a:rPr>
              <a:t>Enclosed/surrounded by built environment privacy and amenity / placemaking</a:t>
            </a:r>
          </a:p>
          <a:p>
            <a:r>
              <a:rPr lang="en-GB" sz="2200" dirty="0">
                <a:ea typeface="Times New Roman" panose="02020603050405020304" pitchFamily="18" charset="0"/>
                <a:cs typeface="Times New Roman" panose="02020603050405020304" pitchFamily="18" charset="0"/>
              </a:rPr>
              <a:t>National Ecological designations </a:t>
            </a:r>
            <a:r>
              <a:rPr lang="en-GB" sz="2200" dirty="0" err="1">
                <a:ea typeface="Times New Roman" panose="02020603050405020304" pitchFamily="18" charset="0"/>
                <a:cs typeface="Times New Roman" panose="02020603050405020304" pitchFamily="18" charset="0"/>
              </a:rPr>
              <a:t>eg</a:t>
            </a:r>
            <a:r>
              <a:rPr lang="en-GB" sz="2200" dirty="0">
                <a:ea typeface="Times New Roman" panose="02020603050405020304" pitchFamily="18" charset="0"/>
                <a:cs typeface="Times New Roman" panose="02020603050405020304" pitchFamily="18" charset="0"/>
              </a:rPr>
              <a:t> SSSI  </a:t>
            </a:r>
          </a:p>
          <a:p>
            <a:pPr marL="0" indent="0">
              <a:lnSpc>
                <a:spcPct val="100000"/>
              </a:lnSpc>
              <a:buNone/>
            </a:pPr>
            <a:endParaRPr lang="en-GB" sz="22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GB" sz="22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pPr>
            <a:endParaRPr lang="en-GB" sz="2200" b="1" dirty="0">
              <a:ea typeface="Times New Roman" panose="02020603050405020304" pitchFamily="18" charset="0"/>
              <a:cs typeface="Times New Roman" panose="02020603050405020304" pitchFamily="18" charset="0"/>
            </a:endParaRPr>
          </a:p>
          <a:p>
            <a:endParaRPr lang="en-GB" sz="2600" dirty="0">
              <a:ea typeface="Times New Roman" panose="02020603050405020304" pitchFamily="18" charset="0"/>
              <a:cs typeface="Arial" panose="020B0604020202020204" pitchFamily="34" charset="0"/>
            </a:endParaRPr>
          </a:p>
          <a:p>
            <a:pPr lvl="2"/>
            <a:endParaRPr lang="en-GB" sz="1800" b="1" dirty="0">
              <a:latin typeface="Calibri" panose="020F0502020204030204" pitchFamily="34" charset="0"/>
              <a:ea typeface="Calibri" panose="020F0502020204030204" pitchFamily="34" charset="0"/>
              <a:cs typeface="Arial" panose="020B0604020202020204" pitchFamily="34" charset="0"/>
            </a:endParaRPr>
          </a:p>
          <a:p>
            <a:pPr marL="914400" lvl="2" indent="0">
              <a:buNone/>
            </a:pPr>
            <a:endParaRPr lang="en-GB" sz="1800" b="1"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197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4183" y="192626"/>
            <a:ext cx="10515600" cy="1325563"/>
          </a:xfrm>
        </p:spPr>
        <p:txBody>
          <a:bodyPr>
            <a:normAutofit fontScale="90000"/>
          </a:bodyPr>
          <a:lstStyle/>
          <a:p>
            <a:r>
              <a:rPr lang="en-GB" sz="4000" b="1" dirty="0">
                <a:latin typeface="+mn-lt"/>
              </a:rPr>
              <a:t>Site Identification – Process to Date</a:t>
            </a:r>
            <a:br>
              <a:rPr lang="en-GB" b="1" dirty="0"/>
            </a:br>
            <a:br>
              <a:rPr lang="en-GB" sz="1800" dirty="0">
                <a:effectLst/>
                <a:latin typeface="Calibri" panose="020F0502020204030204" pitchFamily="34" charset="0"/>
                <a:ea typeface="Calibri" panose="020F0502020204030204" pitchFamily="34" charset="0"/>
              </a:rPr>
            </a:br>
            <a:endParaRPr lang="en-GB" b="1" dirty="0"/>
          </a:p>
        </p:txBody>
      </p:sp>
      <p:sp>
        <p:nvSpPr>
          <p:cNvPr id="4" name="Subtitle 3"/>
          <p:cNvSpPr>
            <a:spLocks noGrp="1"/>
          </p:cNvSpPr>
          <p:nvPr>
            <p:ph idx="1"/>
          </p:nvPr>
        </p:nvSpPr>
        <p:spPr>
          <a:xfrm>
            <a:off x="526023" y="855408"/>
            <a:ext cx="11031794" cy="5368412"/>
          </a:xfrm>
        </p:spPr>
        <p:txBody>
          <a:bodyPr>
            <a:normAutofit/>
          </a:bodyPr>
          <a:lstStyle/>
          <a:p>
            <a:pPr marL="0" indent="0">
              <a:lnSpc>
                <a:spcPct val="100000"/>
              </a:lnSpc>
              <a:buNone/>
            </a:pPr>
            <a:r>
              <a:rPr lang="en-GB" sz="2600" b="1" dirty="0">
                <a:ea typeface="Calibri" panose="020F0502020204030204" pitchFamily="34" charset="0"/>
                <a:cs typeface="Arial" panose="020B0604020202020204" pitchFamily="34" charset="0"/>
              </a:rPr>
              <a:t>Stage 4 </a:t>
            </a:r>
            <a:r>
              <a:rPr lang="en-GB" sz="2600" dirty="0">
                <a:ea typeface="Calibri" panose="020F0502020204030204" pitchFamily="34" charset="0"/>
                <a:cs typeface="Arial" panose="020B0604020202020204" pitchFamily="34" charset="0"/>
              </a:rPr>
              <a:t>– Post Workshop 2.   </a:t>
            </a:r>
          </a:p>
          <a:p>
            <a:pPr lvl="2"/>
            <a:endParaRPr lang="en-GB" sz="1800" b="1" dirty="0">
              <a:latin typeface="Calibri" panose="020F0502020204030204" pitchFamily="34" charset="0"/>
              <a:ea typeface="Calibri" panose="020F0502020204030204" pitchFamily="34" charset="0"/>
              <a:cs typeface="Arial" panose="020B0604020202020204" pitchFamily="34" charset="0"/>
            </a:endParaRPr>
          </a:p>
          <a:p>
            <a:pPr marL="914400" lvl="2" indent="0">
              <a:buNone/>
            </a:pPr>
            <a:endParaRPr lang="en-GB" sz="1800" b="1" dirty="0">
              <a:ea typeface="Calibri" panose="020F0502020204030204" pitchFamily="34" charset="0"/>
              <a:cs typeface="Arial" panose="020B0604020202020204" pitchFamily="34" charset="0"/>
            </a:endParaRPr>
          </a:p>
        </p:txBody>
      </p:sp>
      <p:graphicFrame>
        <p:nvGraphicFramePr>
          <p:cNvPr id="5" name="Content Placeholder 17">
            <a:extLst>
              <a:ext uri="{FF2B5EF4-FFF2-40B4-BE49-F238E27FC236}">
                <a16:creationId xmlns:a16="http://schemas.microsoft.com/office/drawing/2014/main" id="{6E51E80D-53B7-4259-B1B8-28B807C5A66A}"/>
              </a:ext>
            </a:extLst>
          </p:cNvPr>
          <p:cNvGraphicFramePr>
            <a:graphicFrameLocks/>
          </p:cNvGraphicFramePr>
          <p:nvPr>
            <p:extLst>
              <p:ext uri="{D42A27DB-BD31-4B8C-83A1-F6EECF244321}">
                <p14:modId xmlns:p14="http://schemas.microsoft.com/office/powerpoint/2010/main" val="3967325795"/>
              </p:ext>
            </p:extLst>
          </p:nvPr>
        </p:nvGraphicFramePr>
        <p:xfrm>
          <a:off x="521104" y="1331964"/>
          <a:ext cx="11031793" cy="5201270"/>
        </p:xfrm>
        <a:graphic>
          <a:graphicData uri="http://schemas.openxmlformats.org/drawingml/2006/table">
            <a:tbl>
              <a:tblPr firstRow="1" firstCol="1" bandRow="1"/>
              <a:tblGrid>
                <a:gridCol w="5919021">
                  <a:extLst>
                    <a:ext uri="{9D8B030D-6E8A-4147-A177-3AD203B41FA5}">
                      <a16:colId xmlns:a16="http://schemas.microsoft.com/office/drawing/2014/main" val="430089863"/>
                    </a:ext>
                  </a:extLst>
                </a:gridCol>
                <a:gridCol w="5112772">
                  <a:extLst>
                    <a:ext uri="{9D8B030D-6E8A-4147-A177-3AD203B41FA5}">
                      <a16:colId xmlns:a16="http://schemas.microsoft.com/office/drawing/2014/main" val="2531410435"/>
                    </a:ext>
                  </a:extLst>
                </a:gridCol>
              </a:tblGrid>
              <a:tr h="410112">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Site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Ecological Designation on whole or part of site (SSSI, SINC, SAC, RAMSAR, national/local nature reserve)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584042"/>
                  </a:ext>
                </a:extLst>
              </a:tr>
              <a:tr h="410112">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Ability to provide utility infrastructure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239035315"/>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Flood Zone (Updated TAN 15 Flood Maps)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Proximity to ecological designation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142676"/>
                  </a:ext>
                </a:extLst>
              </a:tr>
              <a:tr h="542696">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Within or adjoining a Settlement Boundary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Landscape Sensitivity (as recorded in the Landscape Sensitivity Study)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0593371"/>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Greenfield/Brownfield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Mineral Safeguarding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0610069"/>
                  </a:ext>
                </a:extLst>
              </a:tr>
              <a:tr h="410112">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Surrounded by Built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Proximity to potential ‘bad neighbours’ e.g. dual carriageways, trunk roads, motorway, railway, industrial estates)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031339"/>
                  </a:ext>
                </a:extLst>
              </a:tr>
              <a:tr h="410112">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Potential for expansion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2881673588"/>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Within BBNP or AONB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Contamination (as recorded on Monmaps)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1952089"/>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Within Green Wedge or potential Green Belt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School Proximity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294514"/>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Within Phosphates Catchment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Medical Facility Proximity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2588068"/>
                  </a:ext>
                </a:extLst>
              </a:tr>
              <a:tr h="265168">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Adopted LDP DES2 Allocation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Proximity to other Amenities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0977344"/>
                  </a:ext>
                </a:extLst>
              </a:tr>
              <a:tr h="354086">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DES2 in Review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Public transport proximity and frequency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322035"/>
                  </a:ext>
                </a:extLst>
              </a:tr>
              <a:tr h="542696">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Within/adjacent to Conservation Area or Historic Parks &amp; Garden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Proximity to Historical Designation (</a:t>
                      </a:r>
                      <a:r>
                        <a:rPr lang="en-GB" sz="1600" b="1" dirty="0" err="1">
                          <a:effectLst/>
                          <a:latin typeface="Calibri" panose="020F0502020204030204" pitchFamily="34" charset="0"/>
                          <a:ea typeface="Calibri" panose="020F0502020204030204" pitchFamily="34" charset="0"/>
                          <a:cs typeface="Times New Roman" panose="02020603050405020304" pitchFamily="18" charset="0"/>
                        </a:rPr>
                        <a:t>inc</a:t>
                      </a:r>
                      <a:r>
                        <a:rPr lang="en-GB" sz="1600" b="1" dirty="0">
                          <a:effectLst/>
                          <a:latin typeface="Calibri" panose="020F0502020204030204" pitchFamily="34" charset="0"/>
                          <a:ea typeface="Calibri" panose="020F0502020204030204" pitchFamily="34" charset="0"/>
                          <a:cs typeface="Times New Roman" panose="02020603050405020304" pitchFamily="18" charset="0"/>
                        </a:rPr>
                        <a:t> Listed Buildings and Con Areas)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3221953"/>
                  </a:ext>
                </a:extLst>
              </a:tr>
              <a:tr h="265168">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Within Archeologically Sensitive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 Topography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458662"/>
                  </a:ext>
                </a:extLst>
              </a:tr>
              <a:tr h="265168">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Permanency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Access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7434109"/>
                  </a:ext>
                </a:extLst>
              </a:tr>
            </a:tbl>
          </a:graphicData>
        </a:graphic>
      </p:graphicFrame>
    </p:spTree>
    <p:extLst>
      <p:ext uri="{BB962C8B-B14F-4D97-AF65-F5344CB8AC3E}">
        <p14:creationId xmlns:p14="http://schemas.microsoft.com/office/powerpoint/2010/main" val="159411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lstStyle/>
          <a:p>
            <a:r>
              <a:rPr lang="en-GB" b="1" dirty="0">
                <a:latin typeface="+mn-lt"/>
              </a:rPr>
              <a:t>Todays Workshop</a:t>
            </a:r>
          </a:p>
        </p:txBody>
      </p:sp>
      <p:sp>
        <p:nvSpPr>
          <p:cNvPr id="4" name="Subtitle 3"/>
          <p:cNvSpPr>
            <a:spLocks noGrp="1"/>
          </p:cNvSpPr>
          <p:nvPr>
            <p:ph idx="1"/>
          </p:nvPr>
        </p:nvSpPr>
        <p:spPr>
          <a:xfrm>
            <a:off x="580103" y="988143"/>
            <a:ext cx="11031794" cy="5368412"/>
          </a:xfrm>
        </p:spPr>
        <p:txBody>
          <a:bodyPr>
            <a:normAutofit fontScale="92500" lnSpcReduction="10000"/>
          </a:bodyPr>
          <a:lstStyle/>
          <a:p>
            <a:pPr marL="0" indent="0">
              <a:lnSpc>
                <a:spcPct val="100000"/>
              </a:lnSpc>
              <a:buNone/>
            </a:pPr>
            <a:r>
              <a:rPr lang="en-GB" sz="2400" b="1" dirty="0">
                <a:ea typeface="Calibri" panose="020F0502020204030204" pitchFamily="34" charset="0"/>
                <a:cs typeface="Arial" panose="020B0604020202020204" pitchFamily="34" charset="0"/>
              </a:rPr>
              <a:t>Stage 5</a:t>
            </a:r>
          </a:p>
          <a:p>
            <a:pPr>
              <a:lnSpc>
                <a:spcPct val="100000"/>
              </a:lnSpc>
              <a:buFont typeface="Wingdings" panose="05000000000000000000" pitchFamily="2" charset="2"/>
              <a:buChar char="§"/>
            </a:pPr>
            <a:r>
              <a:rPr lang="en-GB" sz="2400" dirty="0">
                <a:ea typeface="Calibri" panose="020F0502020204030204" pitchFamily="34" charset="0"/>
                <a:cs typeface="Arial" panose="020B0604020202020204" pitchFamily="34" charset="0"/>
              </a:rPr>
              <a:t> 17 x sites - visited and further assessed against criteria </a:t>
            </a:r>
          </a:p>
          <a:p>
            <a:pPr lvl="1">
              <a:lnSpc>
                <a:spcPct val="100000"/>
              </a:lnSpc>
            </a:pPr>
            <a:r>
              <a:rPr lang="en-GB" sz="2200" dirty="0">
                <a:ea typeface="Calibri" panose="020F0502020204030204" pitchFamily="34" charset="0"/>
                <a:cs typeface="Arial" panose="020B0604020202020204" pitchFamily="34" charset="0"/>
              </a:rPr>
              <a:t>Reduced to 9</a:t>
            </a:r>
          </a:p>
          <a:p>
            <a:pPr>
              <a:lnSpc>
                <a:spcPct val="100000"/>
              </a:lnSpc>
            </a:pPr>
            <a:endParaRPr lang="en-GB" sz="2600" dirty="0">
              <a:ea typeface="Calibri" panose="020F0502020204030204" pitchFamily="34" charset="0"/>
              <a:cs typeface="Arial" panose="020B0604020202020204" pitchFamily="34" charset="0"/>
            </a:endParaRPr>
          </a:p>
          <a:p>
            <a:pPr>
              <a:lnSpc>
                <a:spcPct val="100000"/>
              </a:lnSpc>
              <a:buFont typeface="Wingdings" panose="05000000000000000000" pitchFamily="2" charset="2"/>
              <a:buChar char="§"/>
            </a:pPr>
            <a:r>
              <a:rPr lang="en-GB" sz="2600" dirty="0">
                <a:ea typeface="Calibri" panose="020F0502020204030204" pitchFamily="34" charset="0"/>
                <a:cs typeface="Arial" panose="020B0604020202020204" pitchFamily="34" charset="0"/>
              </a:rPr>
              <a:t>Todays Workshop - c</a:t>
            </a:r>
            <a:r>
              <a:rPr lang="en-GB" sz="2200" dirty="0">
                <a:ea typeface="Calibri" panose="020F0502020204030204" pitchFamily="34" charset="0"/>
                <a:cs typeface="Arial" panose="020B0604020202020204" pitchFamily="34" charset="0"/>
              </a:rPr>
              <a:t>onsider 9 remaining sites and whether to</a:t>
            </a:r>
          </a:p>
          <a:p>
            <a:pPr marL="0" indent="0">
              <a:lnSpc>
                <a:spcPct val="100000"/>
              </a:lnSpc>
              <a:buNone/>
            </a:pPr>
            <a:endParaRPr lang="en-GB" sz="2200" dirty="0">
              <a:ea typeface="Calibri" panose="020F0502020204030204" pitchFamily="34" charset="0"/>
              <a:cs typeface="Arial" panose="020B0604020202020204" pitchFamily="34" charset="0"/>
            </a:endParaRPr>
          </a:p>
          <a:p>
            <a:pPr lvl="1">
              <a:lnSpc>
                <a:spcPct val="100000"/>
              </a:lnSpc>
            </a:pPr>
            <a:r>
              <a:rPr lang="en-GB" sz="2200" dirty="0">
                <a:ea typeface="Calibri" panose="020F0502020204030204" pitchFamily="34" charset="0"/>
                <a:cs typeface="Arial" panose="020B0604020202020204" pitchFamily="34" charset="0"/>
              </a:rPr>
              <a:t>Leave in process – recommend consulting on possible development</a:t>
            </a:r>
          </a:p>
          <a:p>
            <a:pPr lvl="1">
              <a:lnSpc>
                <a:spcPct val="100000"/>
              </a:lnSpc>
            </a:pPr>
            <a:r>
              <a:rPr lang="en-GB" sz="2200" dirty="0">
                <a:ea typeface="Calibri" panose="020F0502020204030204" pitchFamily="34" charset="0"/>
                <a:cs typeface="Arial" panose="020B0604020202020204" pitchFamily="34" charset="0"/>
              </a:rPr>
              <a:t>Remove from process</a:t>
            </a:r>
          </a:p>
          <a:p>
            <a:pPr lvl="1">
              <a:lnSpc>
                <a:spcPct val="100000"/>
              </a:lnSpc>
            </a:pPr>
            <a:endParaRPr lang="en-GB" sz="2200" dirty="0">
              <a:ea typeface="Calibri" panose="020F0502020204030204" pitchFamily="34" charset="0"/>
              <a:cs typeface="Arial" panose="020B0604020202020204" pitchFamily="34" charset="0"/>
            </a:endParaRPr>
          </a:p>
          <a:p>
            <a:pPr>
              <a:lnSpc>
                <a:spcPct val="100000"/>
              </a:lnSpc>
              <a:buFont typeface="Wingdings" panose="05000000000000000000" pitchFamily="2" charset="2"/>
              <a:buChar char="§"/>
            </a:pPr>
            <a:r>
              <a:rPr lang="en-GB" sz="2600" dirty="0">
                <a:ea typeface="Calibri" panose="020F0502020204030204" pitchFamily="34" charset="0"/>
                <a:cs typeface="Arial" panose="020B0604020202020204" pitchFamily="34" charset="0"/>
              </a:rPr>
              <a:t>Todays Approach</a:t>
            </a:r>
          </a:p>
          <a:p>
            <a:pPr lvl="1">
              <a:lnSpc>
                <a:spcPct val="100000"/>
              </a:lnSpc>
            </a:pPr>
            <a:r>
              <a:rPr lang="en-GB" sz="2200" dirty="0">
                <a:ea typeface="Calibri" panose="020F0502020204030204" pitchFamily="34" charset="0"/>
                <a:cs typeface="Arial" panose="020B0604020202020204" pitchFamily="34" charset="0"/>
              </a:rPr>
              <a:t>Overview of individual sites - Ian</a:t>
            </a:r>
          </a:p>
          <a:p>
            <a:pPr lvl="1">
              <a:lnSpc>
                <a:spcPct val="100000"/>
              </a:lnSpc>
            </a:pPr>
            <a:r>
              <a:rPr lang="en-GB" sz="2200" dirty="0">
                <a:ea typeface="Calibri" panose="020F0502020204030204" pitchFamily="34" charset="0"/>
                <a:cs typeface="Arial" panose="020B0604020202020204" pitchFamily="34" charset="0"/>
              </a:rPr>
              <a:t>Ward member(s) comments</a:t>
            </a:r>
          </a:p>
          <a:p>
            <a:pPr lvl="1">
              <a:lnSpc>
                <a:spcPct val="100000"/>
              </a:lnSpc>
            </a:pPr>
            <a:r>
              <a:rPr lang="en-GB" sz="2200" dirty="0">
                <a:ea typeface="Calibri" panose="020F0502020204030204" pitchFamily="34" charset="0"/>
                <a:cs typeface="Arial" panose="020B0604020202020204" pitchFamily="34" charset="0"/>
              </a:rPr>
              <a:t>Travelling Ahead comments</a:t>
            </a:r>
          </a:p>
          <a:p>
            <a:pPr lvl="1">
              <a:lnSpc>
                <a:spcPct val="100000"/>
              </a:lnSpc>
            </a:pPr>
            <a:r>
              <a:rPr lang="en-GB" sz="2200" dirty="0">
                <a:ea typeface="Calibri" panose="020F0502020204030204" pitchFamily="34" charset="0"/>
                <a:cs typeface="Arial" panose="020B0604020202020204" pitchFamily="34" charset="0"/>
              </a:rPr>
              <a:t>General discussion/comments</a:t>
            </a:r>
          </a:p>
          <a:p>
            <a:pPr lvl="1">
              <a:lnSpc>
                <a:spcPct val="100000"/>
              </a:lnSpc>
            </a:pPr>
            <a:endParaRPr lang="en-GB" sz="2200" dirty="0">
              <a:ea typeface="Calibri" panose="020F0502020204030204" pitchFamily="34" charset="0"/>
              <a:cs typeface="Arial" panose="020B0604020202020204" pitchFamily="34" charset="0"/>
            </a:endParaRPr>
          </a:p>
          <a:p>
            <a:pPr>
              <a:lnSpc>
                <a:spcPct val="100000"/>
              </a:lnSpc>
              <a:buFont typeface="Wingdings" panose="05000000000000000000" pitchFamily="2" charset="2"/>
              <a:buChar char="§"/>
            </a:pPr>
            <a:endParaRPr lang="en-GB" sz="2600" dirty="0">
              <a:ea typeface="Calibri" panose="020F0502020204030204" pitchFamily="34" charset="0"/>
              <a:cs typeface="Arial" panose="020B0604020202020204" pitchFamily="34" charset="0"/>
            </a:endParaRPr>
          </a:p>
          <a:p>
            <a:pPr lvl="1">
              <a:lnSpc>
                <a:spcPct val="100000"/>
              </a:lnSpc>
            </a:pPr>
            <a:endParaRPr lang="en-GB" sz="2200" dirty="0">
              <a:ea typeface="Calibri" panose="020F0502020204030204" pitchFamily="34" charset="0"/>
              <a:cs typeface="Arial" panose="020B0604020202020204" pitchFamily="34" charset="0"/>
            </a:endParaRPr>
          </a:p>
          <a:p>
            <a:pPr>
              <a:lnSpc>
                <a:spcPct val="100000"/>
              </a:lnSpc>
            </a:pPr>
            <a:endParaRPr lang="en-GB" sz="2600" b="1" dirty="0">
              <a:ea typeface="Times New Roman" panose="02020603050405020304" pitchFamily="18" charset="0"/>
              <a:cs typeface="Arial" panose="020B0604020202020204" pitchFamily="34" charset="0"/>
            </a:endParaRPr>
          </a:p>
          <a:p>
            <a:pPr>
              <a:lnSpc>
                <a:spcPct val="100000"/>
              </a:lnSpc>
            </a:pPr>
            <a:endParaRPr lang="en-GB" sz="2200" b="1" dirty="0">
              <a:ea typeface="Times New Roman" panose="02020603050405020304" pitchFamily="18" charset="0"/>
              <a:cs typeface="Times New Roman" panose="02020603050405020304" pitchFamily="18" charset="0"/>
            </a:endParaRPr>
          </a:p>
          <a:p>
            <a:pPr marL="0" indent="0">
              <a:lnSpc>
                <a:spcPct val="100000"/>
              </a:lnSpc>
              <a:buNone/>
            </a:pPr>
            <a:endParaRPr lang="en-GB" sz="22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GB" sz="22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pPr>
            <a:endParaRPr lang="en-GB" sz="2200" b="1" dirty="0">
              <a:ea typeface="Times New Roman" panose="02020603050405020304" pitchFamily="18" charset="0"/>
              <a:cs typeface="Times New Roman" panose="02020603050405020304" pitchFamily="18" charset="0"/>
            </a:endParaRPr>
          </a:p>
          <a:p>
            <a:endParaRPr lang="en-GB" sz="2600" dirty="0">
              <a:ea typeface="Times New Roman" panose="02020603050405020304" pitchFamily="18" charset="0"/>
              <a:cs typeface="Arial" panose="020B0604020202020204" pitchFamily="34" charset="0"/>
            </a:endParaRPr>
          </a:p>
          <a:p>
            <a:pPr lvl="2"/>
            <a:endParaRPr lang="en-GB" sz="1800" b="1" dirty="0">
              <a:latin typeface="Calibri" panose="020F0502020204030204" pitchFamily="34" charset="0"/>
              <a:ea typeface="Calibri" panose="020F0502020204030204" pitchFamily="34" charset="0"/>
              <a:cs typeface="Arial" panose="020B0604020202020204" pitchFamily="34" charset="0"/>
            </a:endParaRPr>
          </a:p>
          <a:p>
            <a:pPr marL="914400" lvl="2" indent="0">
              <a:buNone/>
            </a:pPr>
            <a:endParaRPr lang="en-GB" sz="1800" b="1"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6450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br>
              <a:rPr lang="en-GB" b="1" dirty="0"/>
            </a:br>
            <a:r>
              <a:rPr lang="en-GB" sz="4000" b="1" dirty="0">
                <a:latin typeface="+mn-lt"/>
              </a:rPr>
              <a:t>Land – Possibly Consider for Consulting Upon</a:t>
            </a:r>
            <a:br>
              <a:rPr lang="en-GB" sz="4000" b="1" dirty="0">
                <a:latin typeface="+mn-lt"/>
              </a:rPr>
            </a:br>
            <a:r>
              <a:rPr lang="en-GB" sz="4000" b="1" dirty="0">
                <a:latin typeface="+mn-lt"/>
              </a:rPr>
              <a:t>Site 1 - Manson Heights, Monmouth</a:t>
            </a:r>
            <a:br>
              <a:rPr lang="en-GB" b="1" dirty="0"/>
            </a:br>
            <a:r>
              <a:rPr lang="en-GB" sz="2200" b="1" dirty="0" err="1"/>
              <a:t>Approx</a:t>
            </a:r>
            <a:r>
              <a:rPr lang="en-GB" sz="2200" b="1" dirty="0"/>
              <a:t> 775m² - 1 pitch</a:t>
            </a:r>
            <a:endParaRPr lang="en-GB" b="1" dirty="0"/>
          </a:p>
        </p:txBody>
      </p:sp>
      <p:pic>
        <p:nvPicPr>
          <p:cNvPr id="5" name="Content Placeholder 4" descr="A picture containing outdoor, grass, sky, ground&#10;&#10;Description automatically generated">
            <a:extLst>
              <a:ext uri="{FF2B5EF4-FFF2-40B4-BE49-F238E27FC236}">
                <a16:creationId xmlns:a16="http://schemas.microsoft.com/office/drawing/2014/main" id="{8A48BA55-0D03-4CE7-B0A9-A1F20E964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3806" y="1756544"/>
            <a:ext cx="3657600" cy="4876800"/>
          </a:xfrm>
          <a:prstGeom prst="rect">
            <a:avLst/>
          </a:prstGeom>
        </p:spPr>
      </p:pic>
      <p:pic>
        <p:nvPicPr>
          <p:cNvPr id="7" name="Content Placeholder 6">
            <a:extLst>
              <a:ext uri="{FF2B5EF4-FFF2-40B4-BE49-F238E27FC236}">
                <a16:creationId xmlns:a16="http://schemas.microsoft.com/office/drawing/2014/main" id="{95D6ED53-1576-4E51-A66B-99FA18DD58E0}"/>
              </a:ext>
            </a:extLst>
          </p:cNvPr>
          <p:cNvPicPr>
            <a:picLocks noGrp="1" noChangeAspect="1"/>
          </p:cNvPicPr>
          <p:nvPr>
            <p:ph idx="1"/>
          </p:nvPr>
        </p:nvPicPr>
        <p:blipFill>
          <a:blip r:embed="rId5"/>
          <a:stretch>
            <a:fillRect/>
          </a:stretch>
        </p:blipFill>
        <p:spPr>
          <a:xfrm>
            <a:off x="794657" y="1781944"/>
            <a:ext cx="5220012" cy="4851400"/>
          </a:xfrm>
          <a:prstGeom prst="rect">
            <a:avLst/>
          </a:prstGeom>
        </p:spPr>
      </p:pic>
    </p:spTree>
    <p:extLst>
      <p:ext uri="{BB962C8B-B14F-4D97-AF65-F5344CB8AC3E}">
        <p14:creationId xmlns:p14="http://schemas.microsoft.com/office/powerpoint/2010/main" val="2193247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a:bodyPr>
          <a:lstStyle/>
          <a:p>
            <a:r>
              <a:rPr lang="en-GB" sz="3600" b="1" dirty="0">
                <a:latin typeface="+mn-lt"/>
              </a:rPr>
              <a:t>Land – Possibly Consider for Consulting Upon</a:t>
            </a:r>
            <a:br>
              <a:rPr lang="en-GB" sz="3600" b="1" dirty="0">
                <a:latin typeface="+mn-lt"/>
              </a:rPr>
            </a:br>
            <a:r>
              <a:rPr lang="en-GB" sz="3600" b="1" dirty="0">
                <a:latin typeface="+mn-lt"/>
              </a:rPr>
              <a:t>Site 1 - Manson Heights, Monmouth</a:t>
            </a:r>
            <a:endParaRPr lang="en-GB" sz="3600" b="1" dirty="0"/>
          </a:p>
        </p:txBody>
      </p:sp>
      <p:pic>
        <p:nvPicPr>
          <p:cNvPr id="6" name="Content Placeholder 5">
            <a:extLst>
              <a:ext uri="{FF2B5EF4-FFF2-40B4-BE49-F238E27FC236}">
                <a16:creationId xmlns:a16="http://schemas.microsoft.com/office/drawing/2014/main" id="{2AF6B2F0-42F1-4627-A4A9-DF3F8B2C7CB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177610" y="1267937"/>
            <a:ext cx="1882318" cy="2509757"/>
          </a:xfrm>
        </p:spPr>
      </p:pic>
      <p:pic>
        <p:nvPicPr>
          <p:cNvPr id="8" name="Picture 7">
            <a:extLst>
              <a:ext uri="{FF2B5EF4-FFF2-40B4-BE49-F238E27FC236}">
                <a16:creationId xmlns:a16="http://schemas.microsoft.com/office/drawing/2014/main" id="{DD44902B-8D1C-4531-8140-1F023EBC38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5217" y="4168877"/>
            <a:ext cx="1938317" cy="2584422"/>
          </a:xfrm>
          <a:prstGeom prst="rect">
            <a:avLst/>
          </a:prstGeom>
        </p:spPr>
      </p:pic>
      <p:pic>
        <p:nvPicPr>
          <p:cNvPr id="9" name="Picture 8" descr="A picture containing tree, outdoor, plant, dirt&#10;&#10;Description automatically generated">
            <a:extLst>
              <a:ext uri="{FF2B5EF4-FFF2-40B4-BE49-F238E27FC236}">
                <a16:creationId xmlns:a16="http://schemas.microsoft.com/office/drawing/2014/main" id="{B892C8EF-B660-4257-AA27-B02C0164AA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530" y="4168877"/>
            <a:ext cx="1938317" cy="2584422"/>
          </a:xfrm>
          <a:prstGeom prst="rect">
            <a:avLst/>
          </a:prstGeom>
        </p:spPr>
      </p:pic>
      <p:sp>
        <p:nvSpPr>
          <p:cNvPr id="10" name="TextBox 9">
            <a:extLst>
              <a:ext uri="{FF2B5EF4-FFF2-40B4-BE49-F238E27FC236}">
                <a16:creationId xmlns:a16="http://schemas.microsoft.com/office/drawing/2014/main" id="{7C69F6D3-7516-4245-8E08-BFE3CFC79AB4}"/>
              </a:ext>
            </a:extLst>
          </p:cNvPr>
          <p:cNvSpPr txBox="1"/>
          <p:nvPr/>
        </p:nvSpPr>
        <p:spPr>
          <a:xfrm>
            <a:off x="5364287" y="1267937"/>
            <a:ext cx="6676340" cy="5210657"/>
          </a:xfrm>
          <a:prstGeom prst="rect">
            <a:avLst/>
          </a:prstGeom>
          <a:noFill/>
        </p:spPr>
        <p:txBody>
          <a:bodyPr wrap="square">
            <a:spAutoFit/>
          </a:bodyPr>
          <a:lstStyle/>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Rural</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Designated open space</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Relatively level and square site.  </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Adjoins </a:t>
            </a:r>
            <a:r>
              <a:rPr lang="en-GB" sz="2000" dirty="0">
                <a:latin typeface="Calibri" panose="020F0502020204030204" pitchFamily="34" charset="0"/>
                <a:ea typeface="Calibri" panose="020F0502020204030204" pitchFamily="34" charset="0"/>
                <a:cs typeface="Times New Roman" panose="02020603050405020304" pitchFamily="18" charset="0"/>
              </a:rPr>
              <a:t>3</a:t>
            </a:r>
            <a:r>
              <a:rPr lang="en-GB" sz="2000" dirty="0">
                <a:effectLst/>
                <a:latin typeface="Calibri" panose="020F0502020204030204" pitchFamily="34" charset="0"/>
                <a:ea typeface="Calibri" panose="020F0502020204030204" pitchFamily="34" charset="0"/>
                <a:cs typeface="Times New Roman" panose="02020603050405020304" pitchFamily="18" charset="0"/>
              </a:rPr>
              <a:t> e</a:t>
            </a:r>
            <a:r>
              <a:rPr lang="en-GB" sz="2000" dirty="0">
                <a:latin typeface="Calibri" panose="020F0502020204030204" pitchFamily="34" charset="0"/>
                <a:ea typeface="Calibri" panose="020F0502020204030204" pitchFamily="34" charset="0"/>
                <a:cs typeface="Times New Roman" panose="02020603050405020304" pitchFamily="18" charset="0"/>
              </a:rPr>
              <a:t>xisting homes to the S elevation</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Hedged and well screened to N and E elevations.  </a:t>
            </a:r>
          </a:p>
          <a:p>
            <a:pPr lvl="0">
              <a:lnSpc>
                <a:spcPct val="107000"/>
              </a:lnSpc>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effectLst/>
                <a:latin typeface="Calibri" panose="020F0502020204030204" pitchFamily="34" charset="0"/>
                <a:ea typeface="Calibri" panose="020F0502020204030204" pitchFamily="34" charset="0"/>
                <a:cs typeface="Times New Roman" panose="02020603050405020304" pitchFamily="18" charset="0"/>
              </a:rPr>
              <a:t>Pro’s</a:t>
            </a:r>
          </a:p>
          <a:p>
            <a:pPr marL="342900" lvl="0" indent="-342900">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Rurality</a:t>
            </a:r>
          </a:p>
          <a:p>
            <a:pPr marL="342900" lvl="0" indent="-342900">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Small – may suit one family. </a:t>
            </a:r>
          </a:p>
          <a:p>
            <a:pPr marL="342900" lvl="0" indent="-342900">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Easily accessed from Manson Heights.  However, access to Manson Heights is via Manson Heights and Manson Lane – very narrow single track lanes from the A466. </a:t>
            </a:r>
          </a:p>
          <a:p>
            <a:pPr marL="342900" lvl="0" indent="-342900">
              <a:lnSpc>
                <a:spcPct val="107000"/>
              </a:lnSpc>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Con’s</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Close to existing homes</a:t>
            </a:r>
          </a:p>
          <a:p>
            <a:pPr marL="342900" lvl="0" indent="-342900">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Access via narrow lanes – includes set up implications</a:t>
            </a:r>
          </a:p>
        </p:txBody>
      </p:sp>
      <p:pic>
        <p:nvPicPr>
          <p:cNvPr id="7" name="Picture 6">
            <a:extLst>
              <a:ext uri="{FF2B5EF4-FFF2-40B4-BE49-F238E27FC236}">
                <a16:creationId xmlns:a16="http://schemas.microsoft.com/office/drawing/2014/main" id="{912B016F-BBC7-47AB-8E9C-859E326F35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445" y="1267937"/>
            <a:ext cx="1882318" cy="2509757"/>
          </a:xfrm>
          <a:prstGeom prst="rect">
            <a:avLst/>
          </a:prstGeom>
        </p:spPr>
      </p:pic>
    </p:spTree>
    <p:extLst>
      <p:ext uri="{BB962C8B-B14F-4D97-AF65-F5344CB8AC3E}">
        <p14:creationId xmlns:p14="http://schemas.microsoft.com/office/powerpoint/2010/main" val="281390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0018" y="101751"/>
            <a:ext cx="10515600" cy="1325563"/>
          </a:xfrm>
        </p:spPr>
        <p:txBody>
          <a:bodyPr>
            <a:normAutofit fontScale="90000"/>
          </a:bodyPr>
          <a:lstStyle/>
          <a:p>
            <a:r>
              <a:rPr lang="en-GB" sz="4000" b="1" dirty="0">
                <a:latin typeface="+mn-lt"/>
              </a:rPr>
              <a:t>Land – Possibly Consider for Consulting Upon</a:t>
            </a:r>
            <a:br>
              <a:rPr lang="en-GB" sz="4000" b="1" dirty="0">
                <a:latin typeface="+mn-lt"/>
              </a:rPr>
            </a:br>
            <a:r>
              <a:rPr lang="en-GB" sz="4000" b="1" dirty="0">
                <a:latin typeface="+mn-lt"/>
              </a:rPr>
              <a:t>Site 2 – </a:t>
            </a:r>
            <a:r>
              <a:rPr lang="en-GB" sz="4000" b="1" dirty="0" err="1">
                <a:latin typeface="+mn-lt"/>
              </a:rPr>
              <a:t>Rocklea</a:t>
            </a:r>
            <a:r>
              <a:rPr lang="en-GB" sz="4000" b="1" dirty="0">
                <a:latin typeface="+mn-lt"/>
              </a:rPr>
              <a:t>, Mitchel Troy</a:t>
            </a:r>
            <a:br>
              <a:rPr lang="en-GB" b="1" dirty="0"/>
            </a:br>
            <a:r>
              <a:rPr lang="en-GB" sz="2400" dirty="0" err="1">
                <a:effectLst/>
                <a:latin typeface="Calibri" panose="020F0502020204030204" pitchFamily="34" charset="0"/>
                <a:ea typeface="Calibri" panose="020F0502020204030204" pitchFamily="34" charset="0"/>
                <a:cs typeface="Times New Roman" panose="02020603050405020304" pitchFamily="18" charset="0"/>
              </a:rPr>
              <a:t>Approx</a:t>
            </a:r>
            <a:r>
              <a:rPr lang="en-GB" sz="2400" dirty="0">
                <a:effectLst/>
                <a:latin typeface="Calibri" panose="020F0502020204030204" pitchFamily="34" charset="0"/>
                <a:ea typeface="Calibri" panose="020F0502020204030204" pitchFamily="34" charset="0"/>
                <a:cs typeface="Times New Roman" panose="02020603050405020304" pitchFamily="18" charset="0"/>
              </a:rPr>
              <a:t> 3,000m² -</a:t>
            </a:r>
            <a:r>
              <a:rPr lang="en-GB" sz="2200" b="1" dirty="0"/>
              <a:t> 5 pitches</a:t>
            </a:r>
            <a:endParaRPr lang="en-GB" b="1" dirty="0"/>
          </a:p>
        </p:txBody>
      </p:sp>
      <p:pic>
        <p:nvPicPr>
          <p:cNvPr id="20" name="Content Placeholder 19">
            <a:extLst>
              <a:ext uri="{FF2B5EF4-FFF2-40B4-BE49-F238E27FC236}">
                <a16:creationId xmlns:a16="http://schemas.microsoft.com/office/drawing/2014/main" id="{225C66DC-F2DF-46F4-9D3C-5FE8E89D19AD}"/>
              </a:ext>
            </a:extLst>
          </p:cNvPr>
          <p:cNvPicPr>
            <a:picLocks noGrp="1" noChangeAspect="1"/>
          </p:cNvPicPr>
          <p:nvPr>
            <p:ph idx="1"/>
          </p:nvPr>
        </p:nvPicPr>
        <p:blipFill>
          <a:blip r:embed="rId4"/>
          <a:stretch>
            <a:fillRect/>
          </a:stretch>
        </p:blipFill>
        <p:spPr>
          <a:xfrm>
            <a:off x="770018" y="1613890"/>
            <a:ext cx="3408692" cy="5026743"/>
          </a:xfrm>
          <a:prstGeom prst="rect">
            <a:avLst/>
          </a:prstGeom>
        </p:spPr>
      </p:pic>
      <p:pic>
        <p:nvPicPr>
          <p:cNvPr id="24" name="Picture 23" descr="A picture containing tree, outdoor&#10;&#10;Description automatically generated">
            <a:extLst>
              <a:ext uri="{FF2B5EF4-FFF2-40B4-BE49-F238E27FC236}">
                <a16:creationId xmlns:a16="http://schemas.microsoft.com/office/drawing/2014/main" id="{BC5761D9-D4D4-46FB-9EC3-D52F3B60F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2751" y="1613888"/>
            <a:ext cx="3077498" cy="4103331"/>
          </a:xfrm>
          <a:prstGeom prst="rect">
            <a:avLst/>
          </a:prstGeom>
        </p:spPr>
      </p:pic>
      <p:pic>
        <p:nvPicPr>
          <p:cNvPr id="26" name="Picture 25" descr="A picture containing outdoor, tree, plant&#10;&#10;Description automatically generated">
            <a:extLst>
              <a:ext uri="{FF2B5EF4-FFF2-40B4-BE49-F238E27FC236}">
                <a16:creationId xmlns:a16="http://schemas.microsoft.com/office/drawing/2014/main" id="{2E21D812-790B-4EC6-ACF2-09C8D1211D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63612" y="1613890"/>
            <a:ext cx="3077498" cy="4103329"/>
          </a:xfrm>
          <a:prstGeom prst="rect">
            <a:avLst/>
          </a:prstGeom>
        </p:spPr>
      </p:pic>
    </p:spTree>
    <p:extLst>
      <p:ext uri="{BB962C8B-B14F-4D97-AF65-F5344CB8AC3E}">
        <p14:creationId xmlns:p14="http://schemas.microsoft.com/office/powerpoint/2010/main" val="1755941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395" y="84000"/>
            <a:ext cx="10515600" cy="1325563"/>
          </a:xfrm>
        </p:spPr>
        <p:txBody>
          <a:bodyPr>
            <a:normAutofit fontScale="90000"/>
          </a:bodyPr>
          <a:lstStyle/>
          <a:p>
            <a:r>
              <a:rPr lang="en-GB" sz="4000" b="1" dirty="0">
                <a:latin typeface="+mn-lt"/>
              </a:rPr>
              <a:t>Land – Possibly Consider for Consulting Upon</a:t>
            </a:r>
            <a:br>
              <a:rPr lang="en-GB" sz="4000" b="1" dirty="0">
                <a:latin typeface="+mn-lt"/>
              </a:rPr>
            </a:br>
            <a:r>
              <a:rPr lang="en-GB" sz="4000" b="1" dirty="0">
                <a:latin typeface="+mn-lt"/>
              </a:rPr>
              <a:t>Site 2 – </a:t>
            </a:r>
            <a:r>
              <a:rPr lang="en-GB" sz="4000" b="1" dirty="0" err="1">
                <a:latin typeface="+mn-lt"/>
              </a:rPr>
              <a:t>Rocklea</a:t>
            </a:r>
            <a:r>
              <a:rPr lang="en-GB" sz="4000" b="1" dirty="0">
                <a:latin typeface="+mn-lt"/>
              </a:rPr>
              <a:t>, Mitchel Troy</a:t>
            </a:r>
            <a:br>
              <a:rPr lang="en-GB" b="1" dirty="0"/>
            </a:br>
            <a:r>
              <a:rPr lang="en-GB" sz="2200" b="1" dirty="0" err="1"/>
              <a:t>Approx</a:t>
            </a:r>
            <a:r>
              <a:rPr lang="en-GB" sz="2200" b="1" dirty="0"/>
              <a:t> 5 pitches</a:t>
            </a:r>
            <a:endParaRPr lang="en-GB" b="1" dirty="0"/>
          </a:p>
        </p:txBody>
      </p:sp>
      <p:pic>
        <p:nvPicPr>
          <p:cNvPr id="28" name="Picture 27">
            <a:extLst>
              <a:ext uri="{FF2B5EF4-FFF2-40B4-BE49-F238E27FC236}">
                <a16:creationId xmlns:a16="http://schemas.microsoft.com/office/drawing/2014/main" id="{DAEF5756-EC40-42E6-8298-D6C5775F8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105" y="4225965"/>
            <a:ext cx="1959707" cy="2612942"/>
          </a:xfrm>
          <a:prstGeom prst="rect">
            <a:avLst/>
          </a:prstGeom>
        </p:spPr>
      </p:pic>
      <p:sp>
        <p:nvSpPr>
          <p:cNvPr id="4" name="Content Placeholder 3">
            <a:extLst>
              <a:ext uri="{FF2B5EF4-FFF2-40B4-BE49-F238E27FC236}">
                <a16:creationId xmlns:a16="http://schemas.microsoft.com/office/drawing/2014/main" id="{532951C9-BAA7-47A7-A0D9-8A06164D65B8}"/>
              </a:ext>
            </a:extLst>
          </p:cNvPr>
          <p:cNvSpPr>
            <a:spLocks noGrp="1"/>
          </p:cNvSpPr>
          <p:nvPr>
            <p:ph idx="1"/>
          </p:nvPr>
        </p:nvSpPr>
        <p:spPr>
          <a:xfrm>
            <a:off x="3057831" y="1475514"/>
            <a:ext cx="8761063" cy="5298486"/>
          </a:xfrm>
        </p:spPr>
        <p:txBody>
          <a:bodyPr>
            <a:normAutofit fontScale="85000" lnSpcReduction="20000"/>
          </a:bodyPr>
          <a:lstStyle/>
          <a:p>
            <a:pPr marL="342900" lvl="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Rural</a:t>
            </a:r>
          </a:p>
          <a:p>
            <a:pPr marL="34290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Grassland - currently has a number of small timber sheds/out-buildings situated on the land – possibly unofficial use</a:t>
            </a:r>
          </a:p>
          <a:p>
            <a:pPr marL="34290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Reasonably even topography</a:t>
            </a:r>
          </a:p>
          <a:p>
            <a:pPr marL="342900" lvl="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Situated adjoining and above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eg</a:t>
            </a:r>
            <a:r>
              <a:rPr lang="en-GB" sz="2400" dirty="0">
                <a:effectLst/>
                <a:latin typeface="Calibri" panose="020F0502020204030204" pitchFamily="34" charset="0"/>
                <a:ea typeface="Calibri" panose="020F0502020204030204" pitchFamily="34" charset="0"/>
                <a:cs typeface="Times New Roman" panose="02020603050405020304" pitchFamily="18" charset="0"/>
              </a:rPr>
              <a:t> head height) Common Road.</a:t>
            </a:r>
          </a:p>
          <a:p>
            <a:pPr marL="342900" lvl="0" indent="-342900">
              <a:lnSpc>
                <a:spcPct val="120000"/>
              </a:lnSpc>
              <a:spcBef>
                <a:spcPts val="0"/>
              </a:spcBef>
              <a:buFont typeface="Wingdings" panose="05000000000000000000" pitchFamily="2" charset="2"/>
              <a:buChar cha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20000"/>
              </a:lnSpc>
              <a:spcBef>
                <a:spcPts val="0"/>
              </a:spcBef>
              <a:buNone/>
            </a:pPr>
            <a:r>
              <a:rPr lang="en-GB" sz="2400" b="1" dirty="0">
                <a:latin typeface="Calibri" panose="020F0502020204030204" pitchFamily="34" charset="0"/>
                <a:ea typeface="Calibri" panose="020F0502020204030204" pitchFamily="34" charset="0"/>
                <a:cs typeface="Times New Roman" panose="02020603050405020304" pitchFamily="18" charset="0"/>
              </a:rPr>
              <a:t>Pros</a:t>
            </a:r>
          </a:p>
          <a:p>
            <a:pPr marL="34290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Well screened to East and North elevations.</a:t>
            </a:r>
          </a:p>
          <a:p>
            <a:pPr marL="34290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Area of land lends itself to a good size</a:t>
            </a:r>
          </a:p>
          <a:p>
            <a:pPr marL="342900" lvl="0" indent="-342900">
              <a:lnSpc>
                <a:spcPct val="120000"/>
              </a:lnSpc>
              <a:spcBef>
                <a:spcPts val="0"/>
              </a:spcBef>
              <a:buFont typeface="Wingdings" panose="05000000000000000000" pitchFamily="2" charset="2"/>
              <a:buChar char=""/>
            </a:pPr>
            <a:endParaRPr lang="en-GB" sz="24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20000"/>
              </a:lnSpc>
              <a:spcBef>
                <a:spcPts val="0"/>
              </a:spcBef>
              <a:buNone/>
            </a:pPr>
            <a:r>
              <a:rPr lang="en-GB" sz="2400" b="1" dirty="0">
                <a:effectLst/>
                <a:latin typeface="Calibri" panose="020F0502020204030204" pitchFamily="34" charset="0"/>
                <a:ea typeface="Calibri" panose="020F0502020204030204" pitchFamily="34" charset="0"/>
                <a:cs typeface="Times New Roman" panose="02020603050405020304" pitchFamily="18" charset="0"/>
              </a:rPr>
              <a:t>Cons</a:t>
            </a:r>
          </a:p>
          <a:p>
            <a:pPr marL="34290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Land adjoins 4 x properties in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Rocklea</a:t>
            </a:r>
            <a:r>
              <a:rPr lang="en-GB" sz="2400" dirty="0">
                <a:effectLst/>
                <a:latin typeface="Calibri" panose="020F0502020204030204" pitchFamily="34" charset="0"/>
                <a:ea typeface="Calibri" panose="020F0502020204030204" pitchFamily="34" charset="0"/>
                <a:cs typeface="Times New Roman" panose="02020603050405020304" pitchFamily="18" charset="0"/>
              </a:rPr>
              <a:t> to S elevation</a:t>
            </a:r>
          </a:p>
          <a:p>
            <a:pPr marL="342900" lvl="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No identified current access. Potential for new access off Common Road – hedge removal</a:t>
            </a:r>
          </a:p>
          <a:p>
            <a:pPr marL="342900" lvl="0" indent="-342900">
              <a:lnSpc>
                <a:spcPct val="120000"/>
              </a:lnSpc>
              <a:spcBef>
                <a:spcPts val="0"/>
              </a:spcBef>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If combined with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Garthi</a:t>
            </a:r>
            <a:r>
              <a:rPr lang="en-GB" sz="2400" dirty="0">
                <a:effectLst/>
                <a:latin typeface="Calibri" panose="020F0502020204030204" pitchFamily="34" charset="0"/>
                <a:ea typeface="Calibri" panose="020F0502020204030204" pitchFamily="34" charset="0"/>
                <a:cs typeface="Times New Roman" panose="02020603050405020304" pitchFamily="18" charset="0"/>
              </a:rPr>
              <a:t> Close </a:t>
            </a:r>
            <a:r>
              <a:rPr lang="en-GB" sz="2400" dirty="0">
                <a:latin typeface="Calibri" panose="020F0502020204030204" pitchFamily="34" charset="0"/>
                <a:ea typeface="Calibri" panose="020F0502020204030204" pitchFamily="34" charset="0"/>
                <a:cs typeface="Times New Roman" panose="02020603050405020304" pitchFamily="18" charset="0"/>
              </a:rPr>
              <a:t>land</a:t>
            </a:r>
            <a:r>
              <a:rPr lang="en-GB" sz="2400" dirty="0">
                <a:effectLst/>
                <a:latin typeface="Calibri" panose="020F0502020204030204" pitchFamily="34" charset="0"/>
                <a:ea typeface="Calibri" panose="020F0502020204030204" pitchFamily="34" charset="0"/>
                <a:cs typeface="Times New Roman" panose="02020603050405020304" pitchFamily="18" charset="0"/>
              </a:rPr>
              <a:t>, a Transport Statement would</a:t>
            </a:r>
            <a:r>
              <a:rPr lang="en-GB" sz="2400" dirty="0">
                <a:latin typeface="Calibri" panose="020F0502020204030204" pitchFamily="34" charset="0"/>
                <a:ea typeface="Calibri" panose="020F0502020204030204" pitchFamily="34" charset="0"/>
                <a:cs typeface="Times New Roman" panose="02020603050405020304" pitchFamily="18" charset="0"/>
              </a:rPr>
              <a:t> be necessary - </a:t>
            </a:r>
            <a:r>
              <a:rPr lang="en-GB" sz="2400" dirty="0">
                <a:effectLst/>
                <a:latin typeface="Calibri" panose="020F0502020204030204" pitchFamily="34" charset="0"/>
                <a:ea typeface="Calibri" panose="020F0502020204030204" pitchFamily="34" charset="0"/>
                <a:cs typeface="Times New Roman" panose="02020603050405020304" pitchFamily="18" charset="0"/>
              </a:rPr>
              <a:t>to determine traffic impact on network.</a:t>
            </a:r>
          </a:p>
          <a:p>
            <a:endParaRPr lang="en-GB" dirty="0"/>
          </a:p>
        </p:txBody>
      </p:sp>
      <p:pic>
        <p:nvPicPr>
          <p:cNvPr id="6" name="Picture 5" descr="A picture containing sky, grass, outdoor, day&#10;&#10;Description automatically generated">
            <a:extLst>
              <a:ext uri="{FF2B5EF4-FFF2-40B4-BE49-F238E27FC236}">
                <a16:creationId xmlns:a16="http://schemas.microsoft.com/office/drawing/2014/main" id="{38E3C80A-AC7F-4C47-8CB4-C95F49713B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105" y="1511293"/>
            <a:ext cx="1959707" cy="2612942"/>
          </a:xfrm>
          <a:prstGeom prst="rect">
            <a:avLst/>
          </a:prstGeom>
        </p:spPr>
      </p:pic>
    </p:spTree>
    <p:extLst>
      <p:ext uri="{BB962C8B-B14F-4D97-AF65-F5344CB8AC3E}">
        <p14:creationId xmlns:p14="http://schemas.microsoft.com/office/powerpoint/2010/main" val="3822286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r>
              <a:rPr lang="en-GB" sz="4000" b="1" dirty="0">
                <a:latin typeface="+mn-lt"/>
              </a:rPr>
              <a:t>Land – Possibly Consider for Consulting Upon</a:t>
            </a:r>
            <a:br>
              <a:rPr lang="en-GB" sz="4000" b="1" dirty="0">
                <a:latin typeface="+mn-lt"/>
              </a:rPr>
            </a:br>
            <a:r>
              <a:rPr lang="en-GB" sz="4000" b="1" dirty="0">
                <a:latin typeface="+mn-lt"/>
              </a:rPr>
              <a:t>Site 3 – </a:t>
            </a:r>
            <a:r>
              <a:rPr lang="en-GB" sz="4000" b="1" dirty="0" err="1">
                <a:latin typeface="+mn-lt"/>
              </a:rPr>
              <a:t>Garthi</a:t>
            </a:r>
            <a:r>
              <a:rPr lang="en-GB" sz="4000" b="1" dirty="0">
                <a:latin typeface="+mn-lt"/>
              </a:rPr>
              <a:t> Close, Mitchel Troy</a:t>
            </a:r>
            <a:br>
              <a:rPr lang="en-GB" b="1" dirty="0"/>
            </a:br>
            <a:r>
              <a:rPr lang="en-GB" sz="2200" b="1" dirty="0" err="1"/>
              <a:t>Approx</a:t>
            </a:r>
            <a:r>
              <a:rPr lang="en-GB" sz="2200" b="1" dirty="0"/>
              <a:t>  6300m² - 12 pitches (12 pitches not necessarily being recommended)</a:t>
            </a:r>
            <a:endParaRPr lang="en-GB" b="1" dirty="0"/>
          </a:p>
        </p:txBody>
      </p:sp>
      <p:pic>
        <p:nvPicPr>
          <p:cNvPr id="5" name="Content Placeholder 4">
            <a:extLst>
              <a:ext uri="{FF2B5EF4-FFF2-40B4-BE49-F238E27FC236}">
                <a16:creationId xmlns:a16="http://schemas.microsoft.com/office/drawing/2014/main" id="{7A5C87D3-3796-45E5-A278-E520C2D62BFB}"/>
              </a:ext>
            </a:extLst>
          </p:cNvPr>
          <p:cNvPicPr>
            <a:picLocks noGrp="1" noChangeAspect="1"/>
          </p:cNvPicPr>
          <p:nvPr>
            <p:ph idx="1"/>
          </p:nvPr>
        </p:nvPicPr>
        <p:blipFill>
          <a:blip r:embed="rId4"/>
          <a:stretch>
            <a:fillRect/>
          </a:stretch>
        </p:blipFill>
        <p:spPr>
          <a:xfrm>
            <a:off x="467992" y="1562581"/>
            <a:ext cx="4693944" cy="4901641"/>
          </a:xfrm>
          <a:prstGeom prst="rect">
            <a:avLst/>
          </a:prstGeom>
        </p:spPr>
      </p:pic>
      <p:pic>
        <p:nvPicPr>
          <p:cNvPr id="11" name="Picture 10">
            <a:extLst>
              <a:ext uri="{FF2B5EF4-FFF2-40B4-BE49-F238E27FC236}">
                <a16:creationId xmlns:a16="http://schemas.microsoft.com/office/drawing/2014/main" id="{AF75F364-6D9C-47EE-88C8-B4BE1EC2EB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8196" y="1562581"/>
            <a:ext cx="3097161" cy="4129548"/>
          </a:xfrm>
          <a:prstGeom prst="rect">
            <a:avLst/>
          </a:prstGeom>
        </p:spPr>
      </p:pic>
      <p:pic>
        <p:nvPicPr>
          <p:cNvPr id="8" name="Picture 7" descr="A grassy field with trees in the background&#10;&#10;Description automatically generated">
            <a:extLst>
              <a:ext uri="{FF2B5EF4-FFF2-40B4-BE49-F238E27FC236}">
                <a16:creationId xmlns:a16="http://schemas.microsoft.com/office/drawing/2014/main" id="{1B1D7093-C60E-4A33-B6B0-8F66FA6827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1486" y="1562581"/>
            <a:ext cx="3097160" cy="4129547"/>
          </a:xfrm>
          <a:prstGeom prst="rect">
            <a:avLst/>
          </a:prstGeom>
        </p:spPr>
      </p:pic>
    </p:spTree>
    <p:extLst>
      <p:ext uri="{BB962C8B-B14F-4D97-AF65-F5344CB8AC3E}">
        <p14:creationId xmlns:p14="http://schemas.microsoft.com/office/powerpoint/2010/main" val="650223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br>
              <a:rPr lang="en-GB" sz="4000" b="1" dirty="0">
                <a:latin typeface="+mn-lt"/>
              </a:rPr>
            </a:br>
            <a:r>
              <a:rPr lang="en-GB" sz="4000" b="1" dirty="0">
                <a:latin typeface="+mn-lt"/>
              </a:rPr>
              <a:t>Land – Possibly Consider for Consulting Upon</a:t>
            </a:r>
            <a:br>
              <a:rPr lang="en-GB" sz="4000" b="1" dirty="0">
                <a:latin typeface="+mn-lt"/>
              </a:rPr>
            </a:br>
            <a:r>
              <a:rPr lang="en-GB" sz="4000" b="1" dirty="0">
                <a:latin typeface="+mn-lt"/>
              </a:rPr>
              <a:t>Site 3 – </a:t>
            </a:r>
            <a:r>
              <a:rPr lang="en-GB" sz="4000" b="1" dirty="0" err="1">
                <a:latin typeface="+mn-lt"/>
              </a:rPr>
              <a:t>Garthi</a:t>
            </a:r>
            <a:r>
              <a:rPr lang="en-GB" sz="4000" b="1" dirty="0">
                <a:latin typeface="+mn-lt"/>
              </a:rPr>
              <a:t> Close, Mitchel Troy</a:t>
            </a:r>
            <a:br>
              <a:rPr lang="en-GB" b="1" dirty="0"/>
            </a:br>
            <a:endParaRPr lang="en-GB" b="1" dirty="0"/>
          </a:p>
        </p:txBody>
      </p:sp>
      <p:pic>
        <p:nvPicPr>
          <p:cNvPr id="7" name="Picture 6">
            <a:extLst>
              <a:ext uri="{FF2B5EF4-FFF2-40B4-BE49-F238E27FC236}">
                <a16:creationId xmlns:a16="http://schemas.microsoft.com/office/drawing/2014/main" id="{5B87EBCB-79E0-4419-B10F-89CCB5567E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645" y="1286961"/>
            <a:ext cx="1921870" cy="2562493"/>
          </a:xfrm>
          <a:prstGeom prst="rect">
            <a:avLst/>
          </a:prstGeom>
        </p:spPr>
      </p:pic>
      <p:pic>
        <p:nvPicPr>
          <p:cNvPr id="9" name="Picture 8">
            <a:extLst>
              <a:ext uri="{FF2B5EF4-FFF2-40B4-BE49-F238E27FC236}">
                <a16:creationId xmlns:a16="http://schemas.microsoft.com/office/drawing/2014/main" id="{3C0D6EF3-322E-4924-9F62-18B6797F97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4129" y="1286960"/>
            <a:ext cx="1921870" cy="2562493"/>
          </a:xfrm>
          <a:prstGeom prst="rect">
            <a:avLst/>
          </a:prstGeom>
        </p:spPr>
      </p:pic>
      <p:pic>
        <p:nvPicPr>
          <p:cNvPr id="17" name="Content Placeholder 16" descr="A picture containing tree, outdoor, grass, path&#10;&#10;Description automatically generated">
            <a:extLst>
              <a:ext uri="{FF2B5EF4-FFF2-40B4-BE49-F238E27FC236}">
                <a16:creationId xmlns:a16="http://schemas.microsoft.com/office/drawing/2014/main" id="{611FBA92-AEBF-437F-9F2D-355F14AB24EF}"/>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299371" y="3982095"/>
            <a:ext cx="2007221" cy="2676295"/>
          </a:xfrm>
        </p:spPr>
      </p:pic>
      <p:sp>
        <p:nvSpPr>
          <p:cNvPr id="25" name="TextBox 24">
            <a:extLst>
              <a:ext uri="{FF2B5EF4-FFF2-40B4-BE49-F238E27FC236}">
                <a16:creationId xmlns:a16="http://schemas.microsoft.com/office/drawing/2014/main" id="{4C9AAF8E-5563-45E3-A8B9-8FB400778CD7}"/>
              </a:ext>
            </a:extLst>
          </p:cNvPr>
          <p:cNvSpPr txBox="1"/>
          <p:nvPr/>
        </p:nvSpPr>
        <p:spPr>
          <a:xfrm>
            <a:off x="4684526" y="1148582"/>
            <a:ext cx="7507473" cy="6076600"/>
          </a:xfrm>
          <a:prstGeom prst="rect">
            <a:avLst/>
          </a:prstGeom>
          <a:noFill/>
        </p:spPr>
        <p:txBody>
          <a:bodyPr wrap="square">
            <a:spAutoFit/>
          </a:bodyPr>
          <a:lstStyle/>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Rural</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On a narrow lane,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approx</a:t>
            </a:r>
            <a:r>
              <a:rPr lang="en-GB" sz="2000" dirty="0">
                <a:effectLst/>
                <a:latin typeface="Calibri" panose="020F0502020204030204" pitchFamily="34" charset="0"/>
                <a:ea typeface="Calibri" panose="020F0502020204030204" pitchFamily="34" charset="0"/>
                <a:cs typeface="Times New Roman" panose="02020603050405020304" pitchFamily="18" charset="0"/>
              </a:rPr>
              <a:t> 100 yards W up from Common Road</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Current access via a single-track lane at the S corner</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Currently grassland – reasonably even</a:t>
            </a:r>
          </a:p>
          <a:p>
            <a:pPr marL="342900" lvl="0" indent="-342900">
              <a:lnSpc>
                <a:spcPct val="107000"/>
              </a:lnSpc>
              <a:buFont typeface="Wingdings" panose="05000000000000000000" pitchFamily="2"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Pros</a:t>
            </a:r>
          </a:p>
          <a:p>
            <a:pPr marL="342900" lvl="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Well screened to N, S and E elevations</a:t>
            </a:r>
          </a:p>
          <a:p>
            <a:pPr marL="342900" lvl="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Scope to develop part of site – create margin, management bens</a:t>
            </a:r>
          </a:p>
          <a:p>
            <a:pPr marL="342900" lvl="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Even and gently sloping topography</a:t>
            </a:r>
          </a:p>
          <a:p>
            <a:pPr marL="342900" lvl="0" indent="-342900">
              <a:lnSpc>
                <a:spcPct val="107000"/>
              </a:lnSpc>
              <a:buFont typeface="Wingdings" panose="05000000000000000000" pitchFamily="2"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Cons</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A need to create a new access, probably off the main lane – would impact on hedge</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The site adjoins a property to the N</a:t>
            </a:r>
          </a:p>
          <a:p>
            <a:pPr marL="342900" lvl="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To the S and E, there are properties on the other side of lane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If combined with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Rocklea</a:t>
            </a:r>
            <a:r>
              <a:rPr lang="en-GB" sz="2000" dirty="0">
                <a:effectLst/>
                <a:latin typeface="Calibri" panose="020F0502020204030204" pitchFamily="34" charset="0"/>
                <a:ea typeface="Calibri" panose="020F0502020204030204" pitchFamily="34" charset="0"/>
                <a:cs typeface="Times New Roman" panose="02020603050405020304" pitchFamily="18" charset="0"/>
              </a:rPr>
              <a:t>, a Transport Statement would</a:t>
            </a:r>
            <a:r>
              <a:rPr lang="en-GB" sz="2000" dirty="0">
                <a:latin typeface="Calibri" panose="020F0502020204030204" pitchFamily="34" charset="0"/>
                <a:ea typeface="Calibri" panose="020F0502020204030204" pitchFamily="34" charset="0"/>
                <a:cs typeface="Times New Roman" panose="02020603050405020304" pitchFamily="18" charset="0"/>
              </a:rPr>
              <a:t> be necessary - </a:t>
            </a:r>
            <a:r>
              <a:rPr lang="en-GB" sz="2000" dirty="0">
                <a:effectLst/>
                <a:latin typeface="Calibri" panose="020F0502020204030204" pitchFamily="34" charset="0"/>
                <a:ea typeface="Calibri" panose="020F0502020204030204" pitchFamily="34" charset="0"/>
                <a:cs typeface="Times New Roman" panose="02020603050405020304" pitchFamily="18" charset="0"/>
              </a:rPr>
              <a:t>to determine traffic impact on network.</a:t>
            </a:r>
          </a:p>
          <a:p>
            <a:pPr marL="342900" lvl="0" indent="-342900">
              <a:lnSpc>
                <a:spcPct val="107000"/>
              </a:lnSpc>
              <a:spcAft>
                <a:spcPts val="800"/>
              </a:spcAft>
              <a:buFont typeface="Wingdings" panose="05000000000000000000" pitchFamily="2"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0945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232009"/>
            <a:ext cx="10515600" cy="1325563"/>
          </a:xfrm>
        </p:spPr>
        <p:txBody>
          <a:bodyPr>
            <a:normAutofit fontScale="90000"/>
          </a:bodyPr>
          <a:lstStyle/>
          <a:p>
            <a:r>
              <a:rPr lang="en-GB" sz="4000" b="1" dirty="0">
                <a:latin typeface="+mn-lt"/>
              </a:rPr>
              <a:t>Land – Possibly Consider for Consulting Upon</a:t>
            </a:r>
            <a:br>
              <a:rPr lang="en-GB" sz="4000" b="1" dirty="0">
                <a:latin typeface="+mn-lt"/>
              </a:rPr>
            </a:br>
            <a:r>
              <a:rPr lang="en-GB" sz="4000" b="1" dirty="0">
                <a:latin typeface="+mn-lt"/>
              </a:rPr>
              <a:t>Site 4 –Langley Close, Magor</a:t>
            </a:r>
            <a:br>
              <a:rPr lang="en-GB" b="1" dirty="0"/>
            </a:br>
            <a:r>
              <a:rPr lang="en-GB" sz="2200" b="1" dirty="0" err="1"/>
              <a:t>Approx</a:t>
            </a:r>
            <a:r>
              <a:rPr lang="en-GB" sz="2200" b="1" dirty="0"/>
              <a:t> </a:t>
            </a:r>
            <a:r>
              <a:rPr lang="en-GB" sz="2400" dirty="0">
                <a:effectLst/>
                <a:latin typeface="Calibri" panose="020F0502020204030204" pitchFamily="34" charset="0"/>
                <a:ea typeface="Calibri" panose="020F0502020204030204" pitchFamily="34" charset="0"/>
                <a:cs typeface="Times New Roman" panose="02020603050405020304" pitchFamily="18" charset="0"/>
              </a:rPr>
              <a:t>23,431m²</a:t>
            </a:r>
            <a:r>
              <a:rPr lang="en-GB" sz="2200" b="1" dirty="0"/>
              <a:t> - sufficient to meet pitch needs</a:t>
            </a:r>
            <a:endParaRPr lang="en-GB" b="1" dirty="0"/>
          </a:p>
        </p:txBody>
      </p:sp>
      <p:pic>
        <p:nvPicPr>
          <p:cNvPr id="8" name="Content Placeholder 7">
            <a:extLst>
              <a:ext uri="{FF2B5EF4-FFF2-40B4-BE49-F238E27FC236}">
                <a16:creationId xmlns:a16="http://schemas.microsoft.com/office/drawing/2014/main" id="{965E67F4-6D7F-4513-AB01-A6C5F2A76150}"/>
              </a:ext>
            </a:extLs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376016" y="1886609"/>
            <a:ext cx="5206383" cy="3645131"/>
          </a:xfrm>
          <a:prstGeom prst="rect">
            <a:avLst/>
          </a:prstGeom>
          <a:noFill/>
          <a:ln>
            <a:noFill/>
          </a:ln>
        </p:spPr>
      </p:pic>
      <p:pic>
        <p:nvPicPr>
          <p:cNvPr id="3" name="Picture 2">
            <a:extLst>
              <a:ext uri="{FF2B5EF4-FFF2-40B4-BE49-F238E27FC236}">
                <a16:creationId xmlns:a16="http://schemas.microsoft.com/office/drawing/2014/main" id="{FB69B644-99F2-4A7F-8D88-5ABA8C7E9136}"/>
              </a:ext>
            </a:extLst>
          </p:cNvPr>
          <p:cNvPicPr>
            <a:picLocks noChangeAspect="1"/>
          </p:cNvPicPr>
          <p:nvPr/>
        </p:nvPicPr>
        <p:blipFill>
          <a:blip r:embed="rId5"/>
          <a:stretch>
            <a:fillRect/>
          </a:stretch>
        </p:blipFill>
        <p:spPr>
          <a:xfrm>
            <a:off x="794657" y="1886609"/>
            <a:ext cx="4583588" cy="4076600"/>
          </a:xfrm>
          <a:prstGeom prst="rect">
            <a:avLst/>
          </a:prstGeom>
        </p:spPr>
      </p:pic>
    </p:spTree>
    <p:extLst>
      <p:ext uri="{BB962C8B-B14F-4D97-AF65-F5344CB8AC3E}">
        <p14:creationId xmlns:p14="http://schemas.microsoft.com/office/powerpoint/2010/main" val="3975310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br>
              <a:rPr lang="en-GB" sz="4400" b="1" dirty="0">
                <a:latin typeface="+mn-lt"/>
              </a:rPr>
            </a:br>
            <a:r>
              <a:rPr lang="en-GB" sz="4000" b="1" dirty="0">
                <a:latin typeface="+mn-lt"/>
              </a:rPr>
              <a:t>Land – Possibly Consider for Consulting Upon</a:t>
            </a:r>
            <a:br>
              <a:rPr lang="en-GB" sz="4000" b="1" dirty="0">
                <a:latin typeface="+mn-lt"/>
              </a:rPr>
            </a:br>
            <a:r>
              <a:rPr lang="en-GB" sz="4000" b="1" dirty="0">
                <a:latin typeface="+mn-lt"/>
              </a:rPr>
              <a:t>Site 4 –Langley Close, Magor</a:t>
            </a:r>
            <a:br>
              <a:rPr lang="en-GB" b="1" dirty="0"/>
            </a:br>
            <a:endParaRPr lang="en-GB" b="1" dirty="0"/>
          </a:p>
        </p:txBody>
      </p:sp>
      <p:pic>
        <p:nvPicPr>
          <p:cNvPr id="8" name="Content Placeholder 7">
            <a:extLst>
              <a:ext uri="{FF2B5EF4-FFF2-40B4-BE49-F238E27FC236}">
                <a16:creationId xmlns:a16="http://schemas.microsoft.com/office/drawing/2014/main" id="{965E67F4-6D7F-4513-AB01-A6C5F2A76150}"/>
              </a:ext>
            </a:extLs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74280" y="1298952"/>
            <a:ext cx="2282107" cy="2014519"/>
          </a:xfrm>
          <a:prstGeom prst="rect">
            <a:avLst/>
          </a:prstGeom>
          <a:noFill/>
          <a:ln>
            <a:noFill/>
          </a:ln>
        </p:spPr>
      </p:pic>
      <p:sp>
        <p:nvSpPr>
          <p:cNvPr id="5" name="TextBox 4">
            <a:extLst>
              <a:ext uri="{FF2B5EF4-FFF2-40B4-BE49-F238E27FC236}">
                <a16:creationId xmlns:a16="http://schemas.microsoft.com/office/drawing/2014/main" id="{07612302-83FD-4C78-B4B7-82D6AEA1A56D}"/>
              </a:ext>
            </a:extLst>
          </p:cNvPr>
          <p:cNvSpPr txBox="1"/>
          <p:nvPr/>
        </p:nvSpPr>
        <p:spPr>
          <a:xfrm>
            <a:off x="5344968" y="1246974"/>
            <a:ext cx="6689716" cy="5346848"/>
          </a:xfrm>
          <a:prstGeom prst="rect">
            <a:avLst/>
          </a:prstGeom>
          <a:noFill/>
        </p:spPr>
        <p:txBody>
          <a:bodyPr wrap="square">
            <a:spAutoFit/>
          </a:bodyPr>
          <a:lstStyle/>
          <a:p>
            <a:pPr marL="342900" lvl="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Part of County Farm Estate – occupied via  grazing licence</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Current use grazing land</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Access off St Brides Road</a:t>
            </a:r>
          </a:p>
          <a:p>
            <a:pPr marL="342900" indent="-342900">
              <a:lnSpc>
                <a:spcPct val="107000"/>
              </a:lnSpc>
              <a:buFont typeface="Wingdings" panose="05000000000000000000" pitchFamily="2"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Pros</a:t>
            </a:r>
          </a:p>
          <a:p>
            <a:pPr marL="34290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Level land with t</a:t>
            </a:r>
            <a:r>
              <a:rPr lang="en-GB" sz="2000" dirty="0">
                <a:effectLst/>
                <a:latin typeface="Calibri" panose="020F0502020204030204" pitchFamily="34" charset="0"/>
                <a:ea typeface="Calibri" panose="020F0502020204030204" pitchFamily="34" charset="0"/>
                <a:cs typeface="Times New Roman" panose="02020603050405020304" pitchFamily="18" charset="0"/>
              </a:rPr>
              <a:t>ree belt around the site.</a:t>
            </a:r>
          </a:p>
          <a:p>
            <a:pPr marL="34290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O</a:t>
            </a:r>
            <a:r>
              <a:rPr lang="en-GB" sz="2000" dirty="0">
                <a:effectLst/>
                <a:latin typeface="Calibri" panose="020F0502020204030204" pitchFamily="34" charset="0"/>
                <a:ea typeface="Calibri" panose="020F0502020204030204" pitchFamily="34" charset="0"/>
                <a:cs typeface="Times New Roman" panose="02020603050405020304" pitchFamily="18" charset="0"/>
              </a:rPr>
              <a:t>pen land to E and W</a:t>
            </a:r>
          </a:p>
          <a:p>
            <a:pPr marL="342900" indent="-342900">
              <a:lnSpc>
                <a:spcPct val="107000"/>
              </a:lnSpc>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Scope to develop ‘part’ of land – away from homes and M4</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Ne</a:t>
            </a:r>
            <a:r>
              <a:rPr lang="en-GB" sz="2000" dirty="0">
                <a:latin typeface="Calibri" panose="020F0502020204030204" pitchFamily="34" charset="0"/>
                <a:ea typeface="Calibri" panose="020F0502020204030204" pitchFamily="34" charset="0"/>
                <a:cs typeface="Times New Roman" panose="02020603050405020304" pitchFamily="18" charset="0"/>
              </a:rPr>
              <a:t>w access on St Brides Road could be created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2000" b="1" dirty="0">
                <a:effectLst/>
                <a:latin typeface="Calibri" panose="020F0502020204030204" pitchFamily="34" charset="0"/>
                <a:ea typeface="Calibri" panose="020F0502020204030204" pitchFamily="34" charset="0"/>
                <a:cs typeface="Times New Roman" panose="02020603050405020304" pitchFamily="18" charset="0"/>
              </a:rPr>
              <a:t>Cons</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Existing access not suitable</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Residential properties adjoining S boundary.  </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M4 to </a:t>
            </a:r>
            <a:r>
              <a:rPr lang="en-GB" sz="2000" dirty="0">
                <a:latin typeface="Calibri" panose="020F0502020204030204" pitchFamily="34" charset="0"/>
                <a:ea typeface="Calibri" panose="020F0502020204030204" pitchFamily="34" charset="0"/>
                <a:cs typeface="Times New Roman" panose="02020603050405020304" pitchFamily="18" charset="0"/>
              </a:rPr>
              <a:t>N – potential noise and pollutions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Would be a need to serve notice on </a:t>
            </a:r>
            <a:r>
              <a:rPr lang="en-GB" sz="2000" dirty="0">
                <a:latin typeface="Calibri" panose="020F0502020204030204" pitchFamily="34" charset="0"/>
                <a:ea typeface="Calibri" panose="020F0502020204030204" pitchFamily="34" charset="0"/>
                <a:cs typeface="Times New Roman" panose="02020603050405020304" pitchFamily="18" charset="0"/>
              </a:rPr>
              <a:t>tenant</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Woodland may support dormouse, birds and lizards</a:t>
            </a:r>
          </a:p>
        </p:txBody>
      </p:sp>
      <p:pic>
        <p:nvPicPr>
          <p:cNvPr id="6" name="Picture 5">
            <a:extLst>
              <a:ext uri="{FF2B5EF4-FFF2-40B4-BE49-F238E27FC236}">
                <a16:creationId xmlns:a16="http://schemas.microsoft.com/office/drawing/2014/main" id="{41B76F94-7700-44A4-BA7E-71AE6E11C20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4891" y="4168191"/>
            <a:ext cx="1891576" cy="2522773"/>
          </a:xfrm>
          <a:prstGeom prst="rect">
            <a:avLst/>
          </a:prstGeom>
          <a:noFill/>
          <a:ln>
            <a:noFill/>
          </a:ln>
        </p:spPr>
      </p:pic>
      <p:pic>
        <p:nvPicPr>
          <p:cNvPr id="7" name="Picture 6">
            <a:extLst>
              <a:ext uri="{FF2B5EF4-FFF2-40B4-BE49-F238E27FC236}">
                <a16:creationId xmlns:a16="http://schemas.microsoft.com/office/drawing/2014/main" id="{5121047C-80B6-402F-A3BA-258D756FA82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528" y="3821723"/>
            <a:ext cx="2078703" cy="2772099"/>
          </a:xfrm>
          <a:prstGeom prst="rect">
            <a:avLst/>
          </a:prstGeom>
          <a:noFill/>
          <a:ln>
            <a:noFill/>
          </a:ln>
        </p:spPr>
      </p:pic>
      <p:pic>
        <p:nvPicPr>
          <p:cNvPr id="9" name="Picture 8">
            <a:extLst>
              <a:ext uri="{FF2B5EF4-FFF2-40B4-BE49-F238E27FC236}">
                <a16:creationId xmlns:a16="http://schemas.microsoft.com/office/drawing/2014/main" id="{F5601DCD-601C-48EB-BDE1-E0C43948B8D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04891" y="1298951"/>
            <a:ext cx="1891573" cy="2522773"/>
          </a:xfrm>
          <a:prstGeom prst="rect">
            <a:avLst/>
          </a:prstGeom>
          <a:noFill/>
          <a:ln>
            <a:noFill/>
          </a:ln>
        </p:spPr>
      </p:pic>
    </p:spTree>
    <p:extLst>
      <p:ext uri="{BB962C8B-B14F-4D97-AF65-F5344CB8AC3E}">
        <p14:creationId xmlns:p14="http://schemas.microsoft.com/office/powerpoint/2010/main" val="111401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9377"/>
            <a:ext cx="10515600" cy="1325563"/>
          </a:xfrm>
        </p:spPr>
        <p:txBody>
          <a:bodyPr>
            <a:normAutofit fontScale="90000"/>
          </a:bodyPr>
          <a:lstStyle/>
          <a:p>
            <a:r>
              <a:rPr lang="en-GB" sz="4000" b="1" dirty="0">
                <a:latin typeface="+mn-lt"/>
              </a:rPr>
              <a:t>Land – Consider Further Evaluation </a:t>
            </a:r>
            <a:br>
              <a:rPr lang="en-GB" sz="4000" b="1" dirty="0">
                <a:latin typeface="+mn-lt"/>
              </a:rPr>
            </a:br>
            <a:r>
              <a:rPr lang="en-GB" sz="4000" b="1" dirty="0">
                <a:latin typeface="+mn-lt"/>
              </a:rPr>
              <a:t>Site 5 – Dancing Hill, Undy</a:t>
            </a:r>
            <a:br>
              <a:rPr lang="en-GB" b="1" dirty="0"/>
            </a:br>
            <a:r>
              <a:rPr lang="en-GB" sz="2200" b="1" dirty="0" err="1"/>
              <a:t>Approx</a:t>
            </a:r>
            <a:r>
              <a:rPr lang="en-GB" sz="2200" b="1" dirty="0"/>
              <a:t> 7,486 m² up to 13 pitches</a:t>
            </a:r>
            <a:endParaRPr lang="en-GB" b="1" dirty="0"/>
          </a:p>
        </p:txBody>
      </p:sp>
      <p:sp>
        <p:nvSpPr>
          <p:cNvPr id="6" name="Content Placeholder 5">
            <a:extLst>
              <a:ext uri="{FF2B5EF4-FFF2-40B4-BE49-F238E27FC236}">
                <a16:creationId xmlns:a16="http://schemas.microsoft.com/office/drawing/2014/main" id="{C576B122-4404-4946-A040-04CCDC8F84B6}"/>
              </a:ext>
            </a:extLst>
          </p:cNvPr>
          <p:cNvSpPr>
            <a:spLocks noGrp="1"/>
          </p:cNvSpPr>
          <p:nvPr>
            <p:ph idx="1"/>
          </p:nvPr>
        </p:nvSpPr>
        <p:spPr>
          <a:xfrm>
            <a:off x="838200" y="1709779"/>
            <a:ext cx="4196444" cy="4467184"/>
          </a:xfrm>
        </p:spPr>
        <p:txBody>
          <a:bodyPr/>
          <a:lstStyle/>
          <a:p>
            <a:endParaRPr lang="en-GB" b="1" dirty="0"/>
          </a:p>
        </p:txBody>
      </p:sp>
      <p:pic>
        <p:nvPicPr>
          <p:cNvPr id="8" name="Picture 7">
            <a:extLst>
              <a:ext uri="{FF2B5EF4-FFF2-40B4-BE49-F238E27FC236}">
                <a16:creationId xmlns:a16="http://schemas.microsoft.com/office/drawing/2014/main" id="{9EA84CCC-FD44-46D9-A749-B788541555EF}"/>
              </a:ext>
            </a:extLst>
          </p:cNvPr>
          <p:cNvPicPr>
            <a:picLocks noChangeAspect="1"/>
          </p:cNvPicPr>
          <p:nvPr/>
        </p:nvPicPr>
        <p:blipFill>
          <a:blip r:embed="rId4"/>
          <a:stretch>
            <a:fillRect/>
          </a:stretch>
        </p:blipFill>
        <p:spPr>
          <a:xfrm>
            <a:off x="794657" y="1699971"/>
            <a:ext cx="4196444" cy="4467184"/>
          </a:xfrm>
          <a:prstGeom prst="rect">
            <a:avLst/>
          </a:prstGeom>
        </p:spPr>
      </p:pic>
      <p:pic>
        <p:nvPicPr>
          <p:cNvPr id="7" name="Picture 6">
            <a:extLst>
              <a:ext uri="{FF2B5EF4-FFF2-40B4-BE49-F238E27FC236}">
                <a16:creationId xmlns:a16="http://schemas.microsoft.com/office/drawing/2014/main" id="{4454FF3E-01D8-4329-865C-F216D1F29EB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0953" y="1057648"/>
            <a:ext cx="1964531" cy="2620692"/>
          </a:xfrm>
          <a:prstGeom prst="rect">
            <a:avLst/>
          </a:prstGeom>
          <a:noFill/>
          <a:ln>
            <a:noFill/>
          </a:ln>
        </p:spPr>
      </p:pic>
      <p:pic>
        <p:nvPicPr>
          <p:cNvPr id="10" name="Picture 9">
            <a:extLst>
              <a:ext uri="{FF2B5EF4-FFF2-40B4-BE49-F238E27FC236}">
                <a16:creationId xmlns:a16="http://schemas.microsoft.com/office/drawing/2014/main" id="{5A78ADBC-E82E-4B83-8CFA-6A61DC695C0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4864" y="3933563"/>
            <a:ext cx="1964531" cy="2620345"/>
          </a:xfrm>
          <a:prstGeom prst="rect">
            <a:avLst/>
          </a:prstGeom>
          <a:noFill/>
          <a:ln>
            <a:noFill/>
          </a:ln>
        </p:spPr>
      </p:pic>
      <p:pic>
        <p:nvPicPr>
          <p:cNvPr id="11" name="Picture 10">
            <a:extLst>
              <a:ext uri="{FF2B5EF4-FFF2-40B4-BE49-F238E27FC236}">
                <a16:creationId xmlns:a16="http://schemas.microsoft.com/office/drawing/2014/main" id="{490E8795-C8D3-4BA6-A642-29D44649DA8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09500" y="1057648"/>
            <a:ext cx="1964970" cy="2620692"/>
          </a:xfrm>
          <a:prstGeom prst="rect">
            <a:avLst/>
          </a:prstGeom>
          <a:noFill/>
          <a:ln>
            <a:noFill/>
          </a:ln>
        </p:spPr>
      </p:pic>
    </p:spTree>
    <p:extLst>
      <p:ext uri="{BB962C8B-B14F-4D97-AF65-F5344CB8AC3E}">
        <p14:creationId xmlns:p14="http://schemas.microsoft.com/office/powerpoint/2010/main" val="3823343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br>
              <a:rPr lang="en-GB" b="1" dirty="0"/>
            </a:br>
            <a:r>
              <a:rPr lang="en-GB" sz="4000" b="1" dirty="0">
                <a:latin typeface="+mn-lt"/>
              </a:rPr>
              <a:t>Land – Consider Further Evaluation</a:t>
            </a:r>
            <a:br>
              <a:rPr lang="en-GB" sz="4000" b="1" dirty="0">
                <a:latin typeface="+mn-lt"/>
              </a:rPr>
            </a:br>
            <a:r>
              <a:rPr lang="en-GB" sz="4000" b="1" dirty="0">
                <a:latin typeface="+mn-lt"/>
              </a:rPr>
              <a:t>Site 5 – Dancing Hill, Undy</a:t>
            </a:r>
            <a:br>
              <a:rPr lang="en-GB" b="1" dirty="0"/>
            </a:br>
            <a:endParaRPr lang="en-GB" b="1" dirty="0"/>
          </a:p>
        </p:txBody>
      </p:sp>
      <p:sp>
        <p:nvSpPr>
          <p:cNvPr id="4" name="Content Placeholder 3">
            <a:extLst>
              <a:ext uri="{FF2B5EF4-FFF2-40B4-BE49-F238E27FC236}">
                <a16:creationId xmlns:a16="http://schemas.microsoft.com/office/drawing/2014/main" id="{0032D6E9-6F1D-4507-B2BA-8770EC9B945C}"/>
              </a:ext>
            </a:extLst>
          </p:cNvPr>
          <p:cNvSpPr>
            <a:spLocks noGrp="1"/>
          </p:cNvSpPr>
          <p:nvPr>
            <p:ph idx="1"/>
          </p:nvPr>
        </p:nvSpPr>
        <p:spPr>
          <a:xfrm>
            <a:off x="88095" y="1004638"/>
            <a:ext cx="6576494" cy="4632786"/>
          </a:xfrm>
        </p:spPr>
        <p:txBody>
          <a:bodyPr>
            <a:noAutofit/>
          </a:bodyPr>
          <a:lstStyle/>
          <a:p>
            <a:pPr lvl="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Urban</a:t>
            </a:r>
          </a:p>
          <a:p>
            <a:pPr lvl="0">
              <a:lnSpc>
                <a:spcPct val="100000"/>
              </a:lnSpc>
              <a:spcBef>
                <a:spcPts val="0"/>
              </a:spcBef>
              <a:buFont typeface="Wingdings" panose="05000000000000000000" pitchFamily="2" charset="2"/>
              <a:buChar char="§"/>
            </a:pPr>
            <a:r>
              <a:rPr lang="en-GB"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Former landfill site 1940-60</a:t>
            </a:r>
          </a:p>
          <a:p>
            <a:pPr lvl="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Part of County Farm Estate – occupied via grazing licence</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Access off Dancing Hill/Grange Road.</a:t>
            </a:r>
          </a:p>
          <a:p>
            <a:pPr marL="342900" lvl="0" indent="-342900">
              <a:lnSpc>
                <a:spcPct val="100000"/>
              </a:lnSpc>
              <a:spcBef>
                <a:spcPts val="0"/>
              </a:spcBef>
              <a:buFont typeface="Wingdings" panose="05000000000000000000" pitchFamily="2"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None/>
            </a:pPr>
            <a:r>
              <a:rPr lang="en-GB" sz="2000" b="1" dirty="0">
                <a:latin typeface="Calibri" panose="020F0502020204030204" pitchFamily="34" charset="0"/>
                <a:ea typeface="Calibri" panose="020F0502020204030204" pitchFamily="34" charset="0"/>
                <a:cs typeface="Times New Roman" panose="02020603050405020304" pitchFamily="18" charset="0"/>
              </a:rPr>
              <a:t>Pros</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Even topography</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Scope to develop part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None/>
            </a:pPr>
            <a:r>
              <a:rPr lang="en-GB" sz="2000" b="1" dirty="0">
                <a:effectLst/>
                <a:latin typeface="Calibri" panose="020F0502020204030204" pitchFamily="34" charset="0"/>
                <a:ea typeface="Calibri" panose="020F0502020204030204" pitchFamily="34" charset="0"/>
                <a:cs typeface="Times New Roman" panose="02020603050405020304" pitchFamily="18" charset="0"/>
              </a:rPr>
              <a:t>Cons</a:t>
            </a:r>
          </a:p>
          <a:p>
            <a:pPr>
              <a:lnSpc>
                <a:spcPct val="100000"/>
              </a:lnSpc>
              <a:spcBef>
                <a:spcPts val="0"/>
              </a:spcBef>
              <a:buFont typeface="Wingdings" panose="05000000000000000000" pitchFamily="2" charset="2"/>
              <a:buChar char="§"/>
            </a:pPr>
            <a:r>
              <a:rPr lang="en-GB"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a:t>
            </a: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lassed as high risk for human health in MCC’s contaminated land prioritisation list. </a:t>
            </a:r>
          </a:p>
          <a:p>
            <a:pPr>
              <a:lnSpc>
                <a:spcPct val="100000"/>
              </a:lnSpc>
              <a:spcBef>
                <a:spcPts val="0"/>
              </a:spcBef>
              <a:buFont typeface="Wingdings" panose="05000000000000000000" pitchFamily="2" charset="2"/>
              <a:buChar char="§"/>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Contaminated land site investigation would be needed and potential remediation</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Existing access unsuitable – but alternative available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Homes </a:t>
            </a:r>
            <a:r>
              <a:rPr lang="en-GB" sz="2000" dirty="0">
                <a:effectLst/>
                <a:latin typeface="Calibri" panose="020F0502020204030204" pitchFamily="34" charset="0"/>
                <a:ea typeface="Calibri" panose="020F0502020204030204" pitchFamily="34" charset="0"/>
                <a:cs typeface="Times New Roman" panose="02020603050405020304" pitchFamily="18" charset="0"/>
              </a:rPr>
              <a:t>adjacent to S elevation and opposite to E elevation</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M4 to </a:t>
            </a:r>
            <a:r>
              <a:rPr lang="en-GB" sz="2000" dirty="0">
                <a:latin typeface="Calibri" panose="020F0502020204030204" pitchFamily="34" charset="0"/>
                <a:ea typeface="Calibri" panose="020F0502020204030204" pitchFamily="34" charset="0"/>
                <a:cs typeface="Times New Roman" panose="02020603050405020304" pitchFamily="18" charset="0"/>
              </a:rPr>
              <a:t>N</a:t>
            </a:r>
            <a:r>
              <a:rPr lang="en-GB" sz="2000" dirty="0">
                <a:effectLst/>
                <a:latin typeface="Calibri" panose="020F0502020204030204" pitchFamily="34" charset="0"/>
                <a:ea typeface="Calibri" panose="020F0502020204030204" pitchFamily="34" charset="0"/>
                <a:cs typeface="Times New Roman" panose="02020603050405020304" pitchFamily="18" charset="0"/>
              </a:rPr>
              <a:t> – potential noise and pollution</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Trees </a:t>
            </a:r>
            <a:r>
              <a:rPr lang="en-GB" sz="2000" dirty="0">
                <a:effectLst/>
                <a:latin typeface="Calibri" panose="020F0502020204030204" pitchFamily="34" charset="0"/>
                <a:ea typeface="Calibri" panose="020F0502020204030204" pitchFamily="34" charset="0"/>
                <a:cs typeface="Times New Roman" panose="02020603050405020304" pitchFamily="18" charset="0"/>
              </a:rPr>
              <a:t>bordering the boundary.  TPO’s to N boundary</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Notice would need to be served on tenant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p>
        </p:txBody>
      </p:sp>
      <p:pic>
        <p:nvPicPr>
          <p:cNvPr id="6" name="Picture 5">
            <a:extLst>
              <a:ext uri="{FF2B5EF4-FFF2-40B4-BE49-F238E27FC236}">
                <a16:creationId xmlns:a16="http://schemas.microsoft.com/office/drawing/2014/main" id="{AC9B96B1-9AA5-4DEE-8DC3-EE064D15E77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89382" y="1220571"/>
            <a:ext cx="2586718" cy="3449917"/>
          </a:xfrm>
          <a:prstGeom prst="rect">
            <a:avLst/>
          </a:prstGeom>
          <a:noFill/>
          <a:ln>
            <a:noFill/>
          </a:ln>
        </p:spPr>
      </p:pic>
      <p:pic>
        <p:nvPicPr>
          <p:cNvPr id="7" name="Picture 6">
            <a:extLst>
              <a:ext uri="{FF2B5EF4-FFF2-40B4-BE49-F238E27FC236}">
                <a16:creationId xmlns:a16="http://schemas.microsoft.com/office/drawing/2014/main" id="{90D8A73D-CB0B-46FC-9B77-36CC07186E7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29381" y="1220572"/>
            <a:ext cx="2587438" cy="3449917"/>
          </a:xfrm>
          <a:prstGeom prst="rect">
            <a:avLst/>
          </a:prstGeom>
          <a:noFill/>
          <a:ln>
            <a:noFill/>
          </a:ln>
        </p:spPr>
      </p:pic>
    </p:spTree>
    <p:extLst>
      <p:ext uri="{BB962C8B-B14F-4D97-AF65-F5344CB8AC3E}">
        <p14:creationId xmlns:p14="http://schemas.microsoft.com/office/powerpoint/2010/main" val="1945230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1"/>
            <a:ext cx="10679588" cy="1288026"/>
          </a:xfrm>
        </p:spPr>
        <p:txBody>
          <a:bodyPr>
            <a:normAutofit fontScale="90000"/>
          </a:bodyPr>
          <a:lstStyle/>
          <a:p>
            <a:r>
              <a:rPr lang="en-GB" sz="3600" b="1" dirty="0">
                <a:latin typeface="+mn-lt"/>
              </a:rPr>
              <a:t>Land – Consider Removing from Process</a:t>
            </a:r>
            <a:br>
              <a:rPr lang="en-GB" sz="3600" b="1" dirty="0">
                <a:latin typeface="+mn-lt"/>
              </a:rPr>
            </a:br>
            <a:r>
              <a:rPr lang="en-GB" sz="3600" b="1" dirty="0">
                <a:latin typeface="+mn-lt"/>
              </a:rPr>
              <a:t>Site 6 – Brookside, Caldicot </a:t>
            </a:r>
            <a:br>
              <a:rPr lang="en-GB" b="1" dirty="0"/>
            </a:br>
            <a:r>
              <a:rPr lang="en-GB" sz="2200" b="1" dirty="0" err="1"/>
              <a:t>Approx</a:t>
            </a:r>
            <a:r>
              <a:rPr lang="en-GB" sz="2200" b="1" dirty="0"/>
              <a:t> 14,500m² - sufficient to meet pitch requirement</a:t>
            </a:r>
            <a:endParaRPr lang="en-GB" b="1" dirty="0"/>
          </a:p>
        </p:txBody>
      </p:sp>
      <p:pic>
        <p:nvPicPr>
          <p:cNvPr id="5" name="Content Placeholder 4">
            <a:extLst>
              <a:ext uri="{FF2B5EF4-FFF2-40B4-BE49-F238E27FC236}">
                <a16:creationId xmlns:a16="http://schemas.microsoft.com/office/drawing/2014/main" id="{B02E50EA-E1D3-4FF6-A4AF-58E385D1E483}"/>
              </a:ext>
            </a:extLst>
          </p:cNvPr>
          <p:cNvPicPr>
            <a:picLocks noGrp="1" noChangeAspect="1"/>
          </p:cNvPicPr>
          <p:nvPr>
            <p:ph idx="1"/>
          </p:nvPr>
        </p:nvPicPr>
        <p:blipFill>
          <a:blip r:embed="rId4"/>
          <a:stretch>
            <a:fillRect/>
          </a:stretch>
        </p:blipFill>
        <p:spPr>
          <a:xfrm>
            <a:off x="408004" y="1404209"/>
            <a:ext cx="6001318" cy="5148991"/>
          </a:xfrm>
          <a:prstGeom prst="rect">
            <a:avLst/>
          </a:prstGeom>
        </p:spPr>
      </p:pic>
      <p:pic>
        <p:nvPicPr>
          <p:cNvPr id="11" name="Picture 10">
            <a:extLst>
              <a:ext uri="{FF2B5EF4-FFF2-40B4-BE49-F238E27FC236}">
                <a16:creationId xmlns:a16="http://schemas.microsoft.com/office/drawing/2014/main" id="{A763E13E-F3BA-4BFB-8A7D-38149A3A433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06595" y="1404209"/>
            <a:ext cx="4777401" cy="4249339"/>
          </a:xfrm>
          <a:prstGeom prst="rect">
            <a:avLst/>
          </a:prstGeom>
          <a:noFill/>
          <a:ln>
            <a:noFill/>
          </a:ln>
        </p:spPr>
      </p:pic>
    </p:spTree>
    <p:extLst>
      <p:ext uri="{BB962C8B-B14F-4D97-AF65-F5344CB8AC3E}">
        <p14:creationId xmlns:p14="http://schemas.microsoft.com/office/powerpoint/2010/main" val="3211451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051" y="0"/>
            <a:ext cx="10515600" cy="1325563"/>
          </a:xfrm>
        </p:spPr>
        <p:txBody>
          <a:bodyPr>
            <a:normAutofit fontScale="90000"/>
          </a:bodyPr>
          <a:lstStyle/>
          <a:p>
            <a:br>
              <a:rPr lang="en-GB" sz="4000" b="1" dirty="0">
                <a:latin typeface="+mn-lt"/>
              </a:rPr>
            </a:br>
            <a:r>
              <a:rPr lang="en-GB" sz="4000" b="1" dirty="0">
                <a:latin typeface="+mn-lt"/>
              </a:rPr>
              <a:t>Land – Consider Removing from Identification Process Site 6 – Brookside, Caldicot</a:t>
            </a:r>
            <a:br>
              <a:rPr lang="en-GB" b="1" dirty="0"/>
            </a:br>
            <a:endParaRPr lang="en-GB" b="1" dirty="0"/>
          </a:p>
        </p:txBody>
      </p:sp>
      <p:pic>
        <p:nvPicPr>
          <p:cNvPr id="11" name="Picture 10">
            <a:extLst>
              <a:ext uri="{FF2B5EF4-FFF2-40B4-BE49-F238E27FC236}">
                <a16:creationId xmlns:a16="http://schemas.microsoft.com/office/drawing/2014/main" id="{A763E13E-F3BA-4BFB-8A7D-38149A3A433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561" y="1438275"/>
            <a:ext cx="4361339" cy="3812778"/>
          </a:xfrm>
          <a:prstGeom prst="rect">
            <a:avLst/>
          </a:prstGeom>
          <a:noFill/>
          <a:ln>
            <a:noFill/>
          </a:ln>
        </p:spPr>
      </p:pic>
      <p:sp>
        <p:nvSpPr>
          <p:cNvPr id="4" name="Content Placeholder 3">
            <a:extLst>
              <a:ext uri="{FF2B5EF4-FFF2-40B4-BE49-F238E27FC236}">
                <a16:creationId xmlns:a16="http://schemas.microsoft.com/office/drawing/2014/main" id="{0032D6E9-6F1D-4507-B2BA-8770EC9B945C}"/>
              </a:ext>
            </a:extLst>
          </p:cNvPr>
          <p:cNvSpPr>
            <a:spLocks noGrp="1"/>
          </p:cNvSpPr>
          <p:nvPr>
            <p:ph idx="1"/>
          </p:nvPr>
        </p:nvSpPr>
        <p:spPr>
          <a:xfrm>
            <a:off x="4759002" y="1438275"/>
            <a:ext cx="7354340" cy="4927753"/>
          </a:xfrm>
        </p:spPr>
        <p:txBody>
          <a:bodyPr>
            <a:noAutofit/>
          </a:bodyPr>
          <a:lstStyle/>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Urban</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Access via Sandy Lane and an unmade road</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Forms part of public open/amenity space running through Caldicot</a:t>
            </a:r>
          </a:p>
          <a:p>
            <a:pPr marL="0" indent="0">
              <a:lnSpc>
                <a:spcPct val="100000"/>
              </a:lnSpc>
              <a:spcBef>
                <a:spcPts val="0"/>
              </a:spcBef>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2000" b="1" dirty="0">
                <a:effectLst/>
                <a:latin typeface="Calibri" panose="020F0502020204030204" pitchFamily="34" charset="0"/>
                <a:ea typeface="Calibri" panose="020F0502020204030204" pitchFamily="34" charset="0"/>
                <a:cs typeface="Times New Roman" panose="02020603050405020304" pitchFamily="18" charset="0"/>
              </a:rPr>
              <a:t>Pros</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Even area of land</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Trees provide buffer to M4 - located adjacent to the N  boundary. </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Scope to develop part of the land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2000" b="1" dirty="0">
                <a:latin typeface="Calibri" panose="020F0502020204030204" pitchFamily="34" charset="0"/>
                <a:ea typeface="Calibri" panose="020F0502020204030204" pitchFamily="34" charset="0"/>
                <a:cs typeface="Times New Roman" panose="02020603050405020304" pitchFamily="18" charset="0"/>
              </a:rPr>
              <a:t>Cons</a:t>
            </a: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0000"/>
              </a:lnSpc>
              <a:spcBef>
                <a:spcPts val="0"/>
              </a:spcBef>
              <a:buFont typeface="Wingdings" panose="05000000000000000000" pitchFamily="2" charset="2"/>
              <a:buChar char="§"/>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 </a:t>
            </a:r>
            <a:r>
              <a:rPr lang="en-GB"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adequate vehicular access – cost implications</a:t>
            </a:r>
          </a:p>
          <a:p>
            <a:pPr lvl="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Residential properties adjoin the land to the E and S boundaries.</a:t>
            </a:r>
          </a:p>
          <a:p>
            <a:pPr lvl="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Loss of public open/amenity space</a:t>
            </a:r>
          </a:p>
          <a:p>
            <a:pPr lvl="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M4 proximity – possible noise and pollution implications</a:t>
            </a:r>
          </a:p>
          <a:p>
            <a:pPr marL="0" lv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p>
        </p:txBody>
      </p:sp>
    </p:spTree>
    <p:extLst>
      <p:ext uri="{BB962C8B-B14F-4D97-AF65-F5344CB8AC3E}">
        <p14:creationId xmlns:p14="http://schemas.microsoft.com/office/powerpoint/2010/main" val="781203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7577" y="89386"/>
            <a:ext cx="10515600" cy="1325563"/>
          </a:xfrm>
        </p:spPr>
        <p:txBody>
          <a:bodyPr>
            <a:normAutofit fontScale="90000"/>
          </a:bodyPr>
          <a:lstStyle/>
          <a:p>
            <a:r>
              <a:rPr lang="en-GB" sz="4000" b="1" dirty="0">
                <a:latin typeface="+mn-lt"/>
              </a:rPr>
              <a:t>Land – Consider Removing from Identification Process</a:t>
            </a:r>
            <a:br>
              <a:rPr lang="en-GB" sz="4000" b="1" dirty="0">
                <a:latin typeface="+mn-lt"/>
              </a:rPr>
            </a:br>
            <a:r>
              <a:rPr lang="en-GB" sz="4000" b="1" dirty="0">
                <a:latin typeface="+mn-lt"/>
              </a:rPr>
              <a:t>Site 6 – Dancing Hill x 0.81, Undy</a:t>
            </a:r>
            <a:br>
              <a:rPr lang="en-GB" b="1" dirty="0"/>
            </a:br>
            <a:r>
              <a:rPr lang="en-GB" sz="2200" b="1" dirty="0" err="1"/>
              <a:t>Approx</a:t>
            </a:r>
            <a:r>
              <a:rPr lang="en-GB" sz="2200" b="1" dirty="0"/>
              <a:t> </a:t>
            </a:r>
            <a:r>
              <a:rPr lang="en-GB" sz="2400" dirty="0">
                <a:effectLst/>
                <a:latin typeface="Calibri" panose="020F0502020204030204" pitchFamily="34" charset="0"/>
                <a:ea typeface="Times New Roman" panose="02020603050405020304" pitchFamily="18" charset="0"/>
              </a:rPr>
              <a:t>3,277m² </a:t>
            </a:r>
            <a:r>
              <a:rPr lang="en-GB" sz="2200" b="1" dirty="0"/>
              <a:t>6 pitches</a:t>
            </a:r>
            <a:endParaRPr lang="en-GB" b="1" dirty="0"/>
          </a:p>
        </p:txBody>
      </p:sp>
      <p:pic>
        <p:nvPicPr>
          <p:cNvPr id="5" name="Picture 4">
            <a:extLst>
              <a:ext uri="{FF2B5EF4-FFF2-40B4-BE49-F238E27FC236}">
                <a16:creationId xmlns:a16="http://schemas.microsoft.com/office/drawing/2014/main" id="{A4B66911-07C0-4FB7-881E-3CED839BCEF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4722" y="2324609"/>
            <a:ext cx="3303639" cy="3110533"/>
          </a:xfrm>
          <a:prstGeom prst="rect">
            <a:avLst/>
          </a:prstGeom>
          <a:noFill/>
          <a:ln>
            <a:noFill/>
          </a:ln>
        </p:spPr>
      </p:pic>
      <p:pic>
        <p:nvPicPr>
          <p:cNvPr id="3" name="Picture 2">
            <a:extLst>
              <a:ext uri="{FF2B5EF4-FFF2-40B4-BE49-F238E27FC236}">
                <a16:creationId xmlns:a16="http://schemas.microsoft.com/office/drawing/2014/main" id="{26E07FAB-82CD-44BF-99A1-E3A5E994A7A0}"/>
              </a:ext>
            </a:extLst>
          </p:cNvPr>
          <p:cNvPicPr>
            <a:picLocks noChangeAspect="1"/>
          </p:cNvPicPr>
          <p:nvPr/>
        </p:nvPicPr>
        <p:blipFill>
          <a:blip r:embed="rId5"/>
          <a:stretch>
            <a:fillRect/>
          </a:stretch>
        </p:blipFill>
        <p:spPr>
          <a:xfrm>
            <a:off x="417577" y="1821564"/>
            <a:ext cx="4894741" cy="4166281"/>
          </a:xfrm>
          <a:prstGeom prst="rect">
            <a:avLst/>
          </a:prstGeom>
        </p:spPr>
      </p:pic>
      <p:pic>
        <p:nvPicPr>
          <p:cNvPr id="6" name="Picture 5">
            <a:extLst>
              <a:ext uri="{FF2B5EF4-FFF2-40B4-BE49-F238E27FC236}">
                <a16:creationId xmlns:a16="http://schemas.microsoft.com/office/drawing/2014/main" id="{FB453618-7059-490C-BA83-9DB13BB12A3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60765" y="1976284"/>
            <a:ext cx="2854339" cy="3807184"/>
          </a:xfrm>
          <a:prstGeom prst="rect">
            <a:avLst/>
          </a:prstGeom>
          <a:noFill/>
          <a:ln>
            <a:noFill/>
          </a:ln>
        </p:spPr>
      </p:pic>
    </p:spTree>
    <p:extLst>
      <p:ext uri="{BB962C8B-B14F-4D97-AF65-F5344CB8AC3E}">
        <p14:creationId xmlns:p14="http://schemas.microsoft.com/office/powerpoint/2010/main" val="3395304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2619" y="158692"/>
            <a:ext cx="10435186" cy="1388980"/>
          </a:xfrm>
        </p:spPr>
        <p:txBody>
          <a:bodyPr>
            <a:normAutofit fontScale="90000"/>
          </a:bodyPr>
          <a:lstStyle/>
          <a:p>
            <a:r>
              <a:rPr lang="en-GB" sz="4000" b="1" dirty="0">
                <a:latin typeface="+mn-lt"/>
              </a:rPr>
              <a:t>Land – Consider Removing from Identification Process</a:t>
            </a:r>
            <a:br>
              <a:rPr lang="en-GB" sz="4000" b="1" dirty="0">
                <a:latin typeface="+mn-lt"/>
              </a:rPr>
            </a:br>
            <a:r>
              <a:rPr lang="en-GB" sz="4000" b="1" dirty="0">
                <a:latin typeface="+mn-lt"/>
              </a:rPr>
              <a:t>Site 6 – Dancing Hill x 0.81, Undy</a:t>
            </a:r>
            <a:br>
              <a:rPr lang="en-GB" b="1" dirty="0"/>
            </a:br>
            <a:endParaRPr lang="en-GB" b="1" dirty="0"/>
          </a:p>
        </p:txBody>
      </p:sp>
      <p:sp>
        <p:nvSpPr>
          <p:cNvPr id="4" name="Content Placeholder 3">
            <a:extLst>
              <a:ext uri="{FF2B5EF4-FFF2-40B4-BE49-F238E27FC236}">
                <a16:creationId xmlns:a16="http://schemas.microsoft.com/office/drawing/2014/main" id="{0032D6E9-6F1D-4507-B2BA-8770EC9B945C}"/>
              </a:ext>
            </a:extLst>
          </p:cNvPr>
          <p:cNvSpPr>
            <a:spLocks noGrp="1"/>
          </p:cNvSpPr>
          <p:nvPr>
            <p:ph idx="1"/>
          </p:nvPr>
        </p:nvSpPr>
        <p:spPr>
          <a:xfrm>
            <a:off x="5716114" y="1393615"/>
            <a:ext cx="6475885" cy="4632786"/>
          </a:xfrm>
        </p:spPr>
        <p:txBody>
          <a:bodyPr>
            <a:noAutofit/>
          </a:bodyPr>
          <a:lstStyle/>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Times New Roman" panose="02020603050405020304" pitchFamily="18" charset="0"/>
              </a:rPr>
              <a:t>Urban</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Part of County Farm Estate – occupied via  grazing licence</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Times New Roman" panose="02020603050405020304" pitchFamily="18" charset="0"/>
              </a:rPr>
              <a:t>Level land</a:t>
            </a:r>
            <a:r>
              <a:rPr lang="en-GB" sz="2000" dirty="0">
                <a:effectLst/>
                <a:latin typeface="Calibri" panose="020F0502020204030204" pitchFamily="34" charset="0"/>
                <a:ea typeface="Times New Roman" panose="02020603050405020304" pitchFamily="18" charset="0"/>
              </a:rPr>
              <a:t> site.</a:t>
            </a:r>
            <a:endParaRPr lang="en-GB" sz="2000" dirty="0">
              <a:effectLst/>
              <a:latin typeface="Calibri" panose="020F0502020204030204" pitchFamily="34" charset="0"/>
              <a:ea typeface="Calibri" panose="020F0502020204030204" pitchFamily="34" charset="0"/>
            </a:endParaRP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Times New Roman" panose="02020603050405020304" pitchFamily="18" charset="0"/>
              </a:rPr>
              <a:t>Access from Dancing Hill/Grange Road.</a:t>
            </a:r>
            <a:endParaRPr lang="en-GB" sz="2000" dirty="0">
              <a:effectLst/>
              <a:latin typeface="Calibri" panose="020F0502020204030204" pitchFamily="34" charset="0"/>
              <a:ea typeface="Calibri" panose="020F0502020204030204" pitchFamily="34" charset="0"/>
            </a:endParaRPr>
          </a:p>
          <a:p>
            <a:pPr>
              <a:lnSpc>
                <a:spcPct val="100000"/>
              </a:lnSpc>
              <a:spcBef>
                <a:spcPts val="0"/>
              </a:spcBef>
            </a:pPr>
            <a:endParaRPr lang="en-GB" sz="2000" b="1" dirty="0"/>
          </a:p>
          <a:p>
            <a:pPr marL="0" indent="0">
              <a:lnSpc>
                <a:spcPct val="100000"/>
              </a:lnSpc>
              <a:spcBef>
                <a:spcPts val="0"/>
              </a:spcBef>
              <a:buNone/>
            </a:pPr>
            <a:r>
              <a:rPr lang="en-GB" sz="2000" b="1" dirty="0"/>
              <a:t>Pro’s</a:t>
            </a:r>
          </a:p>
          <a:p>
            <a:pPr>
              <a:lnSpc>
                <a:spcPct val="100000"/>
              </a:lnSpc>
              <a:spcBef>
                <a:spcPts val="0"/>
              </a:spcBef>
              <a:buFont typeface="Wingdings" panose="05000000000000000000" pitchFamily="2" charset="2"/>
              <a:buChar char="§"/>
            </a:pPr>
            <a:r>
              <a:rPr lang="en-GB" sz="2000" dirty="0"/>
              <a:t>Area aligns with optimum size – may suit one or two families supports management</a:t>
            </a:r>
          </a:p>
          <a:p>
            <a:pPr>
              <a:lnSpc>
                <a:spcPct val="100000"/>
              </a:lnSpc>
              <a:spcBef>
                <a:spcPts val="0"/>
              </a:spcBef>
              <a:buFont typeface="Wingdings" panose="05000000000000000000" pitchFamily="2" charset="2"/>
              <a:buChar char="§"/>
            </a:pPr>
            <a:r>
              <a:rPr lang="en-GB" sz="2000" dirty="0"/>
              <a:t>Open land to E and W elevation</a:t>
            </a:r>
          </a:p>
          <a:p>
            <a:pPr>
              <a:lnSpc>
                <a:spcPct val="100000"/>
              </a:lnSpc>
              <a:spcBef>
                <a:spcPts val="0"/>
              </a:spcBef>
            </a:pPr>
            <a:endParaRPr lang="en-GB" sz="2000" b="1" dirty="0"/>
          </a:p>
          <a:p>
            <a:pPr marL="0" indent="0">
              <a:lnSpc>
                <a:spcPct val="100000"/>
              </a:lnSpc>
              <a:spcBef>
                <a:spcPts val="0"/>
              </a:spcBef>
              <a:buNone/>
            </a:pPr>
            <a:r>
              <a:rPr lang="en-GB" sz="2000" b="1" dirty="0"/>
              <a:t>Con’s</a:t>
            </a:r>
          </a:p>
          <a:p>
            <a:pPr>
              <a:lnSpc>
                <a:spcPct val="100000"/>
              </a:lnSpc>
              <a:spcBef>
                <a:spcPts val="0"/>
              </a:spcBef>
              <a:buFont typeface="Wingdings" panose="05000000000000000000" pitchFamily="2" charset="2"/>
              <a:buChar char="§"/>
            </a:pPr>
            <a:r>
              <a:rPr lang="en-GB"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Access is not considered suitable – no alternative</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Adjoins existing homes to N and S</a:t>
            </a:r>
          </a:p>
          <a:p>
            <a:pPr>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Difficult to create margin between existing homes</a:t>
            </a:r>
          </a:p>
          <a:p>
            <a:pPr>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There would be a need to serve notice on tenant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b="1" dirty="0"/>
          </a:p>
        </p:txBody>
      </p:sp>
      <p:pic>
        <p:nvPicPr>
          <p:cNvPr id="5" name="Picture 4">
            <a:extLst>
              <a:ext uri="{FF2B5EF4-FFF2-40B4-BE49-F238E27FC236}">
                <a16:creationId xmlns:a16="http://schemas.microsoft.com/office/drawing/2014/main" id="{A4B66911-07C0-4FB7-881E-3CED839BCEF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53" y="1393615"/>
            <a:ext cx="2698115" cy="1733043"/>
          </a:xfrm>
          <a:prstGeom prst="rect">
            <a:avLst/>
          </a:prstGeom>
          <a:noFill/>
          <a:ln>
            <a:noFill/>
          </a:ln>
        </p:spPr>
      </p:pic>
      <p:pic>
        <p:nvPicPr>
          <p:cNvPr id="6" name="Picture 5">
            <a:extLst>
              <a:ext uri="{FF2B5EF4-FFF2-40B4-BE49-F238E27FC236}">
                <a16:creationId xmlns:a16="http://schemas.microsoft.com/office/drawing/2014/main" id="{4AFED0BC-281E-4261-8C53-FB6F4A0740B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0130" y="2548275"/>
            <a:ext cx="2393754" cy="3193127"/>
          </a:xfrm>
          <a:prstGeom prst="rect">
            <a:avLst/>
          </a:prstGeom>
          <a:noFill/>
          <a:ln>
            <a:noFill/>
          </a:ln>
        </p:spPr>
      </p:pic>
      <p:pic>
        <p:nvPicPr>
          <p:cNvPr id="7" name="Picture 6">
            <a:extLst>
              <a:ext uri="{FF2B5EF4-FFF2-40B4-BE49-F238E27FC236}">
                <a16:creationId xmlns:a16="http://schemas.microsoft.com/office/drawing/2014/main" id="{53A12BEE-A75B-4C8A-99EA-541F4B78AAF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053" y="3486856"/>
            <a:ext cx="2393315" cy="3193127"/>
          </a:xfrm>
          <a:prstGeom prst="rect">
            <a:avLst/>
          </a:prstGeom>
          <a:noFill/>
          <a:ln>
            <a:noFill/>
          </a:ln>
        </p:spPr>
      </p:pic>
    </p:spTree>
    <p:extLst>
      <p:ext uri="{BB962C8B-B14F-4D97-AF65-F5344CB8AC3E}">
        <p14:creationId xmlns:p14="http://schemas.microsoft.com/office/powerpoint/2010/main" val="201848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r>
              <a:rPr lang="en-GB" sz="4000" b="1" dirty="0">
                <a:latin typeface="+mn-lt"/>
              </a:rPr>
              <a:t>Land – Consider Removing from Identification Process</a:t>
            </a:r>
            <a:br>
              <a:rPr lang="en-GB" sz="4000" b="1" dirty="0">
                <a:latin typeface="+mn-lt"/>
              </a:rPr>
            </a:br>
            <a:r>
              <a:rPr lang="en-GB" sz="4000" b="1" dirty="0">
                <a:latin typeface="+mn-lt"/>
              </a:rPr>
              <a:t>Site 8 – </a:t>
            </a:r>
            <a:r>
              <a:rPr lang="en-GB" sz="4000" b="1" dirty="0" err="1">
                <a:latin typeface="+mn-lt"/>
              </a:rPr>
              <a:t>Mynydd</a:t>
            </a:r>
            <a:r>
              <a:rPr lang="en-GB" sz="4000" b="1" dirty="0">
                <a:latin typeface="+mn-lt"/>
              </a:rPr>
              <a:t> Bach</a:t>
            </a:r>
            <a:br>
              <a:rPr lang="en-GB" b="1" dirty="0"/>
            </a:br>
            <a:r>
              <a:rPr lang="en-GB" sz="2200" b="1" dirty="0" err="1"/>
              <a:t>Approx</a:t>
            </a:r>
            <a:r>
              <a:rPr lang="en-GB" sz="2200" b="1" dirty="0"/>
              <a:t> 14,400m² - sufficient to meet the identified need</a:t>
            </a:r>
            <a:endParaRPr lang="en-GB" b="1" dirty="0"/>
          </a:p>
        </p:txBody>
      </p:sp>
      <p:sp>
        <p:nvSpPr>
          <p:cNvPr id="5" name="TextBox 4">
            <a:extLst>
              <a:ext uri="{FF2B5EF4-FFF2-40B4-BE49-F238E27FC236}">
                <a16:creationId xmlns:a16="http://schemas.microsoft.com/office/drawing/2014/main" id="{07612302-83FD-4C78-B4B7-82D6AEA1A56D}"/>
              </a:ext>
            </a:extLst>
          </p:cNvPr>
          <p:cNvSpPr txBox="1"/>
          <p:nvPr/>
        </p:nvSpPr>
        <p:spPr>
          <a:xfrm>
            <a:off x="6096000" y="1739170"/>
            <a:ext cx="6098458" cy="407035"/>
          </a:xfrm>
          <a:prstGeom prst="rect">
            <a:avLst/>
          </a:prstGeom>
          <a:noFill/>
        </p:spPr>
        <p:txBody>
          <a:bodyPr wrap="square">
            <a:spAutoFit/>
          </a:bodyPr>
          <a:lstStyle/>
          <a:p>
            <a:pPr marL="342900" lvl="0" indent="-342900">
              <a:lnSpc>
                <a:spcPct val="107000"/>
              </a:lnSpc>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6">
            <a:extLst>
              <a:ext uri="{FF2B5EF4-FFF2-40B4-BE49-F238E27FC236}">
                <a16:creationId xmlns:a16="http://schemas.microsoft.com/office/drawing/2014/main" id="{30F549A4-6D24-4AAB-9C9B-835DE899A139}"/>
              </a:ext>
            </a:extLs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446687" y="1611546"/>
            <a:ext cx="5397083" cy="4297222"/>
          </a:xfrm>
          <a:prstGeom prst="rect">
            <a:avLst/>
          </a:prstGeom>
          <a:noFill/>
          <a:ln>
            <a:noFill/>
          </a:ln>
        </p:spPr>
      </p:pic>
      <p:pic>
        <p:nvPicPr>
          <p:cNvPr id="6" name="Picture 5">
            <a:extLst>
              <a:ext uri="{FF2B5EF4-FFF2-40B4-BE49-F238E27FC236}">
                <a16:creationId xmlns:a16="http://schemas.microsoft.com/office/drawing/2014/main" id="{691E1E9B-9D7F-42AE-9BC2-F23E44683D4C}"/>
              </a:ext>
            </a:extLst>
          </p:cNvPr>
          <p:cNvPicPr>
            <a:picLocks noChangeAspect="1"/>
          </p:cNvPicPr>
          <p:nvPr/>
        </p:nvPicPr>
        <p:blipFill>
          <a:blip r:embed="rId5"/>
          <a:stretch>
            <a:fillRect/>
          </a:stretch>
        </p:blipFill>
        <p:spPr>
          <a:xfrm>
            <a:off x="803216" y="1611546"/>
            <a:ext cx="5096586" cy="4296375"/>
          </a:xfrm>
          <a:prstGeom prst="rect">
            <a:avLst/>
          </a:prstGeom>
        </p:spPr>
      </p:pic>
    </p:spTree>
    <p:extLst>
      <p:ext uri="{BB962C8B-B14F-4D97-AF65-F5344CB8AC3E}">
        <p14:creationId xmlns:p14="http://schemas.microsoft.com/office/powerpoint/2010/main" val="22305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787" y="117988"/>
            <a:ext cx="11483252" cy="1288026"/>
          </a:xfrm>
        </p:spPr>
        <p:txBody>
          <a:bodyPr>
            <a:normAutofit/>
          </a:bodyPr>
          <a:lstStyle/>
          <a:p>
            <a:r>
              <a:rPr lang="en-GB" sz="3600" b="1" dirty="0">
                <a:latin typeface="+mn-lt"/>
              </a:rPr>
              <a:t>Land – Consider Removing from Identification Process</a:t>
            </a:r>
            <a:br>
              <a:rPr lang="en-GB" sz="3600" b="1" dirty="0">
                <a:latin typeface="+mn-lt"/>
              </a:rPr>
            </a:br>
            <a:r>
              <a:rPr lang="en-GB" sz="3600" b="1" dirty="0">
                <a:latin typeface="+mn-lt"/>
              </a:rPr>
              <a:t>Site 8 – </a:t>
            </a:r>
            <a:r>
              <a:rPr lang="en-GB" sz="3600" b="1" dirty="0" err="1">
                <a:latin typeface="+mn-lt"/>
              </a:rPr>
              <a:t>Mynydd</a:t>
            </a:r>
            <a:r>
              <a:rPr lang="en-GB" sz="3600" b="1" dirty="0">
                <a:latin typeface="+mn-lt"/>
              </a:rPr>
              <a:t> Bach</a:t>
            </a:r>
            <a:endParaRPr lang="en-GB" sz="3600" b="1" dirty="0"/>
          </a:p>
        </p:txBody>
      </p:sp>
      <p:pic>
        <p:nvPicPr>
          <p:cNvPr id="8" name="Content Placeholder 7">
            <a:extLst>
              <a:ext uri="{FF2B5EF4-FFF2-40B4-BE49-F238E27FC236}">
                <a16:creationId xmlns:a16="http://schemas.microsoft.com/office/drawing/2014/main" id="{390F424B-C7B9-49D2-BFA0-DFC252E00A96}"/>
              </a:ext>
            </a:extLs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354787" y="1950072"/>
            <a:ext cx="4610503" cy="3398676"/>
          </a:xfrm>
          <a:prstGeom prst="rect">
            <a:avLst/>
          </a:prstGeom>
          <a:noFill/>
          <a:ln>
            <a:noFill/>
          </a:ln>
        </p:spPr>
      </p:pic>
      <p:sp>
        <p:nvSpPr>
          <p:cNvPr id="9" name="TextBox 8">
            <a:extLst>
              <a:ext uri="{FF2B5EF4-FFF2-40B4-BE49-F238E27FC236}">
                <a16:creationId xmlns:a16="http://schemas.microsoft.com/office/drawing/2014/main" id="{7A03607A-FD31-4262-92E7-0C9A976DDA22}"/>
              </a:ext>
            </a:extLst>
          </p:cNvPr>
          <p:cNvSpPr txBox="1"/>
          <p:nvPr/>
        </p:nvSpPr>
        <p:spPr>
          <a:xfrm>
            <a:off x="5330313" y="1634627"/>
            <a:ext cx="6763364" cy="5017527"/>
          </a:xfrm>
          <a:prstGeom prst="rect">
            <a:avLst/>
          </a:prstGeom>
          <a:noFill/>
        </p:spPr>
        <p:txBody>
          <a:bodyPr wrap="square">
            <a:spAutoFit/>
          </a:bodyPr>
          <a:lstStyle/>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Rural</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Relatively leve</a:t>
            </a:r>
            <a:r>
              <a:rPr lang="en-GB" sz="2000" dirty="0">
                <a:latin typeface="Calibri" panose="020F0502020204030204" pitchFamily="34" charset="0"/>
                <a:ea typeface="Calibri" panose="020F0502020204030204" pitchFamily="34" charset="0"/>
                <a:cs typeface="Times New Roman" panose="02020603050405020304" pitchFamily="18" charset="0"/>
              </a:rPr>
              <a:t>l </a:t>
            </a:r>
          </a:p>
          <a:p>
            <a:pPr lvl="0">
              <a:lnSpc>
                <a:spcPct val="107000"/>
              </a:lnSpc>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Pro’s</a:t>
            </a: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Well screened on all boundaries with trees and hedgerows </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Large area -  scope to develop/utilise just part of land</a:t>
            </a:r>
          </a:p>
          <a:p>
            <a:pPr lvl="0">
              <a:lnSpc>
                <a:spcPct val="107000"/>
              </a:lnSpc>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b="1" dirty="0">
                <a:latin typeface="Calibri" panose="020F0502020204030204" pitchFamily="34" charset="0"/>
                <a:ea typeface="Calibri" panose="020F0502020204030204" pitchFamily="34" charset="0"/>
                <a:cs typeface="Times New Roman" panose="02020603050405020304" pitchFamily="18" charset="0"/>
              </a:rPr>
              <a:t>Con’s</a:t>
            </a:r>
          </a:p>
          <a:p>
            <a:pPr marL="342900" lvl="0" indent="-342900">
              <a:lnSpc>
                <a:spcPct val="107000"/>
              </a:lnSpc>
              <a:buFont typeface="Wingdings" panose="05000000000000000000" pitchFamily="2" charset="2"/>
              <a:buChar char=""/>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Access concerns – insufficient Highway capacity</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Lost of public open space</a:t>
            </a:r>
          </a:p>
          <a:p>
            <a:pPr marL="342900" lvl="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Residential properties close however could be acceptable intervening distances</a:t>
            </a:r>
          </a:p>
          <a:p>
            <a:pPr marL="342900" indent="-342900">
              <a:lnSpc>
                <a:spcPct val="107000"/>
              </a:lnSpc>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Calibri" panose="020F0502020204030204" pitchFamily="34" charset="0"/>
              </a:rPr>
              <a:t>Located less than 250m from SSSI - important hibernation roost for lesser horseshoe bats.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058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657" y="0"/>
            <a:ext cx="10515600" cy="1325563"/>
          </a:xfrm>
        </p:spPr>
        <p:txBody>
          <a:bodyPr>
            <a:normAutofit fontScale="90000"/>
          </a:bodyPr>
          <a:lstStyle/>
          <a:p>
            <a:r>
              <a:rPr lang="en-GB" sz="4000" b="1" dirty="0">
                <a:latin typeface="+mn-lt"/>
              </a:rPr>
              <a:t>Land – Consider Removing from Identification Process</a:t>
            </a:r>
            <a:br>
              <a:rPr lang="en-GB" sz="4000" b="1" dirty="0">
                <a:latin typeface="+mn-lt"/>
              </a:rPr>
            </a:br>
            <a:r>
              <a:rPr lang="en-GB" sz="4000" b="1" dirty="0">
                <a:latin typeface="+mn-lt"/>
              </a:rPr>
              <a:t>Site 9 – </a:t>
            </a:r>
            <a:r>
              <a:rPr lang="en-GB" sz="4000" b="1" dirty="0" err="1">
                <a:latin typeface="+mn-lt"/>
              </a:rPr>
              <a:t>Croesonen</a:t>
            </a:r>
            <a:r>
              <a:rPr lang="en-GB" sz="4000" b="1" dirty="0">
                <a:latin typeface="+mn-lt"/>
              </a:rPr>
              <a:t> Parc, Abergavenny</a:t>
            </a:r>
            <a:br>
              <a:rPr lang="en-GB" b="1" dirty="0"/>
            </a:br>
            <a:r>
              <a:rPr lang="en-GB" sz="2200" b="1" dirty="0" err="1"/>
              <a:t>Approx</a:t>
            </a:r>
            <a:r>
              <a:rPr lang="en-GB" sz="2200" b="1" dirty="0"/>
              <a:t> 7,890m² - sufficient to meet identified pitch need</a:t>
            </a:r>
            <a:endParaRPr lang="en-GB" b="1" dirty="0"/>
          </a:p>
        </p:txBody>
      </p:sp>
      <p:pic>
        <p:nvPicPr>
          <p:cNvPr id="3" name="Content Placeholder 2">
            <a:extLst>
              <a:ext uri="{FF2B5EF4-FFF2-40B4-BE49-F238E27FC236}">
                <a16:creationId xmlns:a16="http://schemas.microsoft.com/office/drawing/2014/main" id="{A7E3C450-8D19-4128-8E11-0FF175A8C6D5}"/>
              </a:ext>
            </a:extLst>
          </p:cNvPr>
          <p:cNvPicPr>
            <a:picLocks noGrp="1" noChangeAspect="1"/>
          </p:cNvPicPr>
          <p:nvPr>
            <p:ph idx="1"/>
          </p:nvPr>
        </p:nvPicPr>
        <p:blipFill>
          <a:blip r:embed="rId4"/>
          <a:stretch>
            <a:fillRect/>
          </a:stretch>
        </p:blipFill>
        <p:spPr>
          <a:xfrm>
            <a:off x="794657" y="1640196"/>
            <a:ext cx="4262379" cy="4790102"/>
          </a:xfrm>
          <a:prstGeom prst="rect">
            <a:avLst/>
          </a:prstGeom>
        </p:spPr>
      </p:pic>
      <p:sp>
        <p:nvSpPr>
          <p:cNvPr id="11" name="Rectangle 4">
            <a:extLst>
              <a:ext uri="{FF2B5EF4-FFF2-40B4-BE49-F238E27FC236}">
                <a16:creationId xmlns:a16="http://schemas.microsoft.com/office/drawing/2014/main" id="{B99DE332-FF39-43E0-B7F6-FD6C45DEB5C7}"/>
              </a:ext>
            </a:extLst>
          </p:cNvPr>
          <p:cNvSpPr>
            <a:spLocks noChangeArrowheads="1"/>
          </p:cNvSpPr>
          <p:nvPr/>
        </p:nvSpPr>
        <p:spPr bwMode="auto">
          <a:xfrm>
            <a:off x="7885471" y="25760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2" name="Object 11">
            <a:extLst>
              <a:ext uri="{FF2B5EF4-FFF2-40B4-BE49-F238E27FC236}">
                <a16:creationId xmlns:a16="http://schemas.microsoft.com/office/drawing/2014/main" id="{93AE47CD-B930-43AA-A6F0-3189EFF178EB}"/>
              </a:ext>
            </a:extLst>
          </p:cNvPr>
          <p:cNvGraphicFramePr>
            <a:graphicFrameLocks noChangeAspect="1"/>
          </p:cNvGraphicFramePr>
          <p:nvPr>
            <p:extLst>
              <p:ext uri="{D42A27DB-BD31-4B8C-83A1-F6EECF244321}">
                <p14:modId xmlns:p14="http://schemas.microsoft.com/office/powerpoint/2010/main" val="1913041261"/>
              </p:ext>
            </p:extLst>
          </p:nvPr>
        </p:nvGraphicFramePr>
        <p:xfrm>
          <a:off x="7885471" y="2576052"/>
          <a:ext cx="2468563" cy="1554163"/>
        </p:xfrm>
        <a:graphic>
          <a:graphicData uri="http://schemas.openxmlformats.org/presentationml/2006/ole">
            <mc:AlternateContent xmlns:mc="http://schemas.openxmlformats.org/markup-compatibility/2006">
              <mc:Choice xmlns:v="urn:schemas-microsoft-com:vml" Requires="v">
                <p:oleObj name="Packager Shell Object" showAsIcon="1" r:id="rId5" imgW="932760" imgH="603360" progId="Package">
                  <p:embed/>
                </p:oleObj>
              </mc:Choice>
              <mc:Fallback>
                <p:oleObj name="Packager Shell Object" showAsIcon="1" r:id="rId5" imgW="932760" imgH="603360" progId="Package">
                  <p:embed/>
                  <p:pic>
                    <p:nvPicPr>
                      <p:cNvPr id="0" name="Object 3"/>
                      <p:cNvPicPr>
                        <a:picLocks noChangeAspect="1" noChangeArrowheads="1"/>
                      </p:cNvPicPr>
                      <p:nvPr/>
                    </p:nvPicPr>
                    <p:blipFill>
                      <a:blip r:embed="rId6"/>
                      <a:srcRect/>
                      <a:stretch>
                        <a:fillRect/>
                      </a:stretch>
                    </p:blipFill>
                    <p:spPr bwMode="auto">
                      <a:xfrm>
                        <a:off x="7885471" y="2576052"/>
                        <a:ext cx="2468563" cy="1554163"/>
                      </a:xfrm>
                      <a:prstGeom prst="rect">
                        <a:avLst/>
                      </a:prstGeom>
                      <a:noFill/>
                    </p:spPr>
                  </p:pic>
                </p:oleObj>
              </mc:Fallback>
            </mc:AlternateContent>
          </a:graphicData>
        </a:graphic>
      </p:graphicFrame>
    </p:spTree>
    <p:extLst>
      <p:ext uri="{BB962C8B-B14F-4D97-AF65-F5344CB8AC3E}">
        <p14:creationId xmlns:p14="http://schemas.microsoft.com/office/powerpoint/2010/main" val="3000131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5303" y="324465"/>
            <a:ext cx="10680993" cy="806245"/>
          </a:xfrm>
        </p:spPr>
        <p:txBody>
          <a:bodyPr>
            <a:normAutofit fontScale="90000"/>
          </a:bodyPr>
          <a:lstStyle/>
          <a:p>
            <a:r>
              <a:rPr lang="en-GB" sz="4000" b="1" dirty="0">
                <a:latin typeface="+mn-lt"/>
              </a:rPr>
              <a:t>Land – Consider Removing from Identification Process</a:t>
            </a:r>
            <a:br>
              <a:rPr lang="en-GB" sz="4000" b="1" dirty="0">
                <a:latin typeface="+mn-lt"/>
              </a:rPr>
            </a:br>
            <a:r>
              <a:rPr lang="en-GB" sz="4000" b="1" dirty="0">
                <a:latin typeface="+mn-lt"/>
              </a:rPr>
              <a:t>Site 9 – </a:t>
            </a:r>
            <a:r>
              <a:rPr lang="en-GB" sz="4000" b="1" dirty="0" err="1">
                <a:latin typeface="+mn-lt"/>
              </a:rPr>
              <a:t>Croesonen</a:t>
            </a:r>
            <a:r>
              <a:rPr lang="en-GB" sz="4000" b="1" dirty="0">
                <a:latin typeface="+mn-lt"/>
              </a:rPr>
              <a:t> Parc, Abergavenny</a:t>
            </a:r>
            <a:br>
              <a:rPr lang="en-GB" b="1" dirty="0"/>
            </a:br>
            <a:endParaRPr lang="en-GB" b="1" dirty="0"/>
          </a:p>
        </p:txBody>
      </p:sp>
      <p:pic>
        <p:nvPicPr>
          <p:cNvPr id="6" name="Picture 5">
            <a:extLst>
              <a:ext uri="{FF2B5EF4-FFF2-40B4-BE49-F238E27FC236}">
                <a16:creationId xmlns:a16="http://schemas.microsoft.com/office/drawing/2014/main" id="{1194E708-0031-4621-A850-00B1C3CA8623}"/>
              </a:ext>
            </a:extLst>
          </p:cNvPr>
          <p:cNvPicPr/>
          <p:nvPr/>
        </p:nvPicPr>
        <p:blipFill>
          <a:blip r:embed="rId4">
            <a:extLst>
              <a:ext uri="{28A0092B-C50C-407E-A947-70E740481C1C}">
                <a14:useLocalDpi xmlns:a14="http://schemas.microsoft.com/office/drawing/2010/main" val="0"/>
              </a:ext>
            </a:extLst>
          </a:blip>
          <a:stretch>
            <a:fillRect/>
          </a:stretch>
        </p:blipFill>
        <p:spPr>
          <a:xfrm>
            <a:off x="440696" y="1769252"/>
            <a:ext cx="4534427" cy="3559832"/>
          </a:xfrm>
          <a:prstGeom prst="rect">
            <a:avLst/>
          </a:prstGeom>
        </p:spPr>
      </p:pic>
      <p:sp>
        <p:nvSpPr>
          <p:cNvPr id="5" name="Content Placeholder 4">
            <a:extLst>
              <a:ext uri="{FF2B5EF4-FFF2-40B4-BE49-F238E27FC236}">
                <a16:creationId xmlns:a16="http://schemas.microsoft.com/office/drawing/2014/main" id="{BE763D76-3302-41F8-B10B-3F0CC1485E41}"/>
              </a:ext>
            </a:extLst>
          </p:cNvPr>
          <p:cNvSpPr>
            <a:spLocks noGrp="1"/>
          </p:cNvSpPr>
          <p:nvPr>
            <p:ph idx="1"/>
          </p:nvPr>
        </p:nvSpPr>
        <p:spPr>
          <a:xfrm>
            <a:off x="5102942" y="1769253"/>
            <a:ext cx="6882580" cy="4523392"/>
          </a:xfrm>
        </p:spPr>
        <p:txBody>
          <a:bodyPr>
            <a:normAutofit fontScale="92500" lnSpcReduction="10000"/>
          </a:bodyPr>
          <a:lstStyle/>
          <a:p>
            <a:pPr marL="342900" lvl="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Urban</a:t>
            </a:r>
          </a:p>
          <a:p>
            <a:pPr marL="342900" lvl="0" indent="-34290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Public open space</a:t>
            </a:r>
          </a:p>
          <a:p>
            <a:pPr marL="342900" lvl="0" indent="-342900">
              <a:lnSpc>
                <a:spcPct val="100000"/>
              </a:lnSpc>
              <a:spcBef>
                <a:spcPts val="0"/>
              </a:spcBef>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None/>
            </a:pPr>
            <a:r>
              <a:rPr lang="en-GB" sz="2000" b="1" dirty="0">
                <a:latin typeface="Calibri" panose="020F0502020204030204" pitchFamily="34" charset="0"/>
                <a:ea typeface="Calibri" panose="020F0502020204030204" pitchFamily="34" charset="0"/>
                <a:cs typeface="Times New Roman" panose="02020603050405020304" pitchFamily="18" charset="0"/>
              </a:rPr>
              <a:t>Pro’s</a:t>
            </a:r>
          </a:p>
          <a:p>
            <a:pPr marL="342900" indent="-34290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Level land</a:t>
            </a:r>
          </a:p>
          <a:p>
            <a:pPr marL="342900" indent="-34290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a:t>
            </a:r>
            <a:r>
              <a:rPr lang="en-GB" sz="2000" dirty="0">
                <a:effectLst/>
                <a:latin typeface="Calibri" panose="020F0502020204030204" pitchFamily="34" charset="0"/>
                <a:ea typeface="Calibri" panose="020F0502020204030204" pitchFamily="34" charset="0"/>
                <a:cs typeface="Times New Roman" panose="02020603050405020304" pitchFamily="18" charset="0"/>
              </a:rPr>
              <a:t>cope to develop/utilise just part of land</a:t>
            </a:r>
          </a:p>
          <a:p>
            <a:pPr marL="34290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No access issues</a:t>
            </a:r>
          </a:p>
          <a:p>
            <a:pPr marL="342900" lvl="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Good access.</a:t>
            </a:r>
          </a:p>
          <a:p>
            <a:pPr marL="342900" lvl="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Trees bordering the eastern boundary.  </a:t>
            </a:r>
          </a:p>
          <a:p>
            <a:pPr marL="0" lvl="0" indent="0">
              <a:lnSpc>
                <a:spcPct val="100000"/>
              </a:lnSpc>
              <a:spcBef>
                <a:spcPts val="0"/>
              </a:spcBef>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None/>
            </a:pPr>
            <a:r>
              <a:rPr lang="en-GB" sz="2000" b="1" dirty="0">
                <a:latin typeface="Calibri" panose="020F0502020204030204" pitchFamily="34" charset="0"/>
                <a:ea typeface="Calibri" panose="020F0502020204030204" pitchFamily="34" charset="0"/>
                <a:cs typeface="Times New Roman" panose="02020603050405020304" pitchFamily="18" charset="0"/>
              </a:rPr>
              <a:t>Con’s</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buFont typeface="Wingdings" panose="05000000000000000000" pitchFamily="2" charset="2"/>
              <a:buChar char=""/>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Loss of public open space</a:t>
            </a:r>
          </a:p>
          <a:p>
            <a:pPr marL="342900" lvl="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No margin or ability to create a margin</a:t>
            </a:r>
          </a:p>
          <a:p>
            <a:pPr marL="342900" lvl="0" indent="-342900">
              <a:lnSpc>
                <a:spcPct val="100000"/>
              </a:lnSpc>
              <a:spcBef>
                <a:spcPts val="0"/>
              </a:spcBef>
              <a:buFont typeface="Wingdings" panose="05000000000000000000"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Residential properties adjoining W and S boundaries.</a:t>
            </a:r>
          </a:p>
          <a:p>
            <a:pPr marL="342900" lvl="0" indent="-34290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Impact on landscape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Access through residential area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Wingdings" panose="05000000000000000000" pitchFamily="2" charset="2"/>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675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9768" y="1"/>
            <a:ext cx="10710489" cy="855406"/>
          </a:xfrm>
        </p:spPr>
        <p:txBody>
          <a:bodyPr>
            <a:normAutofit/>
          </a:bodyPr>
          <a:lstStyle/>
          <a:p>
            <a:r>
              <a:rPr lang="en-GB" sz="3600" b="1" dirty="0">
                <a:latin typeface="+mn-lt"/>
              </a:rPr>
              <a:t>Next Steps &amp; Proposed Timetable</a:t>
            </a:r>
          </a:p>
        </p:txBody>
      </p:sp>
      <p:sp>
        <p:nvSpPr>
          <p:cNvPr id="4" name="Subtitle 3"/>
          <p:cNvSpPr>
            <a:spLocks noGrp="1"/>
          </p:cNvSpPr>
          <p:nvPr>
            <p:ph idx="1"/>
          </p:nvPr>
        </p:nvSpPr>
        <p:spPr>
          <a:xfrm>
            <a:off x="137652" y="1106130"/>
            <a:ext cx="11465818" cy="5751870"/>
          </a:xfrm>
        </p:spPr>
        <p:txBody>
          <a:bodyPr>
            <a:normAutofit fontScale="62500" lnSpcReduction="20000"/>
          </a:bodyPr>
          <a:lstStyle/>
          <a:p>
            <a:pPr lvl="0" algn="just">
              <a:buFont typeface="Wingdings" panose="05000000000000000000" pitchFamily="2" charset="2"/>
              <a:buChar char="§"/>
            </a:pPr>
            <a:r>
              <a:rPr lang="en-GB" sz="3200" b="1" dirty="0">
                <a:effectLst/>
                <a:ea typeface="Calibri" panose="020F0502020204030204" pitchFamily="34" charset="0"/>
                <a:cs typeface="Arial" panose="020B0604020202020204" pitchFamily="34" charset="0"/>
              </a:rPr>
              <a:t>People Scrutiny - 19</a:t>
            </a:r>
            <a:r>
              <a:rPr lang="en-GB" sz="3200" b="1" baseline="30000" dirty="0">
                <a:effectLst/>
                <a:ea typeface="Calibri" panose="020F0502020204030204" pitchFamily="34" charset="0"/>
                <a:cs typeface="Arial" panose="020B0604020202020204" pitchFamily="34" charset="0"/>
              </a:rPr>
              <a:t>th</a:t>
            </a:r>
            <a:r>
              <a:rPr lang="en-GB" sz="3200" b="1" dirty="0">
                <a:effectLst/>
                <a:ea typeface="Calibri" panose="020F0502020204030204" pitchFamily="34" charset="0"/>
                <a:cs typeface="Arial" panose="020B0604020202020204" pitchFamily="34" charset="0"/>
              </a:rPr>
              <a:t> July 2023 – </a:t>
            </a:r>
            <a:r>
              <a:rPr lang="en-GB" sz="3200" dirty="0">
                <a:effectLst/>
                <a:ea typeface="Calibri" panose="020F0502020204030204" pitchFamily="34" charset="0"/>
                <a:cs typeface="Arial" panose="020B0604020202020204" pitchFamily="34" charset="0"/>
              </a:rPr>
              <a:t>consider proposal to consult on identified sites</a:t>
            </a:r>
            <a:endParaRPr lang="en-GB" sz="3200" dirty="0">
              <a:effectLst/>
              <a:ea typeface="Calibri" panose="020F0502020204030204" pitchFamily="34" charset="0"/>
              <a:cs typeface="Times New Roman" panose="02020603050405020304" pitchFamily="18" charset="0"/>
            </a:endParaRPr>
          </a:p>
          <a:p>
            <a:pPr indent="0">
              <a:buNone/>
            </a:pPr>
            <a:r>
              <a:rPr lang="en-GB" sz="3200" dirty="0">
                <a:effectLst/>
                <a:ea typeface="Calibri" panose="020F0502020204030204" pitchFamily="34" charset="0"/>
                <a:cs typeface="Arial" panose="020B0604020202020204" pitchFamily="34" charset="0"/>
              </a:rPr>
              <a:t> </a:t>
            </a:r>
            <a:endParaRPr lang="en-GB" sz="3200" dirty="0">
              <a:effectLst/>
              <a:ea typeface="Calibri" panose="020F0502020204030204" pitchFamily="34" charset="0"/>
              <a:cs typeface="Times New Roman" panose="02020603050405020304" pitchFamily="18" charset="0"/>
            </a:endParaRPr>
          </a:p>
          <a:p>
            <a:pPr lvl="0" algn="just">
              <a:buFont typeface="Wingdings" panose="05000000000000000000" pitchFamily="2" charset="2"/>
              <a:buChar char="§"/>
            </a:pPr>
            <a:r>
              <a:rPr lang="en-GB" sz="3200" b="1" dirty="0">
                <a:effectLst/>
                <a:ea typeface="Calibri" panose="020F0502020204030204" pitchFamily="34" charset="0"/>
                <a:cs typeface="Arial" panose="020B0604020202020204" pitchFamily="34" charset="0"/>
              </a:rPr>
              <a:t>Cabinet – 26</a:t>
            </a:r>
            <a:r>
              <a:rPr lang="en-GB" sz="3200" b="1" baseline="30000" dirty="0">
                <a:effectLst/>
                <a:ea typeface="Calibri" panose="020F0502020204030204" pitchFamily="34" charset="0"/>
                <a:cs typeface="Arial" panose="020B0604020202020204" pitchFamily="34" charset="0"/>
              </a:rPr>
              <a:t>th</a:t>
            </a:r>
            <a:r>
              <a:rPr lang="en-GB" sz="3200" b="1" dirty="0">
                <a:effectLst/>
                <a:ea typeface="Calibri" panose="020F0502020204030204" pitchFamily="34" charset="0"/>
                <a:cs typeface="Arial" panose="020B0604020202020204" pitchFamily="34" charset="0"/>
              </a:rPr>
              <a:t> July 2023 – </a:t>
            </a:r>
            <a:r>
              <a:rPr lang="en-GB" sz="3200" dirty="0">
                <a:effectLst/>
                <a:ea typeface="Calibri" panose="020F0502020204030204" pitchFamily="34" charset="0"/>
                <a:cs typeface="Arial" panose="020B0604020202020204" pitchFamily="34" charset="0"/>
              </a:rPr>
              <a:t>agree proposal to consult on identified sites</a:t>
            </a:r>
            <a:endParaRPr lang="en-GB" sz="3200" dirty="0">
              <a:effectLst/>
              <a:ea typeface="Calibri" panose="020F0502020204030204" pitchFamily="34" charset="0"/>
              <a:cs typeface="Times New Roman" panose="02020603050405020304" pitchFamily="18" charset="0"/>
            </a:endParaRPr>
          </a:p>
          <a:p>
            <a:pPr indent="0">
              <a:buNone/>
            </a:pPr>
            <a:r>
              <a:rPr lang="en-GB" sz="3200" dirty="0">
                <a:effectLst/>
                <a:ea typeface="Calibri" panose="020F0502020204030204" pitchFamily="34" charset="0"/>
                <a:cs typeface="Arial" panose="020B0604020202020204" pitchFamily="34" charset="0"/>
              </a:rPr>
              <a:t> </a:t>
            </a:r>
            <a:endParaRPr lang="en-GB" sz="3200" dirty="0">
              <a:effectLst/>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GB" sz="3200" b="1" dirty="0">
                <a:effectLst/>
                <a:ea typeface="Calibri" panose="020F0502020204030204" pitchFamily="34" charset="0"/>
                <a:cs typeface="Times New Roman" panose="02020603050405020304" pitchFamily="18" charset="0"/>
              </a:rPr>
              <a:t>August – September 2023 - </a:t>
            </a:r>
            <a:r>
              <a:rPr lang="en-GB" sz="3200" dirty="0">
                <a:effectLst/>
                <a:ea typeface="Times New Roman" panose="02020603050405020304" pitchFamily="18" charset="0"/>
                <a:cs typeface="Times New Roman" panose="02020603050405020304" pitchFamily="18" charset="0"/>
              </a:rPr>
              <a:t>consult on identified site(s) </a:t>
            </a:r>
          </a:p>
          <a:p>
            <a:pPr lvl="1">
              <a:buFont typeface="Courier New" panose="02070309020205020404" pitchFamily="49" charset="0"/>
              <a:buChar char="o"/>
            </a:pPr>
            <a:r>
              <a:rPr lang="en-GB" sz="3200" dirty="0">
                <a:effectLst/>
                <a:ea typeface="Times New Roman" panose="02020603050405020304" pitchFamily="18" charset="0"/>
                <a:cs typeface="Times New Roman" panose="02020603050405020304" pitchFamily="18" charset="0"/>
              </a:rPr>
              <a:t>utilise S</a:t>
            </a:r>
            <a:r>
              <a:rPr lang="en-GB" sz="3200" dirty="0">
                <a:effectLst/>
                <a:ea typeface="Calibri" panose="020F0502020204030204" pitchFamily="34" charset="0"/>
                <a:cs typeface="Arial" panose="020B0604020202020204" pitchFamily="34" charset="0"/>
              </a:rPr>
              <a:t>pecialist </a:t>
            </a:r>
            <a:r>
              <a:rPr lang="en-GB" sz="3200" dirty="0">
                <a:ea typeface="Calibri" panose="020F0502020204030204" pitchFamily="34" charset="0"/>
                <a:cs typeface="Arial" panose="020B0604020202020204" pitchFamily="34" charset="0"/>
              </a:rPr>
              <a:t>P</a:t>
            </a:r>
            <a:r>
              <a:rPr lang="en-GB" sz="3200" dirty="0">
                <a:effectLst/>
                <a:ea typeface="Calibri" panose="020F0502020204030204" pitchFamily="34" charset="0"/>
                <a:cs typeface="Arial" panose="020B0604020202020204" pitchFamily="34" charset="0"/>
              </a:rPr>
              <a:t>lanning </a:t>
            </a:r>
            <a:r>
              <a:rPr lang="en-GB" sz="3200" dirty="0">
                <a:ea typeface="Calibri" panose="020F0502020204030204" pitchFamily="34" charset="0"/>
                <a:cs typeface="Arial" panose="020B0604020202020204" pitchFamily="34" charset="0"/>
              </a:rPr>
              <a:t>A</a:t>
            </a:r>
            <a:r>
              <a:rPr lang="en-GB" sz="3200" dirty="0">
                <a:effectLst/>
                <a:ea typeface="Calibri" panose="020F0502020204030204" pitchFamily="34" charset="0"/>
                <a:cs typeface="Arial" panose="020B0604020202020204" pitchFamily="34" charset="0"/>
              </a:rPr>
              <a:t>gency that supports and advocates for community involvement in planning.</a:t>
            </a:r>
            <a:endParaRPr lang="en-GB" sz="3200" dirty="0">
              <a:effectLst/>
              <a:ea typeface="Calibri" panose="020F0502020204030204" pitchFamily="34" charset="0"/>
              <a:cs typeface="Times New Roman" panose="02020603050405020304" pitchFamily="18" charset="0"/>
            </a:endParaRPr>
          </a:p>
          <a:p>
            <a:endParaRPr lang="en-GB" sz="3200" dirty="0">
              <a:effectLst/>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GB" sz="3200" b="1" dirty="0">
                <a:effectLst/>
                <a:ea typeface="Calibri" panose="020F0502020204030204" pitchFamily="34" charset="0"/>
                <a:cs typeface="Times New Roman" panose="02020603050405020304" pitchFamily="18" charset="0"/>
              </a:rPr>
              <a:t>People Scrutiny Committee 5</a:t>
            </a:r>
            <a:r>
              <a:rPr lang="en-GB" sz="3200" b="1" baseline="30000" dirty="0">
                <a:effectLst/>
                <a:ea typeface="Calibri" panose="020F0502020204030204" pitchFamily="34" charset="0"/>
                <a:cs typeface="Times New Roman" panose="02020603050405020304" pitchFamily="18" charset="0"/>
              </a:rPr>
              <a:t>th</a:t>
            </a:r>
            <a:r>
              <a:rPr lang="en-GB" sz="3200" b="1" dirty="0">
                <a:effectLst/>
                <a:ea typeface="Calibri" panose="020F0502020204030204" pitchFamily="34" charset="0"/>
                <a:cs typeface="Times New Roman" panose="02020603050405020304" pitchFamily="18" charset="0"/>
              </a:rPr>
              <a:t> October 2023 </a:t>
            </a:r>
            <a:r>
              <a:rPr lang="en-GB" sz="3200" b="1" dirty="0">
                <a:effectLst/>
                <a:ea typeface="Times New Roman" panose="02020603050405020304" pitchFamily="18" charset="0"/>
                <a:cs typeface="Times New Roman" panose="02020603050405020304" pitchFamily="18" charset="0"/>
              </a:rPr>
              <a:t> </a:t>
            </a:r>
          </a:p>
          <a:p>
            <a:pPr lvl="1">
              <a:buFont typeface="Courier New" panose="02070309020205020404" pitchFamily="49" charset="0"/>
              <a:buChar char="o"/>
            </a:pPr>
            <a:r>
              <a:rPr lang="en-GB" sz="3200" dirty="0">
                <a:effectLst/>
                <a:ea typeface="Times New Roman" panose="02020603050405020304" pitchFamily="18" charset="0"/>
                <a:cs typeface="Times New Roman" panose="02020603050405020304" pitchFamily="18" charset="0"/>
              </a:rPr>
              <a:t>report on outcome of consultation and make site(s) recommendation for proceeding.</a:t>
            </a:r>
            <a:endParaRPr lang="en-GB" sz="3200" dirty="0">
              <a:effectLst/>
              <a:ea typeface="Calibri" panose="020F0502020204030204" pitchFamily="34" charset="0"/>
              <a:cs typeface="Times New Roman" panose="02020603050405020304" pitchFamily="18" charset="0"/>
            </a:endParaRPr>
          </a:p>
          <a:p>
            <a:pPr marL="0" indent="0">
              <a:buNone/>
            </a:pPr>
            <a:endParaRPr lang="en-GB" sz="3200" dirty="0">
              <a:effectLst/>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GB" sz="3200" b="1" dirty="0">
                <a:effectLst/>
                <a:ea typeface="Times New Roman" panose="02020603050405020304" pitchFamily="18" charset="0"/>
                <a:cs typeface="Times New Roman" panose="02020603050405020304" pitchFamily="18" charset="0"/>
              </a:rPr>
              <a:t>Cabinet 8</a:t>
            </a:r>
            <a:r>
              <a:rPr lang="en-GB" sz="3200" b="1" baseline="30000" dirty="0">
                <a:effectLst/>
                <a:ea typeface="Times New Roman" panose="02020603050405020304" pitchFamily="18" charset="0"/>
                <a:cs typeface="Times New Roman" panose="02020603050405020304" pitchFamily="18" charset="0"/>
              </a:rPr>
              <a:t>th</a:t>
            </a:r>
            <a:r>
              <a:rPr lang="en-GB" sz="3200" b="1" dirty="0">
                <a:effectLst/>
                <a:ea typeface="Times New Roman" panose="02020603050405020304" pitchFamily="18" charset="0"/>
                <a:cs typeface="Times New Roman" panose="02020603050405020304" pitchFamily="18" charset="0"/>
              </a:rPr>
              <a:t> November 2023 – </a:t>
            </a:r>
            <a:r>
              <a:rPr lang="en-GB" sz="3200" dirty="0">
                <a:effectLst/>
                <a:ea typeface="Times New Roman" panose="02020603050405020304" pitchFamily="18" charset="0"/>
                <a:cs typeface="Times New Roman" panose="02020603050405020304" pitchFamily="18" charset="0"/>
              </a:rPr>
              <a:t>agree site(s) to progress for potential development</a:t>
            </a:r>
            <a:endParaRPr lang="en-GB" sz="3200" dirty="0">
              <a:effectLst/>
              <a:ea typeface="Calibri" panose="020F0502020204030204" pitchFamily="34" charset="0"/>
              <a:cs typeface="Times New Roman" panose="02020603050405020304" pitchFamily="18" charset="0"/>
            </a:endParaRPr>
          </a:p>
          <a:p>
            <a:pPr marL="0" indent="0">
              <a:buNone/>
            </a:pPr>
            <a:endParaRPr lang="en-GB" sz="3200" dirty="0">
              <a:effectLst/>
              <a:ea typeface="Calibri" panose="020F0502020204030204" pitchFamily="34" charset="0"/>
              <a:cs typeface="Times New Roman" panose="02020603050405020304" pitchFamily="18" charset="0"/>
            </a:endParaRPr>
          </a:p>
          <a:p>
            <a:pPr marL="0" lvl="0" indent="0">
              <a:buNone/>
            </a:pPr>
            <a:r>
              <a:rPr lang="en-GB" sz="3200" b="1" dirty="0">
                <a:effectLst/>
                <a:ea typeface="Calibri" panose="020F0502020204030204" pitchFamily="34" charset="0"/>
                <a:cs typeface="Times New Roman" panose="02020603050405020304" pitchFamily="18" charset="0"/>
              </a:rPr>
              <a:t>December 2023 Onwards:</a:t>
            </a:r>
            <a:endParaRPr lang="en-GB" sz="3200" dirty="0">
              <a:ea typeface="Calibri" panose="020F0502020204030204" pitchFamily="34" charset="0"/>
              <a:cs typeface="Times New Roman" panose="02020603050405020304" pitchFamily="18" charset="0"/>
            </a:endParaRPr>
          </a:p>
          <a:p>
            <a:pPr marL="0" lvl="0" indent="0">
              <a:buNone/>
            </a:pPr>
            <a:endParaRPr lang="en-GB" sz="3200" b="1" dirty="0">
              <a:effectLst/>
              <a:ea typeface="Calibri" panose="020F0502020204030204" pitchFamily="34" charset="0"/>
              <a:cs typeface="Times New Roman" panose="02020603050405020304" pitchFamily="18" charset="0"/>
            </a:endParaRPr>
          </a:p>
          <a:p>
            <a:pPr lvl="0">
              <a:buFont typeface="Courier New" panose="02070309020205020404" pitchFamily="49" charset="0"/>
              <a:buChar char="o"/>
            </a:pPr>
            <a:r>
              <a:rPr lang="en-GB" sz="3200" b="1" dirty="0">
                <a:effectLst/>
                <a:ea typeface="Calibri" panose="020F0502020204030204" pitchFamily="34" charset="0"/>
                <a:cs typeface="Times New Roman" panose="02020603050405020304" pitchFamily="18" charset="0"/>
              </a:rPr>
              <a:t> </a:t>
            </a:r>
            <a:r>
              <a:rPr lang="en-GB" sz="3200" b="1" dirty="0">
                <a:effectLst/>
                <a:ea typeface="Times New Roman" panose="02020603050405020304" pitchFamily="18" charset="0"/>
                <a:cs typeface="Times New Roman" panose="02020603050405020304" pitchFamily="18" charset="0"/>
              </a:rPr>
              <a:t>Planning – </a:t>
            </a:r>
            <a:r>
              <a:rPr lang="en-GB" sz="3200" dirty="0">
                <a:effectLst/>
                <a:ea typeface="Times New Roman" panose="02020603050405020304" pitchFamily="18" charset="0"/>
                <a:cs typeface="Times New Roman" panose="02020603050405020304" pitchFamily="18" charset="0"/>
              </a:rPr>
              <a:t>progress with incorporating identified site(s) into the RLDP</a:t>
            </a:r>
            <a:endParaRPr lang="en-GB" sz="3200" dirty="0">
              <a:effectLst/>
              <a:ea typeface="Calibri" panose="020F0502020204030204" pitchFamily="34" charset="0"/>
              <a:cs typeface="Times New Roman" panose="02020603050405020304" pitchFamily="18" charset="0"/>
            </a:endParaRPr>
          </a:p>
          <a:p>
            <a:pPr marL="285750" indent="-285750">
              <a:buFont typeface="Courier New" panose="02070309020205020404" pitchFamily="49" charset="0"/>
              <a:buChar char="o"/>
            </a:pPr>
            <a:r>
              <a:rPr lang="en-GB" sz="3200" b="1" dirty="0">
                <a:effectLst/>
                <a:ea typeface="Times New Roman" panose="02020603050405020304" pitchFamily="18" charset="0"/>
                <a:cs typeface="Times New Roman" panose="02020603050405020304" pitchFamily="18" charset="0"/>
              </a:rPr>
              <a:t>Housing &amp; Communities -  </a:t>
            </a:r>
            <a:r>
              <a:rPr lang="en-GB" sz="3200" dirty="0">
                <a:effectLst/>
                <a:ea typeface="Times New Roman" panose="02020603050405020304" pitchFamily="18" charset="0"/>
                <a:cs typeface="Times New Roman" panose="02020603050405020304" pitchFamily="18" charset="0"/>
              </a:rPr>
              <a:t>engage with </a:t>
            </a:r>
            <a:r>
              <a:rPr lang="en-GB" sz="3200" dirty="0">
                <a:effectLst/>
                <a:ea typeface="Calibri" panose="020F0502020204030204" pitchFamily="34" charset="0"/>
                <a:cs typeface="Arial" panose="020B0604020202020204" pitchFamily="34" charset="0"/>
              </a:rPr>
              <a:t>Travelling Ahead;</a:t>
            </a:r>
            <a:r>
              <a:rPr lang="en-GB" sz="3200" dirty="0">
                <a:effectLst/>
                <a:ea typeface="Times New Roman" panose="02020603050405020304" pitchFamily="18" charset="0"/>
                <a:cs typeface="Times New Roman" panose="02020603050405020304" pitchFamily="18" charset="0"/>
              </a:rPr>
              <a:t> MCC Estates and WG</a:t>
            </a:r>
            <a:endParaRPr lang="en-GB" sz="3200" dirty="0">
              <a:effectLst/>
              <a:ea typeface="Calibri" panose="020F0502020204030204" pitchFamily="34" charset="0"/>
              <a:cs typeface="Times New Roman" panose="02020603050405020304" pitchFamily="18" charset="0"/>
            </a:endParaRPr>
          </a:p>
          <a:p>
            <a:pPr lvl="0"/>
            <a:endParaRPr lang="en-GB" sz="9200" dirty="0">
              <a:ea typeface="Calibri" panose="020F0502020204030204" pitchFamily="34" charset="0"/>
              <a:cs typeface="Times New Roman" panose="02020603050405020304" pitchFamily="18" charset="0"/>
            </a:endParaRPr>
          </a:p>
          <a:p>
            <a:pPr lvl="0"/>
            <a:endParaRPr lang="en-GB" sz="9200" dirty="0">
              <a:effectLst/>
              <a:ea typeface="Calibri" panose="020F0502020204030204" pitchFamily="34" charset="0"/>
              <a:cs typeface="Times New Roman" panose="02020603050405020304" pitchFamily="18" charset="0"/>
            </a:endParaRPr>
          </a:p>
          <a:p>
            <a:endParaRPr lang="en-GB" sz="9600" dirty="0">
              <a:effectLst/>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50774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ECDD846902554AA7F7053FA3D3967F" ma:contentTypeVersion="5" ma:contentTypeDescription="Create a new document." ma:contentTypeScope="" ma:versionID="5688ef78072f2390d443624dc1a1dd7b">
  <xsd:schema xmlns:xsd="http://www.w3.org/2001/XMLSchema" xmlns:xs="http://www.w3.org/2001/XMLSchema" xmlns:p="http://schemas.microsoft.com/office/2006/metadata/properties" xmlns:ns2="fecf9de0-5d46-40c6-9252-f3fe6fb5d62a" xmlns:ns3="1208c79e-142b-445e-b53b-b7a7cb803c9b" targetNamespace="http://schemas.microsoft.com/office/2006/metadata/properties" ma:root="true" ma:fieldsID="facce358e049adb7d9f9e27febef72da" ns2:_="" ns3:_="">
    <xsd:import namespace="fecf9de0-5d46-40c6-9252-f3fe6fb5d62a"/>
    <xsd:import namespace="1208c79e-142b-445e-b53b-b7a7cb803c9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f9de0-5d46-40c6-9252-f3fe6fb5d6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08c79e-142b-445e-b53b-b7a7cb803c9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310DC-0030-48E8-A60B-CCB22598CF45}"/>
</file>

<file path=customXml/itemProps2.xml><?xml version="1.0" encoding="utf-8"?>
<ds:datastoreItem xmlns:ds="http://schemas.openxmlformats.org/officeDocument/2006/customXml" ds:itemID="{C389247C-6441-4D64-931B-EEC52C0C772F}"/>
</file>

<file path=docProps/app.xml><?xml version="1.0" encoding="utf-8"?>
<Properties xmlns="http://schemas.openxmlformats.org/officeDocument/2006/extended-properties" xmlns:vt="http://schemas.openxmlformats.org/officeDocument/2006/docPropsVTypes">
  <TotalTime>10846</TotalTime>
  <Words>2308</Words>
  <Application>Microsoft Office PowerPoint</Application>
  <PresentationFormat>Widescreen</PresentationFormat>
  <Paragraphs>334</Paragraphs>
  <Slides>26</Slides>
  <Notes>23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Calibri Light</vt:lpstr>
      <vt:lpstr>Courier New</vt:lpstr>
      <vt:lpstr>Wingdings</vt:lpstr>
      <vt:lpstr>Office Theme</vt:lpstr>
      <vt:lpstr>Packager Shell Object</vt:lpstr>
      <vt:lpstr>Members Workshop  </vt:lpstr>
      <vt:lpstr>Introduction &amp; Purpose</vt:lpstr>
      <vt:lpstr>Context – if required </vt:lpstr>
      <vt:lpstr>Site Identification - Process to Date </vt:lpstr>
      <vt:lpstr>Site Identification – Process to Date</vt:lpstr>
      <vt:lpstr>Site Identification – Process to Date  </vt:lpstr>
      <vt:lpstr>Todays Workshop</vt:lpstr>
      <vt:lpstr> Land – Possibly Consider for Consulting Upon Site 1 - Manson Heights, Monmouth Approx 775m² - 1 pitch</vt:lpstr>
      <vt:lpstr>Land – Possibly Consider for Consulting Upon Site 1 - Manson Heights, Monmouth</vt:lpstr>
      <vt:lpstr>Land – Possibly Consider for Consulting Upon Site 2 – Rocklea, Mitchel Troy Approx 3,000m² - 5 pitches</vt:lpstr>
      <vt:lpstr>Land – Possibly Consider for Consulting Upon Site 2 – Rocklea, Mitchel Troy Approx 5 pitches</vt:lpstr>
      <vt:lpstr>Land – Possibly Consider for Consulting Upon Site 3 – Garthi Close, Mitchel Troy Approx  6300m² - 12 pitches (12 pitches not necessarily being recommended)</vt:lpstr>
      <vt:lpstr> Land – Possibly Consider for Consulting Upon Site 3 – Garthi Close, Mitchel Troy </vt:lpstr>
      <vt:lpstr>Land – Possibly Consider for Consulting Upon Site 4 –Langley Close, Magor Approx 23,431m² - sufficient to meet pitch needs</vt:lpstr>
      <vt:lpstr> Land – Possibly Consider for Consulting Upon Site 4 –Langley Close, Magor </vt:lpstr>
      <vt:lpstr>Land – Consider Further Evaluation  Site 5 – Dancing Hill, Undy Approx 7,486 m² up to 13 pitches</vt:lpstr>
      <vt:lpstr> Land – Consider Further Evaluation Site 5 – Dancing Hill, Undy </vt:lpstr>
      <vt:lpstr>Land – Consider Removing from Process Site 6 – Brookside, Caldicot  Approx 14,500m² - sufficient to meet pitch requirement</vt:lpstr>
      <vt:lpstr> Land – Consider Removing from Identification Process Site 6 – Brookside, Caldicot </vt:lpstr>
      <vt:lpstr>Land – Consider Removing from Identification Process Site 6 – Dancing Hill x 0.81, Undy Approx 3,277m² 6 pitches</vt:lpstr>
      <vt:lpstr>Land – Consider Removing from Identification Process Site 6 – Dancing Hill x 0.81, Undy </vt:lpstr>
      <vt:lpstr>Land – Consider Removing from Identification Process Site 8 – Mynydd Bach Approx 14,400m² - sufficient to meet the identified need</vt:lpstr>
      <vt:lpstr>Land – Consider Removing from Identification Process Site 8 – Mynydd Bach</vt:lpstr>
      <vt:lpstr>Land – Consider Removing from Identification Process Site 9 – Croesonen Parc, Abergavenny Approx 7,890m² - sufficient to meet identified pitch need</vt:lpstr>
      <vt:lpstr>Land – Consider Removing from Identification Process Site 9 – Croesonen Parc, Abergavenny </vt:lpstr>
      <vt:lpstr>Next Steps &amp; Proposed Timetable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Damsell, Tom</dc:creator>
  <cp:lastModifiedBy>Bakewell, Ian N.</cp:lastModifiedBy>
  <cp:revision>299</cp:revision>
  <cp:lastPrinted>2019-04-05T13:19:27Z</cp:lastPrinted>
  <dcterms:created xsi:type="dcterms:W3CDTF">2019-03-11T11:37:22Z</dcterms:created>
  <dcterms:modified xsi:type="dcterms:W3CDTF">2023-07-31T10:01:01Z</dcterms:modified>
</cp:coreProperties>
</file>