
<file path=[Content_Types].xml><?xml version="1.0" encoding="utf-8"?>
<Types xmlns="http://schemas.openxmlformats.org/package/2006/content-types">
  <Default Extension="emf" ContentType="image/x-emf"/>
  <Default Extension="jpeg" ContentType="image/jpeg"/>
  <Default Extension="jpg" ContentType="image/jpeg"/>
  <Default Extension="jpg&amp;ehk=Zari6IlGVEk"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40_A03E11A.xml" ContentType="application/vnd.ms-powerpoint.comments+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8"/>
  </p:notesMasterIdLst>
  <p:sldIdLst>
    <p:sldId id="256" r:id="rId4"/>
    <p:sldId id="308" r:id="rId5"/>
    <p:sldId id="257" r:id="rId6"/>
    <p:sldId id="319" r:id="rId7"/>
    <p:sldId id="284" r:id="rId8"/>
    <p:sldId id="316" r:id="rId9"/>
    <p:sldId id="258" r:id="rId10"/>
    <p:sldId id="311" r:id="rId11"/>
    <p:sldId id="275" r:id="rId12"/>
    <p:sldId id="277" r:id="rId13"/>
    <p:sldId id="321" r:id="rId14"/>
    <p:sldId id="281" r:id="rId15"/>
    <p:sldId id="515" r:id="rId16"/>
    <p:sldId id="297" r:id="rId17"/>
    <p:sldId id="260" r:id="rId18"/>
    <p:sldId id="274" r:id="rId19"/>
    <p:sldId id="320" r:id="rId20"/>
    <p:sldId id="259" r:id="rId21"/>
    <p:sldId id="313" r:id="rId22"/>
    <p:sldId id="497" r:id="rId23"/>
    <p:sldId id="498" r:id="rId24"/>
    <p:sldId id="499" r:id="rId25"/>
    <p:sldId id="513" r:id="rId26"/>
    <p:sldId id="315" r:id="rId27"/>
    <p:sldId id="322" r:id="rId28"/>
    <p:sldId id="287" r:id="rId29"/>
    <p:sldId id="514" r:id="rId30"/>
    <p:sldId id="266" r:id="rId31"/>
    <p:sldId id="282" r:id="rId32"/>
    <p:sldId id="310" r:id="rId33"/>
    <p:sldId id="309" r:id="rId34"/>
    <p:sldId id="305" r:id="rId35"/>
    <p:sldId id="262" r:id="rId36"/>
    <p:sldId id="26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8B2E6F-DAC6-B5A6-3CDC-65D5079789E4}" name="Trudy Aspinwall" initials="TA" userId="S::Trudy.Aspinwall@tgpcymru.org.uk::930615ec-179b-4f6c-9404-e5e67a979c1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5033" autoAdjust="0"/>
  </p:normalViewPr>
  <p:slideViewPr>
    <p:cSldViewPr snapToGrid="0">
      <p:cViewPr varScale="1">
        <p:scale>
          <a:sx n="81" d="100"/>
          <a:sy n="81" d="100"/>
        </p:scale>
        <p:origin x="730" y="67"/>
      </p:cViewPr>
      <p:guideLst/>
    </p:cSldViewPr>
  </p:slideViewPr>
  <p:outlineViewPr>
    <p:cViewPr>
      <p:scale>
        <a:sx n="33" d="100"/>
        <a:sy n="33" d="100"/>
      </p:scale>
      <p:origin x="0" y="-8227"/>
    </p:cViewPr>
  </p:outlineViewPr>
  <p:notesTextViewPr>
    <p:cViewPr>
      <p:scale>
        <a:sx n="1" d="1"/>
        <a:sy n="1" d="1"/>
      </p:scale>
      <p:origin x="0" y="0"/>
    </p:cViewPr>
  </p:notesTextViewPr>
  <p:notesViewPr>
    <p:cSldViewPr snapToGrid="0">
      <p:cViewPr>
        <p:scale>
          <a:sx n="136" d="100"/>
          <a:sy n="136" d="100"/>
        </p:scale>
        <p:origin x="1622" y="-279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microsoft.com/office/2018/10/relationships/authors" Target="author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comments/modernComment_140_A03E11A.xml><?xml version="1.0" encoding="utf-8"?>
<p188:cmLst xmlns:a="http://schemas.openxmlformats.org/drawingml/2006/main" xmlns:r="http://schemas.openxmlformats.org/officeDocument/2006/relationships" xmlns:p188="http://schemas.microsoft.com/office/powerpoint/2018/8/main">
  <p188:cm id="{D101BC26-1E76-4681-BC6C-B930F5B07D1C}" authorId="{8A8B2E6F-DAC6-B5A6-3CDC-65D5079789E4}" created="2023-01-26T23:59:20.357">
    <ac:txMkLst xmlns:ac="http://schemas.microsoft.com/office/drawing/2013/main/command">
      <pc:docMk xmlns:pc="http://schemas.microsoft.com/office/powerpoint/2013/main/command"/>
      <pc:sldMk xmlns:pc="http://schemas.microsoft.com/office/powerpoint/2013/main/command" cId="168026394" sldId="320"/>
      <ac:spMk id="10" creationId="{26595477-D49F-0FBF-C68C-6A355A4683EF}"/>
      <ac:txMk cp="32" len="41">
        <ac:context len="526" hash="3878757734"/>
      </ac:txMk>
    </ac:txMkLst>
    <p188:pos x="6353014" y="568863"/>
    <p188:txBody>
      <a:bodyPr/>
      <a:lstStyle/>
      <a:p>
        <a:r>
          <a:rPr lang="en-GB"/>
          <a:t>Powers to seize a vehicle (which can constitute a family home, including its possessions) for up to three months from date of seizure or until the conclusion of proceedings if initiated
Maximum penalty is 3 months imprisonment and/or fine of up to £2,500
Seizure of vehicle/possessions can occur where a constable has reasonable grounds to suspect, or reasonably suspects that a person has met the conditions for an offence
The ‘reasonable excuse’ defence enables a person to escape liability where they can show a reasonable excuse for not complying as soon as was practicable
The inclusion of subjective categories ‘damage, disruption and distress’ could trigger use of these powers simply where an encampment merely exists, not because of any particular behaviour</a:t>
        </a:r>
      </a:p>
    </p188:txBody>
  </p188:cm>
  <p188:cm id="{AE0270D8-8392-4514-8AD6-1F84EFC58839}" authorId="{8A8B2E6F-DAC6-B5A6-3CDC-65D5079789E4}" created="2023-01-26T23:59:54.380">
    <ac:txMkLst xmlns:ac="http://schemas.microsoft.com/office/drawing/2013/main/command">
      <pc:docMk xmlns:pc="http://schemas.microsoft.com/office/powerpoint/2013/main/command"/>
      <pc:sldMk xmlns:pc="http://schemas.microsoft.com/office/powerpoint/2013/main/command" cId="168026394" sldId="320"/>
      <ac:spMk id="10" creationId="{26595477-D49F-0FBF-C68C-6A355A4683EF}"/>
      <ac:txMk cp="58" len="15">
        <ac:context len="526" hash="3878757734"/>
      </ac:txMk>
    </ac:txMkLst>
    <p188:pos x="6353014" y="568863"/>
    <p188:txBody>
      <a:bodyPr/>
      <a:lstStyle/>
      <a:p>
        <a:r>
          <a:rPr lang="en-GB"/>
          <a:t>There was widespread opposition in the consultation phase, including from many police forces, which have been disregarded
These proposals still put forward despite a range of existing eviction powers for police/LA’s and landowners
Some of these existing powers can be triggered quickly – as soon as one hour (although many feel the existing powers are too strong)
There are alternative, human rights based solutions – such as the provision of more sites and stopping places
The measures on the PCS&amp;C Bill effectively:
 criminalise a nomadic way of life which is enshrined in law and compound inequalities 
Impacts disproportionately on a protected ethnic minority and likely to conflict with equality and human rights legislation
84% of Police forces who responded to the consultation to do not support the criminalisation of trespass</a:t>
        </a:r>
      </a:p>
    </p188:txBody>
  </p188:cm>
  <p188:cm id="{4AD230ED-3C80-4B0A-8852-EE033FB83DD5}" authorId="{8A8B2E6F-DAC6-B5A6-3CDC-65D5079789E4}" created="2023-01-27T00:01:03.663">
    <ac:txMkLst xmlns:ac="http://schemas.microsoft.com/office/drawing/2013/main/command">
      <pc:docMk xmlns:pc="http://schemas.microsoft.com/office/powerpoint/2013/main/command"/>
      <pc:sldMk xmlns:pc="http://schemas.microsoft.com/office/powerpoint/2013/main/command" cId="168026394" sldId="320"/>
      <ac:spMk id="10" creationId="{26595477-D49F-0FBF-C68C-6A355A4683EF}"/>
      <ac:txMk cp="69" len="4">
        <ac:context len="526" hash="3878757734"/>
      </ac:txMk>
    </ac:txMkLst>
    <p188:pos x="6353014" y="568863"/>
    <p188:txBody>
      <a:bodyPr/>
      <a:lstStyle/>
      <a:p>
        <a:r>
          <a:rPr lang="en-GB"/>
          <a:t>In Wales while there is a legal duty to provide for and facilitate the nomadic way of life – stopping places have gone, common land closed off, ZERO transit sites have been developed  - therefore ANY family travelling or evicted from their own land has no option other than to encamp on land not owned by them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316DD7-DF24-4CE7-8C61-D198DD40A0D1}" type="datetimeFigureOut">
              <a:rPr lang="en-GB" smtClean="0"/>
              <a:t>02/08/2023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2B49D5-99DD-489B-B48C-EB24874E2B0A}" type="slidenum">
              <a:rPr lang="en-GB" smtClean="0"/>
              <a:t>‹#›</a:t>
            </a:fld>
            <a:endParaRPr lang="en-GB"/>
          </a:p>
        </p:txBody>
      </p:sp>
    </p:spTree>
    <p:extLst>
      <p:ext uri="{BB962C8B-B14F-4D97-AF65-F5344CB8AC3E}">
        <p14:creationId xmlns:p14="http://schemas.microsoft.com/office/powerpoint/2010/main" val="4154883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32B49D5-99DD-489B-B48C-EB24874E2B0A}" type="slidenum">
              <a:rPr lang="en-GB" smtClean="0"/>
              <a:t>1</a:t>
            </a:fld>
            <a:endParaRPr lang="en-GB"/>
          </a:p>
        </p:txBody>
      </p:sp>
    </p:spTree>
    <p:extLst>
      <p:ext uri="{BB962C8B-B14F-4D97-AF65-F5344CB8AC3E}">
        <p14:creationId xmlns:p14="http://schemas.microsoft.com/office/powerpoint/2010/main" val="1100222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32B49D5-99DD-489B-B48C-EB24874E2B0A}" type="slidenum">
              <a:rPr lang="en-GB" smtClean="0"/>
              <a:t>2</a:t>
            </a:fld>
            <a:endParaRPr lang="en-GB"/>
          </a:p>
        </p:txBody>
      </p:sp>
    </p:spTree>
    <p:extLst>
      <p:ext uri="{BB962C8B-B14F-4D97-AF65-F5344CB8AC3E}">
        <p14:creationId xmlns:p14="http://schemas.microsoft.com/office/powerpoint/2010/main" val="1058833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8EED401-412C-4DB4-BABF-8CCFEA954D2A}" type="slidenum">
              <a:rPr lang="en-GB" smtClean="0"/>
              <a:t>6</a:t>
            </a:fld>
            <a:endParaRPr lang="en-GB"/>
          </a:p>
        </p:txBody>
      </p:sp>
    </p:spTree>
    <p:extLst>
      <p:ext uri="{BB962C8B-B14F-4D97-AF65-F5344CB8AC3E}">
        <p14:creationId xmlns:p14="http://schemas.microsoft.com/office/powerpoint/2010/main" val="2616722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32B49D5-99DD-489B-B48C-EB24874E2B0A}" type="slidenum">
              <a:rPr lang="en-GB" smtClean="0"/>
              <a:t>9</a:t>
            </a:fld>
            <a:endParaRPr lang="en-GB"/>
          </a:p>
        </p:txBody>
      </p:sp>
    </p:spTree>
    <p:extLst>
      <p:ext uri="{BB962C8B-B14F-4D97-AF65-F5344CB8AC3E}">
        <p14:creationId xmlns:p14="http://schemas.microsoft.com/office/powerpoint/2010/main" val="2278629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32B49D5-99DD-489B-B48C-EB24874E2B0A}" type="slidenum">
              <a:rPr lang="en-GB" smtClean="0"/>
              <a:t>10</a:t>
            </a:fld>
            <a:endParaRPr lang="en-GB"/>
          </a:p>
        </p:txBody>
      </p:sp>
    </p:spTree>
    <p:extLst>
      <p:ext uri="{BB962C8B-B14F-4D97-AF65-F5344CB8AC3E}">
        <p14:creationId xmlns:p14="http://schemas.microsoft.com/office/powerpoint/2010/main" val="4249468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 minutes to consider  - use chat or share verbally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ED401-412C-4DB4-BABF-8CCFEA954D2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717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DF09029-B3E8-426F-A01A-697CD2508DCD}" type="datetimeFigureOut">
              <a:rPr lang="en-GB" smtClean="0"/>
              <a:t>02/08/2023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F626F6-A2F1-45BB-8CFC-40BCBE8F7E76}" type="slidenum">
              <a:rPr lang="en-GB" smtClean="0"/>
              <a:t>‹#›</a:t>
            </a:fld>
            <a:endParaRPr lang="en-GB"/>
          </a:p>
        </p:txBody>
      </p:sp>
    </p:spTree>
    <p:extLst>
      <p:ext uri="{BB962C8B-B14F-4D97-AF65-F5344CB8AC3E}">
        <p14:creationId xmlns:p14="http://schemas.microsoft.com/office/powerpoint/2010/main" val="3812427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DF09029-B3E8-426F-A01A-697CD2508DCD}" type="datetimeFigureOut">
              <a:rPr lang="en-GB" smtClean="0"/>
              <a:t>02/08/2023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F626F6-A2F1-45BB-8CFC-40BCBE8F7E76}" type="slidenum">
              <a:rPr lang="en-GB" smtClean="0"/>
              <a:t>‹#›</a:t>
            </a:fld>
            <a:endParaRPr lang="en-GB"/>
          </a:p>
        </p:txBody>
      </p:sp>
    </p:spTree>
    <p:extLst>
      <p:ext uri="{BB962C8B-B14F-4D97-AF65-F5344CB8AC3E}">
        <p14:creationId xmlns:p14="http://schemas.microsoft.com/office/powerpoint/2010/main" val="3812535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F09029-B3E8-426F-A01A-697CD2508DCD}" type="datetimeFigureOut">
              <a:rPr lang="en-GB" smtClean="0"/>
              <a:t>02/08/2023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F626F6-A2F1-45BB-8CFC-40BCBE8F7E76}" type="slidenum">
              <a:rPr lang="en-GB" smtClean="0"/>
              <a:t>‹#›</a:t>
            </a:fld>
            <a:endParaRPr lang="en-GB"/>
          </a:p>
        </p:txBody>
      </p:sp>
    </p:spTree>
    <p:extLst>
      <p:ext uri="{BB962C8B-B14F-4D97-AF65-F5344CB8AC3E}">
        <p14:creationId xmlns:p14="http://schemas.microsoft.com/office/powerpoint/2010/main" val="2430468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DF09029-B3E8-426F-A01A-697CD2508DCD}" type="datetimeFigureOut">
              <a:rPr lang="en-GB" smtClean="0"/>
              <a:t>02/08/2023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F626F6-A2F1-45BB-8CFC-40BCBE8F7E76}" type="slidenum">
              <a:rPr lang="en-GB" smtClean="0"/>
              <a:t>‹#›</a:t>
            </a:fld>
            <a:endParaRPr lang="en-GB"/>
          </a:p>
        </p:txBody>
      </p:sp>
    </p:spTree>
    <p:extLst>
      <p:ext uri="{BB962C8B-B14F-4D97-AF65-F5344CB8AC3E}">
        <p14:creationId xmlns:p14="http://schemas.microsoft.com/office/powerpoint/2010/main" val="2613174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DF09029-B3E8-426F-A01A-697CD2508DCD}" type="datetimeFigureOut">
              <a:rPr lang="en-GB" smtClean="0"/>
              <a:t>02/08/2023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3F626F6-A2F1-45BB-8CFC-40BCBE8F7E76}" type="slidenum">
              <a:rPr lang="en-GB" smtClean="0"/>
              <a:t>‹#›</a:t>
            </a:fld>
            <a:endParaRPr lang="en-GB"/>
          </a:p>
        </p:txBody>
      </p:sp>
    </p:spTree>
    <p:extLst>
      <p:ext uri="{BB962C8B-B14F-4D97-AF65-F5344CB8AC3E}">
        <p14:creationId xmlns:p14="http://schemas.microsoft.com/office/powerpoint/2010/main" val="31695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DF09029-B3E8-426F-A01A-697CD2508DCD}" type="datetimeFigureOut">
              <a:rPr lang="en-GB" smtClean="0"/>
              <a:t>02/08/2023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3F626F6-A2F1-45BB-8CFC-40BCBE8F7E76}" type="slidenum">
              <a:rPr lang="en-GB" smtClean="0"/>
              <a:t>‹#›</a:t>
            </a:fld>
            <a:endParaRPr lang="en-GB"/>
          </a:p>
        </p:txBody>
      </p:sp>
    </p:spTree>
    <p:extLst>
      <p:ext uri="{BB962C8B-B14F-4D97-AF65-F5344CB8AC3E}">
        <p14:creationId xmlns:p14="http://schemas.microsoft.com/office/powerpoint/2010/main" val="1790789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F09029-B3E8-426F-A01A-697CD2508DCD}" type="datetimeFigureOut">
              <a:rPr lang="en-GB" smtClean="0"/>
              <a:t>02/08/2023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3F626F6-A2F1-45BB-8CFC-40BCBE8F7E76}" type="slidenum">
              <a:rPr lang="en-GB" smtClean="0"/>
              <a:t>‹#›</a:t>
            </a:fld>
            <a:endParaRPr lang="en-GB"/>
          </a:p>
        </p:txBody>
      </p:sp>
    </p:spTree>
    <p:extLst>
      <p:ext uri="{BB962C8B-B14F-4D97-AF65-F5344CB8AC3E}">
        <p14:creationId xmlns:p14="http://schemas.microsoft.com/office/powerpoint/2010/main" val="724908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F09029-B3E8-426F-A01A-697CD2508DCD}" type="datetimeFigureOut">
              <a:rPr lang="en-GB" smtClean="0"/>
              <a:t>02/08/2023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F626F6-A2F1-45BB-8CFC-40BCBE8F7E76}" type="slidenum">
              <a:rPr lang="en-GB" smtClean="0"/>
              <a:t>‹#›</a:t>
            </a:fld>
            <a:endParaRPr lang="en-GB"/>
          </a:p>
        </p:txBody>
      </p:sp>
    </p:spTree>
    <p:extLst>
      <p:ext uri="{BB962C8B-B14F-4D97-AF65-F5344CB8AC3E}">
        <p14:creationId xmlns:p14="http://schemas.microsoft.com/office/powerpoint/2010/main" val="2969856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F09029-B3E8-426F-A01A-697CD2508DCD}" type="datetimeFigureOut">
              <a:rPr lang="en-GB" smtClean="0"/>
              <a:t>02/08/2023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F626F6-A2F1-45BB-8CFC-40BCBE8F7E76}" type="slidenum">
              <a:rPr lang="en-GB" smtClean="0"/>
              <a:t>‹#›</a:t>
            </a:fld>
            <a:endParaRPr lang="en-GB"/>
          </a:p>
        </p:txBody>
      </p:sp>
    </p:spTree>
    <p:extLst>
      <p:ext uri="{BB962C8B-B14F-4D97-AF65-F5344CB8AC3E}">
        <p14:creationId xmlns:p14="http://schemas.microsoft.com/office/powerpoint/2010/main" val="255402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DF09029-B3E8-426F-A01A-697CD2508DCD}" type="datetimeFigureOut">
              <a:rPr lang="en-GB" smtClean="0"/>
              <a:t>02/08/2023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F626F6-A2F1-45BB-8CFC-40BCBE8F7E76}" type="slidenum">
              <a:rPr lang="en-GB" smtClean="0"/>
              <a:t>‹#›</a:t>
            </a:fld>
            <a:endParaRPr lang="en-GB"/>
          </a:p>
        </p:txBody>
      </p:sp>
    </p:spTree>
    <p:extLst>
      <p:ext uri="{BB962C8B-B14F-4D97-AF65-F5344CB8AC3E}">
        <p14:creationId xmlns:p14="http://schemas.microsoft.com/office/powerpoint/2010/main" val="863902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DF09029-B3E8-426F-A01A-697CD2508DCD}" type="datetimeFigureOut">
              <a:rPr lang="en-GB" smtClean="0"/>
              <a:t>02/08/2023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F626F6-A2F1-45BB-8CFC-40BCBE8F7E76}" type="slidenum">
              <a:rPr lang="en-GB" smtClean="0"/>
              <a:t>‹#›</a:t>
            </a:fld>
            <a:endParaRPr lang="en-GB"/>
          </a:p>
        </p:txBody>
      </p:sp>
    </p:spTree>
    <p:extLst>
      <p:ext uri="{BB962C8B-B14F-4D97-AF65-F5344CB8AC3E}">
        <p14:creationId xmlns:p14="http://schemas.microsoft.com/office/powerpoint/2010/main" val="9890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C6DCC55-4162-4C26-94D0-A808AA2CD92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89832DD-26EA-4717-94AF-6B844331B245}"/>
              </a:ext>
            </a:extLst>
          </p:cNvPr>
          <p:cNvSpPr>
            <a:spLocks noGrp="1"/>
          </p:cNvSpPr>
          <p:nvPr>
            <p:ph type="ctrTitle"/>
          </p:nvPr>
        </p:nvSpPr>
        <p:spPr>
          <a:xfrm>
            <a:off x="2195945" y="1041400"/>
            <a:ext cx="8472054" cy="2387600"/>
          </a:xfrm>
        </p:spPr>
        <p:txBody>
          <a:bodyPr anchor="b"/>
          <a:lstStyle>
            <a:lvl1pPr algn="ctr">
              <a:defRPr sz="6000">
                <a:solidFill>
                  <a:srgbClr val="151C90"/>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FB0455DB-AF83-4C19-8DD0-DE92C21AC34B}"/>
              </a:ext>
            </a:extLst>
          </p:cNvPr>
          <p:cNvSpPr>
            <a:spLocks noGrp="1"/>
          </p:cNvSpPr>
          <p:nvPr>
            <p:ph type="subTitle" idx="1"/>
          </p:nvPr>
        </p:nvSpPr>
        <p:spPr>
          <a:xfrm>
            <a:off x="2195944" y="3602038"/>
            <a:ext cx="8472055" cy="1655762"/>
          </a:xfrm>
        </p:spPr>
        <p:txBody>
          <a:bodyPr/>
          <a:lstStyle>
            <a:lvl1pPr marL="0" indent="0" algn="ctr">
              <a:buNone/>
              <a:defRPr sz="2400">
                <a:solidFill>
                  <a:srgbClr val="0C67A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F0068792-62F6-4289-966D-EF6936EBAB05}"/>
              </a:ext>
            </a:extLst>
          </p:cNvPr>
          <p:cNvSpPr>
            <a:spLocks noGrp="1"/>
          </p:cNvSpPr>
          <p:nvPr>
            <p:ph type="dt" sz="half" idx="10"/>
          </p:nvPr>
        </p:nvSpPr>
        <p:spPr/>
        <p:txBody>
          <a:bodyPr/>
          <a:lstStyle/>
          <a:p>
            <a:fld id="{DAFA8789-54FC-4B2D-B2A3-52332F4A8334}" type="datetimeFigureOut">
              <a:rPr lang="en-GB" smtClean="0"/>
              <a:t>02/08/2023</a:t>
            </a:fld>
            <a:endParaRPr lang="en-GB"/>
          </a:p>
        </p:txBody>
      </p:sp>
      <p:sp>
        <p:nvSpPr>
          <p:cNvPr id="5" name="Footer Placeholder 4">
            <a:extLst>
              <a:ext uri="{FF2B5EF4-FFF2-40B4-BE49-F238E27FC236}">
                <a16:creationId xmlns:a16="http://schemas.microsoft.com/office/drawing/2014/main" id="{7086B6EE-0CC7-4C3B-BCB7-6889B28EFF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911C7A-44C3-44B9-92D1-B6C7FFB1B111}"/>
              </a:ext>
            </a:extLst>
          </p:cNvPr>
          <p:cNvSpPr>
            <a:spLocks noGrp="1"/>
          </p:cNvSpPr>
          <p:nvPr>
            <p:ph type="sldNum" sz="quarter" idx="12"/>
          </p:nvPr>
        </p:nvSpPr>
        <p:spPr/>
        <p:txBody>
          <a:bodyPr/>
          <a:lstStyle/>
          <a:p>
            <a:fld id="{03F7E274-1214-40BF-92FD-CBDD6B51475C}" type="slidenum">
              <a:rPr lang="en-GB" smtClean="0"/>
              <a:t>‹#›</a:t>
            </a:fld>
            <a:endParaRPr lang="en-GB"/>
          </a:p>
        </p:txBody>
      </p:sp>
    </p:spTree>
    <p:extLst>
      <p:ext uri="{BB962C8B-B14F-4D97-AF65-F5344CB8AC3E}">
        <p14:creationId xmlns:p14="http://schemas.microsoft.com/office/powerpoint/2010/main" val="2445864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C76D5A-C5E4-4348-BD4C-1B1C49A612D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3546B51-A0C0-4DBD-99DB-7A9B9479C93E}"/>
              </a:ext>
            </a:extLst>
          </p:cNvPr>
          <p:cNvSpPr>
            <a:spLocks noGrp="1"/>
          </p:cNvSpPr>
          <p:nvPr>
            <p:ph type="title"/>
          </p:nvPr>
        </p:nvSpPr>
        <p:spPr>
          <a:xfrm>
            <a:off x="2452254" y="365125"/>
            <a:ext cx="8901545" cy="1325563"/>
          </a:xfrm>
        </p:spPr>
        <p:txBody>
          <a:bodyPr/>
          <a:lstStyle>
            <a:lvl1pPr>
              <a:defRPr>
                <a:solidFill>
                  <a:srgbClr val="151C90"/>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870E974-1D2F-44B2-8347-EC40EE75EF34}"/>
              </a:ext>
            </a:extLst>
          </p:cNvPr>
          <p:cNvSpPr>
            <a:spLocks noGrp="1"/>
          </p:cNvSpPr>
          <p:nvPr>
            <p:ph idx="1"/>
          </p:nvPr>
        </p:nvSpPr>
        <p:spPr>
          <a:xfrm>
            <a:off x="2452254" y="1825625"/>
            <a:ext cx="8901546" cy="4351338"/>
          </a:xfrm>
        </p:spPr>
        <p:txBody>
          <a:bodyPr/>
          <a:lstStyle>
            <a:lvl1pPr>
              <a:defRPr>
                <a:solidFill>
                  <a:srgbClr val="0C67A4"/>
                </a:solidFill>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C277899-93F9-46CC-BD5E-0C6F4A627B67}"/>
              </a:ext>
            </a:extLst>
          </p:cNvPr>
          <p:cNvSpPr>
            <a:spLocks noGrp="1"/>
          </p:cNvSpPr>
          <p:nvPr>
            <p:ph type="dt" sz="half" idx="10"/>
          </p:nvPr>
        </p:nvSpPr>
        <p:spPr/>
        <p:txBody>
          <a:bodyPr/>
          <a:lstStyle/>
          <a:p>
            <a:fld id="{DAFA8789-54FC-4B2D-B2A3-52332F4A8334}" type="datetimeFigureOut">
              <a:rPr lang="en-GB" smtClean="0"/>
              <a:t>02/08/2023</a:t>
            </a:fld>
            <a:endParaRPr lang="en-GB"/>
          </a:p>
        </p:txBody>
      </p:sp>
      <p:sp>
        <p:nvSpPr>
          <p:cNvPr id="5" name="Footer Placeholder 4">
            <a:extLst>
              <a:ext uri="{FF2B5EF4-FFF2-40B4-BE49-F238E27FC236}">
                <a16:creationId xmlns:a16="http://schemas.microsoft.com/office/drawing/2014/main" id="{B36D11BD-9D06-4845-8D02-CD7576539C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94CF26-7504-423B-94A7-720CFB4F551F}"/>
              </a:ext>
            </a:extLst>
          </p:cNvPr>
          <p:cNvSpPr>
            <a:spLocks noGrp="1"/>
          </p:cNvSpPr>
          <p:nvPr>
            <p:ph type="sldNum" sz="quarter" idx="12"/>
          </p:nvPr>
        </p:nvSpPr>
        <p:spPr/>
        <p:txBody>
          <a:bodyPr/>
          <a:lstStyle/>
          <a:p>
            <a:fld id="{03F7E274-1214-40BF-92FD-CBDD6B51475C}" type="slidenum">
              <a:rPr lang="en-GB" smtClean="0"/>
              <a:t>‹#›</a:t>
            </a:fld>
            <a:endParaRPr lang="en-GB"/>
          </a:p>
        </p:txBody>
      </p:sp>
    </p:spTree>
    <p:extLst>
      <p:ext uri="{BB962C8B-B14F-4D97-AF65-F5344CB8AC3E}">
        <p14:creationId xmlns:p14="http://schemas.microsoft.com/office/powerpoint/2010/main" val="1352221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D717B-48CA-4363-B380-01D4C29EF369}"/>
              </a:ext>
            </a:extLst>
          </p:cNvPr>
          <p:cNvSpPr>
            <a:spLocks noGrp="1"/>
          </p:cNvSpPr>
          <p:nvPr>
            <p:ph type="title"/>
          </p:nvPr>
        </p:nvSpPr>
        <p:spPr>
          <a:xfrm>
            <a:off x="2306782" y="1709738"/>
            <a:ext cx="9040668"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017396C-D179-4E82-A8BA-3A308FC24AFD}"/>
              </a:ext>
            </a:extLst>
          </p:cNvPr>
          <p:cNvSpPr>
            <a:spLocks noGrp="1"/>
          </p:cNvSpPr>
          <p:nvPr>
            <p:ph type="body" idx="1"/>
          </p:nvPr>
        </p:nvSpPr>
        <p:spPr>
          <a:xfrm>
            <a:off x="2306780" y="4589463"/>
            <a:ext cx="904066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CEB713F-3DD4-455F-8560-51665FE7FB7D}"/>
              </a:ext>
            </a:extLst>
          </p:cNvPr>
          <p:cNvSpPr>
            <a:spLocks noGrp="1"/>
          </p:cNvSpPr>
          <p:nvPr>
            <p:ph type="dt" sz="half" idx="10"/>
          </p:nvPr>
        </p:nvSpPr>
        <p:spPr/>
        <p:txBody>
          <a:bodyPr/>
          <a:lstStyle/>
          <a:p>
            <a:fld id="{DAFA8789-54FC-4B2D-B2A3-52332F4A8334}" type="datetimeFigureOut">
              <a:rPr lang="en-GB" smtClean="0"/>
              <a:t>02/08/2023</a:t>
            </a:fld>
            <a:endParaRPr lang="en-GB"/>
          </a:p>
        </p:txBody>
      </p:sp>
      <p:sp>
        <p:nvSpPr>
          <p:cNvPr id="5" name="Footer Placeholder 4">
            <a:extLst>
              <a:ext uri="{FF2B5EF4-FFF2-40B4-BE49-F238E27FC236}">
                <a16:creationId xmlns:a16="http://schemas.microsoft.com/office/drawing/2014/main" id="{4E63D417-31A1-4351-94FD-B5E52BC03B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E9F61D-7AF5-4AC4-8E7F-3C3B7E5A7F89}"/>
              </a:ext>
            </a:extLst>
          </p:cNvPr>
          <p:cNvSpPr>
            <a:spLocks noGrp="1"/>
          </p:cNvSpPr>
          <p:nvPr>
            <p:ph type="sldNum" sz="quarter" idx="12"/>
          </p:nvPr>
        </p:nvSpPr>
        <p:spPr/>
        <p:txBody>
          <a:bodyPr/>
          <a:lstStyle/>
          <a:p>
            <a:fld id="{03F7E274-1214-40BF-92FD-CBDD6B51475C}" type="slidenum">
              <a:rPr lang="en-GB" smtClean="0"/>
              <a:t>‹#›</a:t>
            </a:fld>
            <a:endParaRPr lang="en-GB"/>
          </a:p>
        </p:txBody>
      </p:sp>
    </p:spTree>
    <p:extLst>
      <p:ext uri="{BB962C8B-B14F-4D97-AF65-F5344CB8AC3E}">
        <p14:creationId xmlns:p14="http://schemas.microsoft.com/office/powerpoint/2010/main" val="25973928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37A3-F945-4B24-B793-397093B6F1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9C28D89-CFF6-41C2-BE27-C76C537D07F1}"/>
              </a:ext>
            </a:extLst>
          </p:cNvPr>
          <p:cNvSpPr>
            <a:spLocks noGrp="1"/>
          </p:cNvSpPr>
          <p:nvPr>
            <p:ph sz="half" idx="1"/>
          </p:nvPr>
        </p:nvSpPr>
        <p:spPr>
          <a:xfrm>
            <a:off x="2202871" y="1825625"/>
            <a:ext cx="4478485"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88E2FA-1591-4A90-A5FA-7AE2F83A0104}"/>
              </a:ext>
            </a:extLst>
          </p:cNvPr>
          <p:cNvSpPr>
            <a:spLocks noGrp="1"/>
          </p:cNvSpPr>
          <p:nvPr>
            <p:ph sz="half" idx="2"/>
          </p:nvPr>
        </p:nvSpPr>
        <p:spPr>
          <a:xfrm>
            <a:off x="6875316" y="1825625"/>
            <a:ext cx="4478484"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6D6A7C-00D7-4A48-AD00-E0E1E8119752}"/>
              </a:ext>
            </a:extLst>
          </p:cNvPr>
          <p:cNvSpPr>
            <a:spLocks noGrp="1"/>
          </p:cNvSpPr>
          <p:nvPr>
            <p:ph type="dt" sz="half" idx="10"/>
          </p:nvPr>
        </p:nvSpPr>
        <p:spPr/>
        <p:txBody>
          <a:bodyPr/>
          <a:lstStyle/>
          <a:p>
            <a:fld id="{DAFA8789-54FC-4B2D-B2A3-52332F4A8334}" type="datetimeFigureOut">
              <a:rPr lang="en-GB" smtClean="0"/>
              <a:t>02/08/2023</a:t>
            </a:fld>
            <a:endParaRPr lang="en-GB"/>
          </a:p>
        </p:txBody>
      </p:sp>
      <p:sp>
        <p:nvSpPr>
          <p:cNvPr id="6" name="Footer Placeholder 5">
            <a:extLst>
              <a:ext uri="{FF2B5EF4-FFF2-40B4-BE49-F238E27FC236}">
                <a16:creationId xmlns:a16="http://schemas.microsoft.com/office/drawing/2014/main" id="{A6EFF014-B1AB-47C8-81AE-D74B4C779B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8EFEE61-8F26-44ED-9CD0-02D8681623EB}"/>
              </a:ext>
            </a:extLst>
          </p:cNvPr>
          <p:cNvSpPr>
            <a:spLocks noGrp="1"/>
          </p:cNvSpPr>
          <p:nvPr>
            <p:ph type="sldNum" sz="quarter" idx="12"/>
          </p:nvPr>
        </p:nvSpPr>
        <p:spPr/>
        <p:txBody>
          <a:bodyPr/>
          <a:lstStyle/>
          <a:p>
            <a:fld id="{03F7E274-1214-40BF-92FD-CBDD6B51475C}" type="slidenum">
              <a:rPr lang="en-GB" smtClean="0"/>
              <a:t>‹#›</a:t>
            </a:fld>
            <a:endParaRPr lang="en-GB"/>
          </a:p>
        </p:txBody>
      </p:sp>
    </p:spTree>
    <p:extLst>
      <p:ext uri="{BB962C8B-B14F-4D97-AF65-F5344CB8AC3E}">
        <p14:creationId xmlns:p14="http://schemas.microsoft.com/office/powerpoint/2010/main" val="1525892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1D653-0B6A-4FD7-98FA-0D94138659F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E845A8-41DE-43A4-A5EB-4848CFBDA5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005F07E-A85E-4A61-8E28-368909A4BB5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6F15389-CB4C-49CC-A169-4F6F378B9F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2573A13-6BB4-41B8-BBF0-C2AC3CEA317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0D48972-1EBC-409E-B632-AD68E1E7FAFB}"/>
              </a:ext>
            </a:extLst>
          </p:cNvPr>
          <p:cNvSpPr>
            <a:spLocks noGrp="1"/>
          </p:cNvSpPr>
          <p:nvPr>
            <p:ph type="dt" sz="half" idx="10"/>
          </p:nvPr>
        </p:nvSpPr>
        <p:spPr/>
        <p:txBody>
          <a:bodyPr/>
          <a:lstStyle/>
          <a:p>
            <a:fld id="{DAFA8789-54FC-4B2D-B2A3-52332F4A8334}" type="datetimeFigureOut">
              <a:rPr lang="en-GB" smtClean="0"/>
              <a:t>02/08/2023</a:t>
            </a:fld>
            <a:endParaRPr lang="en-GB"/>
          </a:p>
        </p:txBody>
      </p:sp>
      <p:sp>
        <p:nvSpPr>
          <p:cNvPr id="8" name="Footer Placeholder 7">
            <a:extLst>
              <a:ext uri="{FF2B5EF4-FFF2-40B4-BE49-F238E27FC236}">
                <a16:creationId xmlns:a16="http://schemas.microsoft.com/office/drawing/2014/main" id="{66FEC3F2-6D83-4040-BC71-3B200196A7F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981750B-295C-4976-950E-60343EA9C96D}"/>
              </a:ext>
            </a:extLst>
          </p:cNvPr>
          <p:cNvSpPr>
            <a:spLocks noGrp="1"/>
          </p:cNvSpPr>
          <p:nvPr>
            <p:ph type="sldNum" sz="quarter" idx="12"/>
          </p:nvPr>
        </p:nvSpPr>
        <p:spPr/>
        <p:txBody>
          <a:bodyPr/>
          <a:lstStyle/>
          <a:p>
            <a:fld id="{03F7E274-1214-40BF-92FD-CBDD6B51475C}" type="slidenum">
              <a:rPr lang="en-GB" smtClean="0"/>
              <a:t>‹#›</a:t>
            </a:fld>
            <a:endParaRPr lang="en-GB"/>
          </a:p>
        </p:txBody>
      </p:sp>
    </p:spTree>
    <p:extLst>
      <p:ext uri="{BB962C8B-B14F-4D97-AF65-F5344CB8AC3E}">
        <p14:creationId xmlns:p14="http://schemas.microsoft.com/office/powerpoint/2010/main" val="1247697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9E7C9-5AE5-41B1-8DB3-2ECCEACF873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D70DFFC-42B6-4F99-AC89-631FF60B904E}"/>
              </a:ext>
            </a:extLst>
          </p:cNvPr>
          <p:cNvSpPr>
            <a:spLocks noGrp="1"/>
          </p:cNvSpPr>
          <p:nvPr>
            <p:ph type="dt" sz="half" idx="10"/>
          </p:nvPr>
        </p:nvSpPr>
        <p:spPr/>
        <p:txBody>
          <a:bodyPr/>
          <a:lstStyle/>
          <a:p>
            <a:fld id="{DAFA8789-54FC-4B2D-B2A3-52332F4A8334}" type="datetimeFigureOut">
              <a:rPr lang="en-GB" smtClean="0"/>
              <a:t>02/08/2023</a:t>
            </a:fld>
            <a:endParaRPr lang="en-GB"/>
          </a:p>
        </p:txBody>
      </p:sp>
      <p:sp>
        <p:nvSpPr>
          <p:cNvPr id="4" name="Footer Placeholder 3">
            <a:extLst>
              <a:ext uri="{FF2B5EF4-FFF2-40B4-BE49-F238E27FC236}">
                <a16:creationId xmlns:a16="http://schemas.microsoft.com/office/drawing/2014/main" id="{8565D82E-C427-4C12-BC9C-0FFE8F21125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FF25928-BC71-4726-93C9-CC06EA8D40CC}"/>
              </a:ext>
            </a:extLst>
          </p:cNvPr>
          <p:cNvSpPr>
            <a:spLocks noGrp="1"/>
          </p:cNvSpPr>
          <p:nvPr>
            <p:ph type="sldNum" sz="quarter" idx="12"/>
          </p:nvPr>
        </p:nvSpPr>
        <p:spPr/>
        <p:txBody>
          <a:bodyPr/>
          <a:lstStyle/>
          <a:p>
            <a:fld id="{03F7E274-1214-40BF-92FD-CBDD6B51475C}" type="slidenum">
              <a:rPr lang="en-GB" smtClean="0"/>
              <a:t>‹#›</a:t>
            </a:fld>
            <a:endParaRPr lang="en-GB"/>
          </a:p>
        </p:txBody>
      </p:sp>
    </p:spTree>
    <p:extLst>
      <p:ext uri="{BB962C8B-B14F-4D97-AF65-F5344CB8AC3E}">
        <p14:creationId xmlns:p14="http://schemas.microsoft.com/office/powerpoint/2010/main" val="2161982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C2A00C-D009-4308-9CB5-9612DFDE4C8A}"/>
              </a:ext>
            </a:extLst>
          </p:cNvPr>
          <p:cNvSpPr>
            <a:spLocks noGrp="1"/>
          </p:cNvSpPr>
          <p:nvPr>
            <p:ph type="dt" sz="half" idx="10"/>
          </p:nvPr>
        </p:nvSpPr>
        <p:spPr/>
        <p:txBody>
          <a:bodyPr/>
          <a:lstStyle/>
          <a:p>
            <a:fld id="{DAFA8789-54FC-4B2D-B2A3-52332F4A8334}" type="datetimeFigureOut">
              <a:rPr lang="en-GB" smtClean="0"/>
              <a:t>02/08/2023</a:t>
            </a:fld>
            <a:endParaRPr lang="en-GB"/>
          </a:p>
        </p:txBody>
      </p:sp>
      <p:sp>
        <p:nvSpPr>
          <p:cNvPr id="3" name="Footer Placeholder 2">
            <a:extLst>
              <a:ext uri="{FF2B5EF4-FFF2-40B4-BE49-F238E27FC236}">
                <a16:creationId xmlns:a16="http://schemas.microsoft.com/office/drawing/2014/main" id="{43E9FFA7-7902-44D9-98DD-3958298928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A1CE416-CEF9-4BD5-BA5A-A2976F0C1C63}"/>
              </a:ext>
            </a:extLst>
          </p:cNvPr>
          <p:cNvSpPr>
            <a:spLocks noGrp="1"/>
          </p:cNvSpPr>
          <p:nvPr>
            <p:ph type="sldNum" sz="quarter" idx="12"/>
          </p:nvPr>
        </p:nvSpPr>
        <p:spPr/>
        <p:txBody>
          <a:bodyPr/>
          <a:lstStyle/>
          <a:p>
            <a:fld id="{03F7E274-1214-40BF-92FD-CBDD6B51475C}" type="slidenum">
              <a:rPr lang="en-GB" smtClean="0"/>
              <a:t>‹#›</a:t>
            </a:fld>
            <a:endParaRPr lang="en-GB"/>
          </a:p>
        </p:txBody>
      </p:sp>
    </p:spTree>
    <p:extLst>
      <p:ext uri="{BB962C8B-B14F-4D97-AF65-F5344CB8AC3E}">
        <p14:creationId xmlns:p14="http://schemas.microsoft.com/office/powerpoint/2010/main" val="5818962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34519-9F5C-4109-AE0F-2AED78BEE7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46D2374-E8C8-4BFA-8574-396BB981D4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817E92-022F-4E6F-B2C1-01EC31C148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105A318-7EC8-408C-A137-3E678114BD74}"/>
              </a:ext>
            </a:extLst>
          </p:cNvPr>
          <p:cNvSpPr>
            <a:spLocks noGrp="1"/>
          </p:cNvSpPr>
          <p:nvPr>
            <p:ph type="dt" sz="half" idx="10"/>
          </p:nvPr>
        </p:nvSpPr>
        <p:spPr/>
        <p:txBody>
          <a:bodyPr/>
          <a:lstStyle/>
          <a:p>
            <a:fld id="{DAFA8789-54FC-4B2D-B2A3-52332F4A8334}" type="datetimeFigureOut">
              <a:rPr lang="en-GB" smtClean="0"/>
              <a:t>02/08/2023</a:t>
            </a:fld>
            <a:endParaRPr lang="en-GB"/>
          </a:p>
        </p:txBody>
      </p:sp>
      <p:sp>
        <p:nvSpPr>
          <p:cNvPr id="6" name="Footer Placeholder 5">
            <a:extLst>
              <a:ext uri="{FF2B5EF4-FFF2-40B4-BE49-F238E27FC236}">
                <a16:creationId xmlns:a16="http://schemas.microsoft.com/office/drawing/2014/main" id="{C16C12EF-75B3-4CA5-8B8B-A2FC416398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35B487-2C25-47C7-BCDC-C1D7B699A801}"/>
              </a:ext>
            </a:extLst>
          </p:cNvPr>
          <p:cNvSpPr>
            <a:spLocks noGrp="1"/>
          </p:cNvSpPr>
          <p:nvPr>
            <p:ph type="sldNum" sz="quarter" idx="12"/>
          </p:nvPr>
        </p:nvSpPr>
        <p:spPr/>
        <p:txBody>
          <a:bodyPr/>
          <a:lstStyle/>
          <a:p>
            <a:fld id="{03F7E274-1214-40BF-92FD-CBDD6B51475C}" type="slidenum">
              <a:rPr lang="en-GB" smtClean="0"/>
              <a:t>‹#›</a:t>
            </a:fld>
            <a:endParaRPr lang="en-GB"/>
          </a:p>
        </p:txBody>
      </p:sp>
    </p:spTree>
    <p:extLst>
      <p:ext uri="{BB962C8B-B14F-4D97-AF65-F5344CB8AC3E}">
        <p14:creationId xmlns:p14="http://schemas.microsoft.com/office/powerpoint/2010/main" val="3376299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C0BF7-E1F1-4F4F-9C1B-E23A5906B1D0}"/>
              </a:ext>
            </a:extLst>
          </p:cNvPr>
          <p:cNvSpPr>
            <a:spLocks noGrp="1"/>
          </p:cNvSpPr>
          <p:nvPr>
            <p:ph type="title"/>
          </p:nvPr>
        </p:nvSpPr>
        <p:spPr>
          <a:xfrm>
            <a:off x="2305916" y="489816"/>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557B6A1-167A-4BCC-A979-32FCB587B90B}"/>
              </a:ext>
            </a:extLst>
          </p:cNvPr>
          <p:cNvSpPr>
            <a:spLocks noGrp="1"/>
          </p:cNvSpPr>
          <p:nvPr>
            <p:ph type="pic" idx="1"/>
          </p:nvPr>
        </p:nvSpPr>
        <p:spPr>
          <a:xfrm>
            <a:off x="6920344" y="1059873"/>
            <a:ext cx="4435043" cy="480117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BC8CB9-C4C0-4D64-93F3-0DD0BEDFC551}"/>
              </a:ext>
            </a:extLst>
          </p:cNvPr>
          <p:cNvSpPr>
            <a:spLocks noGrp="1"/>
          </p:cNvSpPr>
          <p:nvPr>
            <p:ph type="body" sz="half" idx="2"/>
          </p:nvPr>
        </p:nvSpPr>
        <p:spPr>
          <a:xfrm>
            <a:off x="2277341" y="2090016"/>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128207-3F25-4B7D-93E2-1184C333714E}"/>
              </a:ext>
            </a:extLst>
          </p:cNvPr>
          <p:cNvSpPr>
            <a:spLocks noGrp="1"/>
          </p:cNvSpPr>
          <p:nvPr>
            <p:ph type="dt" sz="half" idx="10"/>
          </p:nvPr>
        </p:nvSpPr>
        <p:spPr/>
        <p:txBody>
          <a:bodyPr/>
          <a:lstStyle/>
          <a:p>
            <a:fld id="{DAFA8789-54FC-4B2D-B2A3-52332F4A8334}" type="datetimeFigureOut">
              <a:rPr lang="en-GB" smtClean="0"/>
              <a:t>02/08/2023</a:t>
            </a:fld>
            <a:endParaRPr lang="en-GB"/>
          </a:p>
        </p:txBody>
      </p:sp>
      <p:sp>
        <p:nvSpPr>
          <p:cNvPr id="6" name="Footer Placeholder 5">
            <a:extLst>
              <a:ext uri="{FF2B5EF4-FFF2-40B4-BE49-F238E27FC236}">
                <a16:creationId xmlns:a16="http://schemas.microsoft.com/office/drawing/2014/main" id="{E22BDEF4-9308-4C7C-A694-497D03A594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89B8FD-B194-49AA-8CB8-EC2596B352E2}"/>
              </a:ext>
            </a:extLst>
          </p:cNvPr>
          <p:cNvSpPr>
            <a:spLocks noGrp="1"/>
          </p:cNvSpPr>
          <p:nvPr>
            <p:ph type="sldNum" sz="quarter" idx="12"/>
          </p:nvPr>
        </p:nvSpPr>
        <p:spPr/>
        <p:txBody>
          <a:bodyPr/>
          <a:lstStyle/>
          <a:p>
            <a:fld id="{03F7E274-1214-40BF-92FD-CBDD6B51475C}" type="slidenum">
              <a:rPr lang="en-GB" smtClean="0"/>
              <a:t>‹#›</a:t>
            </a:fld>
            <a:endParaRPr lang="en-GB"/>
          </a:p>
        </p:txBody>
      </p:sp>
    </p:spTree>
    <p:extLst>
      <p:ext uri="{BB962C8B-B14F-4D97-AF65-F5344CB8AC3E}">
        <p14:creationId xmlns:p14="http://schemas.microsoft.com/office/powerpoint/2010/main" val="24803856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6E6D-FE4D-471A-B1CE-D728544C447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0E3F7F-9782-4636-A1B9-1D8AE6DD5B7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DF2A6A-D0EA-40E1-BFF2-92F3BF9B842F}"/>
              </a:ext>
            </a:extLst>
          </p:cNvPr>
          <p:cNvSpPr>
            <a:spLocks noGrp="1"/>
          </p:cNvSpPr>
          <p:nvPr>
            <p:ph type="dt" sz="half" idx="10"/>
          </p:nvPr>
        </p:nvSpPr>
        <p:spPr/>
        <p:txBody>
          <a:bodyPr/>
          <a:lstStyle/>
          <a:p>
            <a:fld id="{DAFA8789-54FC-4B2D-B2A3-52332F4A8334}" type="datetimeFigureOut">
              <a:rPr lang="en-GB" smtClean="0"/>
              <a:t>02/08/2023</a:t>
            </a:fld>
            <a:endParaRPr lang="en-GB"/>
          </a:p>
        </p:txBody>
      </p:sp>
      <p:sp>
        <p:nvSpPr>
          <p:cNvPr id="5" name="Footer Placeholder 4">
            <a:extLst>
              <a:ext uri="{FF2B5EF4-FFF2-40B4-BE49-F238E27FC236}">
                <a16:creationId xmlns:a16="http://schemas.microsoft.com/office/drawing/2014/main" id="{C09D9CDE-FEBB-45DD-8813-ECC08A0C14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33E47A-A1E0-41E2-95C2-8C8E2C065F15}"/>
              </a:ext>
            </a:extLst>
          </p:cNvPr>
          <p:cNvSpPr>
            <a:spLocks noGrp="1"/>
          </p:cNvSpPr>
          <p:nvPr>
            <p:ph type="sldNum" sz="quarter" idx="12"/>
          </p:nvPr>
        </p:nvSpPr>
        <p:spPr/>
        <p:txBody>
          <a:bodyPr/>
          <a:lstStyle/>
          <a:p>
            <a:fld id="{03F7E274-1214-40BF-92FD-CBDD6B51475C}" type="slidenum">
              <a:rPr lang="en-GB" smtClean="0"/>
              <a:t>‹#›</a:t>
            </a:fld>
            <a:endParaRPr lang="en-GB"/>
          </a:p>
        </p:txBody>
      </p:sp>
    </p:spTree>
    <p:extLst>
      <p:ext uri="{BB962C8B-B14F-4D97-AF65-F5344CB8AC3E}">
        <p14:creationId xmlns:p14="http://schemas.microsoft.com/office/powerpoint/2010/main" val="37753271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F65B07-618B-4C11-956A-E8BF623EFB1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16A6F6-A65C-4866-869B-79C2E083E8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52EF6F-A6FF-4DF2-861C-52D3A0460D2C}"/>
              </a:ext>
            </a:extLst>
          </p:cNvPr>
          <p:cNvSpPr>
            <a:spLocks noGrp="1"/>
          </p:cNvSpPr>
          <p:nvPr>
            <p:ph type="dt" sz="half" idx="10"/>
          </p:nvPr>
        </p:nvSpPr>
        <p:spPr/>
        <p:txBody>
          <a:bodyPr/>
          <a:lstStyle/>
          <a:p>
            <a:fld id="{DAFA8789-54FC-4B2D-B2A3-52332F4A8334}" type="datetimeFigureOut">
              <a:rPr lang="en-GB" smtClean="0"/>
              <a:t>02/08/2023</a:t>
            </a:fld>
            <a:endParaRPr lang="en-GB"/>
          </a:p>
        </p:txBody>
      </p:sp>
      <p:sp>
        <p:nvSpPr>
          <p:cNvPr id="5" name="Footer Placeholder 4">
            <a:extLst>
              <a:ext uri="{FF2B5EF4-FFF2-40B4-BE49-F238E27FC236}">
                <a16:creationId xmlns:a16="http://schemas.microsoft.com/office/drawing/2014/main" id="{CA4F1A74-FD57-4128-BC64-D3BB4D8223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0E5265-DA42-494D-8A08-CC768DB3B8A7}"/>
              </a:ext>
            </a:extLst>
          </p:cNvPr>
          <p:cNvSpPr>
            <a:spLocks noGrp="1"/>
          </p:cNvSpPr>
          <p:nvPr>
            <p:ph type="sldNum" sz="quarter" idx="12"/>
          </p:nvPr>
        </p:nvSpPr>
        <p:spPr/>
        <p:txBody>
          <a:bodyPr/>
          <a:lstStyle/>
          <a:p>
            <a:fld id="{03F7E274-1214-40BF-92FD-CBDD6B51475C}" type="slidenum">
              <a:rPr lang="en-GB" smtClean="0"/>
              <a:t>‹#›</a:t>
            </a:fld>
            <a:endParaRPr lang="en-GB"/>
          </a:p>
        </p:txBody>
      </p:sp>
    </p:spTree>
    <p:extLst>
      <p:ext uri="{BB962C8B-B14F-4D97-AF65-F5344CB8AC3E}">
        <p14:creationId xmlns:p14="http://schemas.microsoft.com/office/powerpoint/2010/main" val="3951410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8856000" cy="1325563"/>
          </a:xfrm>
        </p:spPr>
        <p:txBody>
          <a:bodyPr/>
          <a:lstStyle/>
          <a:p>
            <a:r>
              <a:rPr lang="en-US"/>
              <a:t>Click to edit Master title style</a:t>
            </a:r>
            <a:endParaRPr lang="en-GB" dirty="0"/>
          </a:p>
        </p:txBody>
      </p:sp>
      <p:sp>
        <p:nvSpPr>
          <p:cNvPr id="3" name="Content Placeholder 2"/>
          <p:cNvSpPr>
            <a:spLocks noGrp="1"/>
          </p:cNvSpPr>
          <p:nvPr>
            <p:ph idx="1"/>
          </p:nvPr>
        </p:nvSpPr>
        <p:spPr>
          <a:xfrm>
            <a:off x="838201"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5FF451-1B74-4171-8A20-EBD1BB18EAD7}" type="datetimeFigureOut">
              <a:rPr lang="en-GB" smtClean="0"/>
              <a:t>02/08/2023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418446-4D47-40E3-B0F6-47F5245B2B07}" type="slidenum">
              <a:rPr lang="en-GB" smtClean="0"/>
              <a:t>‹#›</a:t>
            </a:fld>
            <a:endParaRPr lang="en-GB"/>
          </a:p>
        </p:txBody>
      </p:sp>
      <p:cxnSp>
        <p:nvCxnSpPr>
          <p:cNvPr id="9" name="Straight Connector 8"/>
          <p:cNvCxnSpPr/>
          <p:nvPr userDrawn="1"/>
        </p:nvCxnSpPr>
        <p:spPr>
          <a:xfrm>
            <a:off x="838200" y="1690691"/>
            <a:ext cx="7200000" cy="0"/>
          </a:xfrm>
          <a:prstGeom prst="line">
            <a:avLst/>
          </a:prstGeom>
          <a:ln w="28575">
            <a:solidFill>
              <a:srgbClr val="C60C3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01685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4470399"/>
            <a:ext cx="10515600" cy="1024948"/>
          </a:xfrm>
        </p:spPr>
        <p:txBody>
          <a:bodyPr anchor="b">
            <a:normAutofit/>
          </a:bodyPr>
          <a:lstStyle>
            <a:lvl1pPr>
              <a:defRPr sz="3600"/>
            </a:lvl1pPr>
          </a:lstStyle>
          <a:p>
            <a:r>
              <a:rPr lang="en-US"/>
              <a:t>Click to edit Master title style</a:t>
            </a:r>
            <a:endParaRPr lang="en-GB" dirty="0"/>
          </a:p>
        </p:txBody>
      </p:sp>
      <p:sp>
        <p:nvSpPr>
          <p:cNvPr id="3" name="Text Placeholder 2"/>
          <p:cNvSpPr>
            <a:spLocks noGrp="1"/>
          </p:cNvSpPr>
          <p:nvPr>
            <p:ph type="body" idx="1"/>
          </p:nvPr>
        </p:nvSpPr>
        <p:spPr>
          <a:xfrm>
            <a:off x="831851" y="5532582"/>
            <a:ext cx="10515600" cy="557068"/>
          </a:xfrm>
        </p:spPr>
        <p:txBody>
          <a:bodyPr>
            <a:normAutofit/>
          </a:bodyPr>
          <a:lstStyle>
            <a:lvl1pPr marL="0" indent="0">
              <a:buNone/>
              <a:defRPr sz="2400">
                <a:solidFill>
                  <a:schemeClr val="tx1"/>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5FF451-1B74-4171-8A20-EBD1BB18EAD7}" type="datetimeFigureOut">
              <a:rPr lang="en-GB" smtClean="0"/>
              <a:t>02/08/2023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418446-4D47-40E3-B0F6-47F5245B2B07}" type="slidenum">
              <a:rPr lang="en-GB" smtClean="0"/>
              <a:t>‹#›</a:t>
            </a:fld>
            <a:endParaRPr lang="en-GB"/>
          </a:p>
        </p:txBody>
      </p:sp>
      <p:sp>
        <p:nvSpPr>
          <p:cNvPr id="7" name="Rectangle 6"/>
          <p:cNvSpPr/>
          <p:nvPr userDrawn="1"/>
        </p:nvSpPr>
        <p:spPr>
          <a:xfrm>
            <a:off x="838201" y="147052"/>
            <a:ext cx="2575403" cy="4286112"/>
          </a:xfrm>
          <a:prstGeom prst="rect">
            <a:avLst/>
          </a:prstGeom>
          <a:solidFill>
            <a:srgbClr val="C60C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3514249" y="147052"/>
            <a:ext cx="2575403" cy="4286112"/>
          </a:xfrm>
          <a:prstGeom prst="rect">
            <a:avLst/>
          </a:prstGeom>
          <a:solidFill>
            <a:srgbClr val="C60C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6190297" y="147052"/>
            <a:ext cx="2575403" cy="4286112"/>
          </a:xfrm>
          <a:prstGeom prst="rect">
            <a:avLst/>
          </a:prstGeom>
          <a:solidFill>
            <a:srgbClr val="C60C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Rectangle 10"/>
          <p:cNvSpPr/>
          <p:nvPr userDrawn="1"/>
        </p:nvSpPr>
        <p:spPr>
          <a:xfrm>
            <a:off x="8866345" y="147052"/>
            <a:ext cx="2575403" cy="4286112"/>
          </a:xfrm>
          <a:prstGeom prst="rect">
            <a:avLst/>
          </a:prstGeom>
          <a:solidFill>
            <a:srgbClr val="C60C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7186555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9"/>
            <a:ext cx="8856000" cy="1325563"/>
          </a:xfrm>
        </p:spPr>
        <p:txBody>
          <a:bodyPr/>
          <a:lstStyle/>
          <a:p>
            <a:r>
              <a:rPr lang="en-US"/>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55FF451-1B74-4171-8A20-EBD1BB18EAD7}" type="datetimeFigureOut">
              <a:rPr lang="en-GB" smtClean="0"/>
              <a:t>02/08/2023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418446-4D47-40E3-B0F6-47F5245B2B07}" type="slidenum">
              <a:rPr lang="en-GB" smtClean="0"/>
              <a:t>‹#›</a:t>
            </a:fld>
            <a:endParaRPr lang="en-GB"/>
          </a:p>
        </p:txBody>
      </p:sp>
      <p:cxnSp>
        <p:nvCxnSpPr>
          <p:cNvPr id="9" name="Straight Connector 8"/>
          <p:cNvCxnSpPr/>
          <p:nvPr userDrawn="1"/>
        </p:nvCxnSpPr>
        <p:spPr>
          <a:xfrm>
            <a:off x="838200" y="1690691"/>
            <a:ext cx="7200000" cy="0"/>
          </a:xfrm>
          <a:prstGeom prst="line">
            <a:avLst/>
          </a:prstGeom>
          <a:ln w="28575">
            <a:solidFill>
              <a:srgbClr val="C60C3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22350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9"/>
            <a:ext cx="8856000" cy="1325563"/>
          </a:xfrm>
        </p:spPr>
        <p:txBody>
          <a:bodyPr/>
          <a:lstStyle>
            <a:lvl1pPr>
              <a:defRPr b="1"/>
            </a:lvl1pPr>
          </a:lstStyle>
          <a:p>
            <a:r>
              <a:rPr lang="en-US"/>
              <a:t>Click to edit Master title style</a:t>
            </a:r>
            <a:endParaRPr lang="en-GB" dirty="0"/>
          </a:p>
        </p:txBody>
      </p:sp>
      <p:sp>
        <p:nvSpPr>
          <p:cNvPr id="3" name="Text Placeholder 2"/>
          <p:cNvSpPr>
            <a:spLocks noGrp="1"/>
          </p:cNvSpPr>
          <p:nvPr>
            <p:ph type="body" idx="1"/>
          </p:nvPr>
        </p:nvSpPr>
        <p:spPr>
          <a:xfrm>
            <a:off x="839789" y="1861249"/>
            <a:ext cx="5157787" cy="816827"/>
          </a:xfrm>
        </p:spPr>
        <p:txBody>
          <a:bodyPr anchor="b">
            <a:noAutofit/>
          </a:bodyPr>
          <a:lstStyle>
            <a:lvl1pPr marL="0" indent="0">
              <a:buNone/>
              <a:defRPr sz="2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743202"/>
            <a:ext cx="5157787" cy="344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3" y="1861245"/>
            <a:ext cx="5183188" cy="816827"/>
          </a:xfrm>
        </p:spPr>
        <p:txBody>
          <a:bodyPr anchor="b">
            <a:noAutofit/>
          </a:bodyPr>
          <a:lstStyle>
            <a:lvl1pPr marL="0" indent="0">
              <a:buNone/>
              <a:defRPr sz="2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3" y="2743199"/>
            <a:ext cx="5183188" cy="344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55FF451-1B74-4171-8A20-EBD1BB18EAD7}" type="datetimeFigureOut">
              <a:rPr lang="en-GB" smtClean="0"/>
              <a:t>02/08/2023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418446-4D47-40E3-B0F6-47F5245B2B07}" type="slidenum">
              <a:rPr lang="en-GB" smtClean="0"/>
              <a:t>‹#›</a:t>
            </a:fld>
            <a:endParaRPr lang="en-GB"/>
          </a:p>
        </p:txBody>
      </p:sp>
      <p:cxnSp>
        <p:nvCxnSpPr>
          <p:cNvPr id="11" name="Straight Connector 10"/>
          <p:cNvCxnSpPr/>
          <p:nvPr userDrawn="1"/>
        </p:nvCxnSpPr>
        <p:spPr>
          <a:xfrm>
            <a:off x="838200" y="1690691"/>
            <a:ext cx="7200000" cy="0"/>
          </a:xfrm>
          <a:prstGeom prst="line">
            <a:avLst/>
          </a:prstGeom>
          <a:ln w="28575">
            <a:solidFill>
              <a:srgbClr val="C60C3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6556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8856000" cy="1325563"/>
          </a:xfrm>
        </p:spPr>
        <p:txBody>
          <a:bodyPr/>
          <a:lstStyle/>
          <a:p>
            <a:r>
              <a:rPr lang="en-US"/>
              <a:t>Click to edit Master title style</a:t>
            </a:r>
            <a:endParaRPr lang="en-GB"/>
          </a:p>
        </p:txBody>
      </p:sp>
      <p:sp>
        <p:nvSpPr>
          <p:cNvPr id="5" name="Slide Number Placeholder 4"/>
          <p:cNvSpPr>
            <a:spLocks noGrp="1"/>
          </p:cNvSpPr>
          <p:nvPr>
            <p:ph type="sldNum" sz="quarter" idx="12"/>
          </p:nvPr>
        </p:nvSpPr>
        <p:spPr/>
        <p:txBody>
          <a:bodyPr/>
          <a:lstStyle/>
          <a:p>
            <a:fld id="{AB418446-4D47-40E3-B0F6-47F5245B2B07}" type="slidenum">
              <a:rPr lang="en-GB" smtClean="0"/>
              <a:t>‹#›</a:t>
            </a:fld>
            <a:endParaRPr lang="en-GB"/>
          </a:p>
        </p:txBody>
      </p:sp>
      <p:cxnSp>
        <p:nvCxnSpPr>
          <p:cNvPr id="7" name="Straight Connector 6"/>
          <p:cNvCxnSpPr/>
          <p:nvPr userDrawn="1"/>
        </p:nvCxnSpPr>
        <p:spPr>
          <a:xfrm>
            <a:off x="838200" y="1690691"/>
            <a:ext cx="7200000" cy="0"/>
          </a:xfrm>
          <a:prstGeom prst="line">
            <a:avLst/>
          </a:prstGeom>
          <a:ln w="28575">
            <a:solidFill>
              <a:srgbClr val="C60C30"/>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8534400" y="5191126"/>
            <a:ext cx="3657600" cy="1666875"/>
          </a:xfrm>
          <a:prstGeom prst="rect">
            <a:avLst/>
          </a:prstGeom>
        </p:spPr>
      </p:pic>
    </p:spTree>
    <p:extLst>
      <p:ext uri="{BB962C8B-B14F-4D97-AF65-F5344CB8AC3E}">
        <p14:creationId xmlns:p14="http://schemas.microsoft.com/office/powerpoint/2010/main" val="28290434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5FF451-1B74-4171-8A20-EBD1BB18EAD7}" type="datetimeFigureOut">
              <a:rPr lang="en-GB" smtClean="0"/>
              <a:t>02/08/2023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B418446-4D47-40E3-B0F6-47F5245B2B07}" type="slidenum">
              <a:rPr lang="en-GB" smtClean="0"/>
              <a:t>‹#›</a:t>
            </a:fld>
            <a:endParaRPr lang="en-GB"/>
          </a:p>
        </p:txBody>
      </p:sp>
      <p:pic>
        <p:nvPicPr>
          <p:cNvPr id="5" name="Picture 4"/>
          <p:cNvPicPr>
            <a:picLocks noChangeAspect="1"/>
          </p:cNvPicPr>
          <p:nvPr userDrawn="1"/>
        </p:nvPicPr>
        <p:blipFill>
          <a:blip r:embed="rId2"/>
          <a:stretch>
            <a:fillRect/>
          </a:stretch>
        </p:blipFill>
        <p:spPr>
          <a:xfrm>
            <a:off x="9244746" y="5304195"/>
            <a:ext cx="2709333" cy="1234722"/>
          </a:xfrm>
          <a:prstGeom prst="rect">
            <a:avLst/>
          </a:prstGeom>
        </p:spPr>
      </p:pic>
    </p:spTree>
    <p:extLst>
      <p:ext uri="{BB962C8B-B14F-4D97-AF65-F5344CB8AC3E}">
        <p14:creationId xmlns:p14="http://schemas.microsoft.com/office/powerpoint/2010/main" val="11243349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2057400"/>
            <a:ext cx="6172200" cy="3803650"/>
          </a:xfrm>
        </p:spPr>
        <p:txBody>
          <a:bodyPr/>
          <a:lstStyle>
            <a:lvl1pPr>
              <a:defRPr sz="2800"/>
            </a:lvl1pPr>
            <a:lvl2pPr>
              <a:defRPr sz="2400"/>
            </a:lvl2pPr>
            <a:lvl3pPr>
              <a:defRPr sz="2400"/>
            </a:lvl3pPr>
            <a:lvl4pPr>
              <a:defRPr sz="2400"/>
            </a:lvl4pPr>
            <a:lvl5pPr>
              <a:defRPr sz="24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4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55FF451-1B74-4171-8A20-EBD1BB18EAD7}" type="datetimeFigureOut">
              <a:rPr lang="en-GB" smtClean="0"/>
              <a:t>02/08/2023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418446-4D47-40E3-B0F6-47F5245B2B07}" type="slidenum">
              <a:rPr lang="en-GB" smtClean="0"/>
              <a:t>‹#›</a:t>
            </a:fld>
            <a:endParaRPr lang="en-GB"/>
          </a:p>
        </p:txBody>
      </p:sp>
    </p:spTree>
    <p:extLst>
      <p:ext uri="{BB962C8B-B14F-4D97-AF65-F5344CB8AC3E}">
        <p14:creationId xmlns:p14="http://schemas.microsoft.com/office/powerpoint/2010/main" val="7527608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2057400"/>
            <a:ext cx="6172200" cy="380365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4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55FF451-1B74-4171-8A20-EBD1BB18EAD7}" type="datetimeFigureOut">
              <a:rPr lang="en-GB" smtClean="0"/>
              <a:t>02/08/2023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418446-4D47-40E3-B0F6-47F5245B2B07}" type="slidenum">
              <a:rPr lang="en-GB" smtClean="0"/>
              <a:t>‹#›</a:t>
            </a:fld>
            <a:endParaRPr lang="en-GB"/>
          </a:p>
        </p:txBody>
      </p:sp>
    </p:spTree>
    <p:extLst>
      <p:ext uri="{BB962C8B-B14F-4D97-AF65-F5344CB8AC3E}">
        <p14:creationId xmlns:p14="http://schemas.microsoft.com/office/powerpoint/2010/main" val="3750607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8856000" cy="1325563"/>
          </a:xfr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5FF451-1B74-4171-8A20-EBD1BB18EAD7}" type="datetimeFigureOut">
              <a:rPr lang="en-GB" smtClean="0"/>
              <a:t>02/08/2023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418446-4D47-40E3-B0F6-47F5245B2B07}" type="slidenum">
              <a:rPr lang="en-GB" smtClean="0"/>
              <a:t>‹#›</a:t>
            </a:fld>
            <a:endParaRPr lang="en-GB"/>
          </a:p>
        </p:txBody>
      </p:sp>
    </p:spTree>
    <p:extLst>
      <p:ext uri="{BB962C8B-B14F-4D97-AF65-F5344CB8AC3E}">
        <p14:creationId xmlns:p14="http://schemas.microsoft.com/office/powerpoint/2010/main" val="15003869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5FF451-1B74-4171-8A20-EBD1BB18EAD7}" type="datetimeFigureOut">
              <a:rPr lang="en-GB" smtClean="0"/>
              <a:t>02/08/2023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418446-4D47-40E3-B0F6-47F5245B2B07}" type="slidenum">
              <a:rPr lang="en-GB" smtClean="0"/>
              <a:t>‹#›</a:t>
            </a:fld>
            <a:endParaRPr lang="en-GB"/>
          </a:p>
        </p:txBody>
      </p:sp>
    </p:spTree>
    <p:extLst>
      <p:ext uri="{BB962C8B-B14F-4D97-AF65-F5344CB8AC3E}">
        <p14:creationId xmlns:p14="http://schemas.microsoft.com/office/powerpoint/2010/main" val="3620349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F09029-B3E8-426F-A01A-697CD2508DCD}" type="datetimeFigureOut">
              <a:rPr lang="en-GB" smtClean="0"/>
              <a:t>02/08/2023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F626F6-A2F1-45BB-8CFC-40BCBE8F7E76}" type="slidenum">
              <a:rPr lang="en-GB" smtClean="0"/>
              <a:t>‹#›</a:t>
            </a:fld>
            <a:endParaRPr lang="en-GB"/>
          </a:p>
        </p:txBody>
      </p:sp>
    </p:spTree>
    <p:extLst>
      <p:ext uri="{BB962C8B-B14F-4D97-AF65-F5344CB8AC3E}">
        <p14:creationId xmlns:p14="http://schemas.microsoft.com/office/powerpoint/2010/main" val="3619744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BB18B2A-34F3-40D6-AA5A-C274BCB4C76B}"/>
              </a:ext>
            </a:extLst>
          </p:cNvPr>
          <p:cNvPicPr>
            <a:picLocks noChangeAspect="1"/>
          </p:cNvPicPr>
          <p:nvPr userDrawn="1"/>
        </p:nvPicPr>
        <p:blipFill>
          <a:blip r:embed="rId14"/>
          <a:stretch>
            <a:fillRect/>
          </a:stretch>
        </p:blipFill>
        <p:spPr>
          <a:xfrm>
            <a:off x="0" y="0"/>
            <a:ext cx="12192000" cy="6857999"/>
          </a:xfrm>
          <a:prstGeom prst="rect">
            <a:avLst/>
          </a:prstGeom>
        </p:spPr>
      </p:pic>
      <p:sp>
        <p:nvSpPr>
          <p:cNvPr id="2" name="Title Placeholder 1">
            <a:extLst>
              <a:ext uri="{FF2B5EF4-FFF2-40B4-BE49-F238E27FC236}">
                <a16:creationId xmlns:a16="http://schemas.microsoft.com/office/drawing/2014/main" id="{5DE90983-259F-4820-AE6D-47973E433129}"/>
              </a:ext>
            </a:extLst>
          </p:cNvPr>
          <p:cNvSpPr>
            <a:spLocks noGrp="1"/>
          </p:cNvSpPr>
          <p:nvPr>
            <p:ph type="title"/>
          </p:nvPr>
        </p:nvSpPr>
        <p:spPr>
          <a:xfrm>
            <a:off x="2202872" y="365125"/>
            <a:ext cx="9150927" cy="1325563"/>
          </a:xfrm>
          <a:prstGeom prst="rect">
            <a:avLst/>
          </a:prstGeom>
        </p:spPr>
        <p:txBody>
          <a:bodyPr vert="horz" lIns="91440" tIns="45720" rIns="91440" bIns="45720" rtlCol="0" anchor="ctr">
            <a:normAutofit/>
          </a:bodyPr>
          <a:lstStyle/>
          <a:p>
            <a:r>
              <a:rPr lang="en-US" dirty="0"/>
              <a:t>Welcome</a:t>
            </a:r>
            <a:endParaRPr lang="en-GB" dirty="0"/>
          </a:p>
        </p:txBody>
      </p:sp>
      <p:sp>
        <p:nvSpPr>
          <p:cNvPr id="3" name="Text Placeholder 2">
            <a:extLst>
              <a:ext uri="{FF2B5EF4-FFF2-40B4-BE49-F238E27FC236}">
                <a16:creationId xmlns:a16="http://schemas.microsoft.com/office/drawing/2014/main" id="{B382DBF5-7FA4-425A-B51D-299C7FAEB7EC}"/>
              </a:ext>
            </a:extLst>
          </p:cNvPr>
          <p:cNvSpPr>
            <a:spLocks noGrp="1"/>
          </p:cNvSpPr>
          <p:nvPr>
            <p:ph type="body" idx="1"/>
          </p:nvPr>
        </p:nvSpPr>
        <p:spPr>
          <a:xfrm>
            <a:off x="2202872" y="1825625"/>
            <a:ext cx="9150928"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DE90CCF-9ECC-4DB3-97C7-3F71800BA8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A8789-54FC-4B2D-B2A3-52332F4A8334}" type="datetimeFigureOut">
              <a:rPr lang="en-GB" smtClean="0"/>
              <a:t>02/08/2023</a:t>
            </a:fld>
            <a:endParaRPr lang="en-GB"/>
          </a:p>
        </p:txBody>
      </p:sp>
      <p:sp>
        <p:nvSpPr>
          <p:cNvPr id="5" name="Footer Placeholder 4">
            <a:extLst>
              <a:ext uri="{FF2B5EF4-FFF2-40B4-BE49-F238E27FC236}">
                <a16:creationId xmlns:a16="http://schemas.microsoft.com/office/drawing/2014/main" id="{93B89B43-B010-4C89-9B5A-EEF67C3787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BD6B900-9C09-47BF-8A52-480AA3B06B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F7E274-1214-40BF-92FD-CBDD6B51475C}" type="slidenum">
              <a:rPr lang="en-GB" smtClean="0"/>
              <a:t>‹#›</a:t>
            </a:fld>
            <a:endParaRPr lang="en-GB"/>
          </a:p>
        </p:txBody>
      </p:sp>
    </p:spTree>
    <p:extLst>
      <p:ext uri="{BB962C8B-B14F-4D97-AF65-F5344CB8AC3E}">
        <p14:creationId xmlns:p14="http://schemas.microsoft.com/office/powerpoint/2010/main" val="3330922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1" kern="1200">
          <a:solidFill>
            <a:srgbClr val="151C9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C67A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5" y="6356356"/>
            <a:ext cx="1056503"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55FF451-1B74-4171-8A20-EBD1BB18EAD7}" type="datetimeFigureOut">
              <a:rPr lang="en-GB" smtClean="0"/>
              <a:t>02/08/2023</a:t>
            </a:fld>
            <a:endParaRPr lang="en-GB"/>
          </a:p>
        </p:txBody>
      </p:sp>
      <p:sp>
        <p:nvSpPr>
          <p:cNvPr id="5" name="Footer Placeholder 4"/>
          <p:cNvSpPr>
            <a:spLocks noGrp="1"/>
          </p:cNvSpPr>
          <p:nvPr>
            <p:ph type="ftr" sz="quarter" idx="3"/>
          </p:nvPr>
        </p:nvSpPr>
        <p:spPr>
          <a:xfrm>
            <a:off x="1946189" y="6356356"/>
            <a:ext cx="8601743"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577144" y="6356356"/>
            <a:ext cx="545757"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B418446-4D47-40E3-B0F6-47F5245B2B07}" type="slidenum">
              <a:rPr lang="en-GB" smtClean="0"/>
              <a:t>‹#›</a:t>
            </a:fld>
            <a:endParaRPr lang="en-GB"/>
          </a:p>
        </p:txBody>
      </p:sp>
    </p:spTree>
    <p:extLst>
      <p:ext uri="{BB962C8B-B14F-4D97-AF65-F5344CB8AC3E}">
        <p14:creationId xmlns:p14="http://schemas.microsoft.com/office/powerpoint/2010/main" val="7456927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defTabSz="685783" rtl="0" eaLnBrk="1" latinLnBrk="0" hangingPunct="1">
        <a:lnSpc>
          <a:spcPct val="90000"/>
        </a:lnSpc>
        <a:spcBef>
          <a:spcPct val="0"/>
        </a:spcBef>
        <a:buNone/>
        <a:defRPr sz="3600" b="1" kern="1200">
          <a:solidFill>
            <a:srgbClr val="C60C30"/>
          </a:solidFill>
          <a:latin typeface="Arial" panose="020B0604020202020204" pitchFamily="34" charset="0"/>
          <a:ea typeface="+mj-ea"/>
          <a:cs typeface="Arial" panose="020B0604020202020204" pitchFamily="34" charset="0"/>
        </a:defRPr>
      </a:lvl1pPr>
    </p:titleStyle>
    <p:bodyStyle>
      <a:lvl1pPr marL="171446" indent="-171446" algn="l" defTabSz="685783" rtl="0" eaLnBrk="1" latinLnBrk="0" hangingPunct="1">
        <a:lnSpc>
          <a:spcPct val="90000"/>
        </a:lnSpc>
        <a:spcBef>
          <a:spcPts val="750"/>
        </a:spcBef>
        <a:buClr>
          <a:srgbClr val="C60C30"/>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Clr>
          <a:srgbClr val="C60C3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28" indent="-171446" algn="l" defTabSz="685783" rtl="0" eaLnBrk="1" latinLnBrk="0" hangingPunct="1">
        <a:lnSpc>
          <a:spcPct val="90000"/>
        </a:lnSpc>
        <a:spcBef>
          <a:spcPts val="375"/>
        </a:spcBef>
        <a:buClr>
          <a:srgbClr val="C60C3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Clr>
          <a:srgbClr val="C60C3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1543012" indent="-171446" algn="l" defTabSz="685783" rtl="0" eaLnBrk="1" latinLnBrk="0" hangingPunct="1">
        <a:lnSpc>
          <a:spcPct val="90000"/>
        </a:lnSpc>
        <a:spcBef>
          <a:spcPts val="375"/>
        </a:spcBef>
        <a:buClr>
          <a:srgbClr val="C60C3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1bhBbMrF8Z0" TargetMode="Externa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hyperlink" Target="https://www.gov.wales/sites/default/files/publications/2019-03/undertaking-gypsy-and-traveller-accommodation-assessments.pdf" TargetMode="External"/><Relationship Id="rId13" Type="http://schemas.openxmlformats.org/officeDocument/2006/relationships/hyperlink" Target="https://www.gov.wales/sites/default/files/publications/2019-02/enabling-gypsies-roma-and-travellers_0.pdf" TargetMode="External"/><Relationship Id="rId3" Type="http://schemas.openxmlformats.org/officeDocument/2006/relationships/image" Target="../media/image7.jpg"/><Relationship Id="rId7" Type="http://schemas.openxmlformats.org/officeDocument/2006/relationships/hyperlink" Target="Planning%20for%20Gypsy,%20Traveller%20and%20Showpeople%20Sites" TargetMode="External"/><Relationship Id="rId12" Type="http://schemas.openxmlformats.org/officeDocument/2006/relationships/hyperlink" Target="https://www.gov.wales/sites/default/files/publications/2019-04/travelling-to-better-health.pdf" TargetMode="External"/><Relationship Id="rId2" Type="http://schemas.openxmlformats.org/officeDocument/2006/relationships/image" Target="../media/image6.jpeg"/><Relationship Id="rId1" Type="http://schemas.openxmlformats.org/officeDocument/2006/relationships/slideLayout" Target="../slideLayouts/slideLayout5.xml"/><Relationship Id="rId6" Type="http://schemas.openxmlformats.org/officeDocument/2006/relationships/hyperlink" Target="https://www.legislation.gov.uk/anaw/2014/7/part/3/enacted" TargetMode="External"/><Relationship Id="rId11" Type="http://schemas.openxmlformats.org/officeDocument/2006/relationships/hyperlink" Target="https://www.gov.wales/sites/default/files/publications/2019-03/guidance-on-managing-unauthorised-camping-2013.pdf" TargetMode="External"/><Relationship Id="rId5" Type="http://schemas.openxmlformats.org/officeDocument/2006/relationships/hyperlink" Target="https://www.citizensadvice.org.uk/law-and-courts/discrimination/check-if-youre-protected-from-discrimination/gypsies-and-travellers-race-discrimination/" TargetMode="External"/><Relationship Id="rId10" Type="http://schemas.openxmlformats.org/officeDocument/2006/relationships/hyperlink" Target="https://www.gov.wales/sites/default/files/publications/2019-03/managing-gypsy-and-traveller-sites-in-wales.pdf" TargetMode="External"/><Relationship Id="rId4" Type="http://schemas.openxmlformats.org/officeDocument/2006/relationships/hyperlink" Target="https://www.gypsy-traveller.org/resource/the-human-rights-act-1998-and-its-impact-on-travellers/" TargetMode="External"/><Relationship Id="rId9" Type="http://schemas.openxmlformats.org/officeDocument/2006/relationships/hyperlink" Target="https://www.gov.wales/sites/default/files/publications/2019-03/designing-gypsy-and-traveller-sites.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hyperlink" Target="https://www.ons.gov.uk/peoplepopulationandcommunity/culturalidentity/ethnicity/bulletins/gypsiesandtravellerslivedexperiencescultureandidentityenglandandwales/2022" TargetMode="External"/><Relationship Id="rId2" Type="http://schemas.microsoft.com/office/2018/10/relationships/comments" Target="../comments/modernComment_140_A03E11A.xml"/><Relationship Id="rId1" Type="http://schemas.openxmlformats.org/officeDocument/2006/relationships/slideLayout" Target="../slideLayouts/slideLayout2.xml"/><Relationship Id="rId6" Type="http://schemas.openxmlformats.org/officeDocument/2006/relationships/hyperlink" Target="https://research.senedd.wales/research-articles/a-community-forgotten-limited-progress-in-providing-culturally-appropriate-sites-for-gypsy-roma-and-traveller-communities-in-wales/" TargetMode="External"/><Relationship Id="rId5" Type="http://schemas.openxmlformats.org/officeDocument/2006/relationships/hyperlink" Target="https://www.gov.wales/sites/default/files/publications/2022-06/anti-racist-wales-action-plan_0.pdf" TargetMode="External"/><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hyperlink" Target="file:///\\tros-dc\Travelling%20Ahead\NEW%20TRAVELLING%20AHEAD\RESOURCES\Legal%20Briefing%20Gypsies%20Roma%20%20Travellers%20and%20their%20sites%20in%20Wales.pdf" TargetMode="External"/><Relationship Id="rId5" Type="http://schemas.openxmlformats.org/officeDocument/2006/relationships/hyperlink" Target="http://www.wlga.wales/SharedFiles/Download.aspx?pageid=62&amp;mid=665&amp;fileid=344" TargetMode="External"/><Relationship Id="rId4" Type="http://schemas.openxmlformats.org/officeDocument/2006/relationships/hyperlink" Target="https://www.ombudsman.wales/wp-content/uploads/2021/05/Code-of-Conduct-Guidance-CC-CBC-NPA-PCP.pdf"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g&amp;ehk=Zari6IlGVEk"/><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hyperlink" Target="https://youtu.be/Bc5kg7hUpI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jT6R5zT_jzw" TargetMode="External"/><Relationship Id="rId6" Type="http://schemas.openxmlformats.org/officeDocument/2006/relationships/image" Target="../media/image12.png"/><Relationship Id="rId5" Type="http://schemas.openxmlformats.org/officeDocument/2006/relationships/hyperlink" Target="https://youtu.be/jT6R5zT_jzw" TargetMode="External"/><Relationship Id="rId4" Type="http://schemas.openxmlformats.org/officeDocument/2006/relationships/image" Target="../media/image7.jpg"/></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7.jp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 Type="http://schemas.openxmlformats.org/officeDocument/2006/relationships/image" Target="../media/image6.jpeg"/><Relationship Id="rId16"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hyperlink" Target="mailto:travellingahead@tgpcymru.org.uk"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14" name="Title 13"/>
          <p:cNvSpPr>
            <a:spLocks noGrp="1"/>
          </p:cNvSpPr>
          <p:nvPr>
            <p:ph type="ctrTitle"/>
          </p:nvPr>
        </p:nvSpPr>
        <p:spPr>
          <a:xfrm>
            <a:off x="1524000" y="791781"/>
            <a:ext cx="9144000" cy="3406025"/>
          </a:xfrm>
        </p:spPr>
        <p:txBody>
          <a:bodyPr>
            <a:normAutofit fontScale="90000"/>
          </a:bodyPr>
          <a:lstStyle/>
          <a:p>
            <a:br>
              <a:rPr lang="en-GB" dirty="0"/>
            </a:br>
            <a:r>
              <a:rPr lang="en-GB" b="1" dirty="0" err="1"/>
              <a:t>Teithio</a:t>
            </a:r>
            <a:r>
              <a:rPr lang="en-GB" b="1" dirty="0"/>
              <a:t> </a:t>
            </a:r>
            <a:r>
              <a:rPr lang="en-GB" b="1" dirty="0" err="1"/>
              <a:t>Ymlaen</a:t>
            </a:r>
            <a:r>
              <a:rPr lang="en-GB" b="1" dirty="0"/>
              <a:t>: </a:t>
            </a:r>
            <a:br>
              <a:rPr lang="en-GB" dirty="0"/>
            </a:br>
            <a:r>
              <a:rPr lang="en-GB" sz="4000" dirty="0" err="1"/>
              <a:t>Hyfforddiant</a:t>
            </a:r>
            <a:r>
              <a:rPr lang="en-GB" sz="4000" dirty="0"/>
              <a:t> </a:t>
            </a:r>
            <a:r>
              <a:rPr lang="en-GB" sz="4000" dirty="0" err="1"/>
              <a:t>Sipsiwn</a:t>
            </a:r>
            <a:r>
              <a:rPr lang="en-GB" sz="4000" dirty="0"/>
              <a:t>, Roma a </a:t>
            </a:r>
            <a:r>
              <a:rPr lang="en-GB" sz="4000" dirty="0" err="1"/>
              <a:t>Theithwyr</a:t>
            </a:r>
            <a:br>
              <a:rPr lang="en-GB" dirty="0"/>
            </a:br>
            <a:r>
              <a:rPr lang="en-GB" b="1" dirty="0"/>
              <a:t>Travelling Ahead: </a:t>
            </a:r>
            <a:br>
              <a:rPr lang="en-GB" dirty="0"/>
            </a:br>
            <a:r>
              <a:rPr lang="en-GB" sz="4000" dirty="0"/>
              <a:t>Gypsy, Roma and Traveller Training </a:t>
            </a:r>
            <a:endParaRPr lang="en-GB" dirty="0"/>
          </a:p>
        </p:txBody>
      </p:sp>
      <p:sp>
        <p:nvSpPr>
          <p:cNvPr id="15" name="Subtitle 14"/>
          <p:cNvSpPr>
            <a:spLocks noGrp="1"/>
          </p:cNvSpPr>
          <p:nvPr>
            <p:ph type="subTitle" idx="1"/>
          </p:nvPr>
        </p:nvSpPr>
        <p:spPr>
          <a:xfrm>
            <a:off x="1524000" y="4570651"/>
            <a:ext cx="9144000" cy="1655762"/>
          </a:xfrm>
        </p:spPr>
        <p:txBody>
          <a:bodyPr/>
          <a:lstStyle/>
          <a:p>
            <a:r>
              <a:rPr lang="en-GB" dirty="0" err="1"/>
              <a:t>Ar</a:t>
            </a:r>
            <a:r>
              <a:rPr lang="en-GB" dirty="0"/>
              <a:t> </a:t>
            </a:r>
            <a:r>
              <a:rPr lang="en-GB" dirty="0" err="1"/>
              <a:t>gyfer</a:t>
            </a:r>
            <a:r>
              <a:rPr lang="en-GB" dirty="0"/>
              <a:t> </a:t>
            </a:r>
            <a:r>
              <a:rPr lang="en-GB" dirty="0" err="1"/>
              <a:t>Cyngor</a:t>
            </a:r>
            <a:r>
              <a:rPr lang="en-GB" dirty="0"/>
              <a:t> Sir </a:t>
            </a:r>
            <a:r>
              <a:rPr lang="en-GB" dirty="0" err="1"/>
              <a:t>Fynwy</a:t>
            </a:r>
            <a:r>
              <a:rPr lang="en-GB" dirty="0"/>
              <a:t> </a:t>
            </a:r>
            <a:r>
              <a:rPr lang="en-GB" dirty="0" err="1"/>
              <a:t>Ionawr</a:t>
            </a:r>
            <a:r>
              <a:rPr lang="en-GB" dirty="0"/>
              <a:t> 2023</a:t>
            </a:r>
          </a:p>
          <a:p>
            <a:r>
              <a:rPr lang="en-GB" dirty="0"/>
              <a:t>For Monmouthshire Council, January 2023</a:t>
            </a:r>
          </a:p>
        </p:txBody>
      </p:sp>
    </p:spTree>
    <p:extLst>
      <p:ext uri="{BB962C8B-B14F-4D97-AF65-F5344CB8AC3E}">
        <p14:creationId xmlns:p14="http://schemas.microsoft.com/office/powerpoint/2010/main" val="1649763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err="1"/>
              <a:t>Yr</a:t>
            </a:r>
            <a:r>
              <a:rPr lang="en-GB" b="1" dirty="0"/>
              <a:t> </a:t>
            </a:r>
            <a:r>
              <a:rPr lang="en-GB" b="1" dirty="0" err="1"/>
              <a:t>hyn</a:t>
            </a:r>
            <a:r>
              <a:rPr lang="en-GB" b="1" dirty="0"/>
              <a:t> y </a:t>
            </a:r>
            <a:r>
              <a:rPr lang="en-GB" b="1" dirty="0" err="1"/>
              <a:t>byddwn</a:t>
            </a:r>
            <a:r>
              <a:rPr lang="en-GB" b="1" dirty="0"/>
              <a:t> </a:t>
            </a:r>
            <a:r>
              <a:rPr lang="en-GB" b="1" dirty="0" err="1"/>
              <a:t>yn</a:t>
            </a:r>
            <a:r>
              <a:rPr lang="en-GB" b="1" dirty="0"/>
              <a:t> </a:t>
            </a:r>
            <a:r>
              <a:rPr lang="en-GB" b="1" dirty="0" err="1"/>
              <a:t>ei</a:t>
            </a:r>
            <a:r>
              <a:rPr lang="en-GB" b="1" dirty="0"/>
              <a:t> </a:t>
            </a:r>
            <a:r>
              <a:rPr lang="en-GB" b="1" dirty="0" err="1"/>
              <a:t>gwmpasu</a:t>
            </a:r>
            <a:br>
              <a:rPr lang="en-GB" b="1" dirty="0"/>
            </a:br>
            <a:r>
              <a:rPr lang="en-GB" b="1" dirty="0"/>
              <a:t>What we will cover</a:t>
            </a:r>
          </a:p>
        </p:txBody>
      </p:sp>
      <p:sp>
        <p:nvSpPr>
          <p:cNvPr id="10" name="Text Placeholder 9">
            <a:extLst>
              <a:ext uri="{FF2B5EF4-FFF2-40B4-BE49-F238E27FC236}">
                <a16:creationId xmlns:a16="http://schemas.microsoft.com/office/drawing/2014/main" id="{BAF3864E-C757-0F8B-E0B2-6E3A3D303E2A}"/>
              </a:ext>
            </a:extLst>
          </p:cNvPr>
          <p:cNvSpPr>
            <a:spLocks noGrp="1"/>
          </p:cNvSpPr>
          <p:nvPr>
            <p:ph type="body" idx="1"/>
          </p:nvPr>
        </p:nvSpPr>
        <p:spPr/>
        <p:txBody>
          <a:bodyPr/>
          <a:lstStyle/>
          <a:p>
            <a:r>
              <a:rPr lang="en-GB" dirty="0"/>
              <a:t>Overview</a:t>
            </a:r>
          </a:p>
        </p:txBody>
      </p:sp>
      <p:sp>
        <p:nvSpPr>
          <p:cNvPr id="3" name="Content Placeholder 2"/>
          <p:cNvSpPr>
            <a:spLocks noGrp="1"/>
          </p:cNvSpPr>
          <p:nvPr>
            <p:ph sz="half" idx="2"/>
          </p:nvPr>
        </p:nvSpPr>
        <p:spPr/>
        <p:txBody>
          <a:bodyPr>
            <a:normAutofit fontScale="92500" lnSpcReduction="10000"/>
          </a:bodyPr>
          <a:lstStyle/>
          <a:p>
            <a:r>
              <a:rPr lang="en-GB" dirty="0"/>
              <a:t>Who are Gypsy, Roma and Traveller communities?</a:t>
            </a:r>
          </a:p>
          <a:p>
            <a:r>
              <a:rPr lang="en-GB" dirty="0"/>
              <a:t>A brief history</a:t>
            </a:r>
          </a:p>
          <a:p>
            <a:r>
              <a:rPr lang="en-GB" dirty="0"/>
              <a:t> An overview of legislation, policy and guidance</a:t>
            </a:r>
          </a:p>
          <a:p>
            <a:r>
              <a:rPr lang="en-GB" dirty="0"/>
              <a:t>Delivering culturally appropriate accommodation  </a:t>
            </a:r>
          </a:p>
          <a:p>
            <a:r>
              <a:rPr lang="en-GB" dirty="0"/>
              <a:t>Raise awareness of cultural issues</a:t>
            </a:r>
          </a:p>
          <a:p>
            <a:endParaRPr lang="en-GB" dirty="0"/>
          </a:p>
          <a:p>
            <a:endParaRPr lang="en-GB" dirty="0"/>
          </a:p>
          <a:p>
            <a:pPr marL="0" indent="0">
              <a:buNone/>
            </a:pPr>
            <a:endParaRPr lang="en-GB" dirty="0"/>
          </a:p>
        </p:txBody>
      </p:sp>
      <p:sp>
        <p:nvSpPr>
          <p:cNvPr id="11" name="Text Placeholder 10">
            <a:extLst>
              <a:ext uri="{FF2B5EF4-FFF2-40B4-BE49-F238E27FC236}">
                <a16:creationId xmlns:a16="http://schemas.microsoft.com/office/drawing/2014/main" id="{1DA253DC-C370-9377-602A-B81AA338CE61}"/>
              </a:ext>
            </a:extLst>
          </p:cNvPr>
          <p:cNvSpPr>
            <a:spLocks noGrp="1"/>
          </p:cNvSpPr>
          <p:nvPr>
            <p:ph type="body" sz="quarter" idx="3"/>
          </p:nvPr>
        </p:nvSpPr>
        <p:spPr/>
        <p:txBody>
          <a:bodyPr/>
          <a:lstStyle/>
          <a:p>
            <a:r>
              <a:rPr lang="en-GB" dirty="0"/>
              <a:t>Timings</a:t>
            </a:r>
            <a:endParaRPr lang="en-GB" dirty="0">
              <a:highlight>
                <a:srgbClr val="FFFF00"/>
              </a:highlight>
            </a:endParaRPr>
          </a:p>
        </p:txBody>
      </p:sp>
      <p:sp>
        <p:nvSpPr>
          <p:cNvPr id="12" name="Content Placeholder 11">
            <a:extLst>
              <a:ext uri="{FF2B5EF4-FFF2-40B4-BE49-F238E27FC236}">
                <a16:creationId xmlns:a16="http://schemas.microsoft.com/office/drawing/2014/main" id="{D9D7FD5C-2A88-285F-5155-B4CDEF80135E}"/>
              </a:ext>
            </a:extLst>
          </p:cNvPr>
          <p:cNvSpPr>
            <a:spLocks noGrp="1"/>
          </p:cNvSpPr>
          <p:nvPr>
            <p:ph sz="quarter" idx="4"/>
          </p:nvPr>
        </p:nvSpPr>
        <p:spPr/>
        <p:txBody>
          <a:bodyPr>
            <a:normAutofit fontScale="92500" lnSpcReduction="10000"/>
          </a:bodyPr>
          <a:lstStyle/>
          <a:p>
            <a:r>
              <a:rPr lang="en-GB" dirty="0"/>
              <a:t>13:00  - 16:00 </a:t>
            </a:r>
          </a:p>
          <a:p>
            <a:r>
              <a:rPr lang="en-GB" dirty="0"/>
              <a:t>14:30 Break </a:t>
            </a:r>
          </a:p>
          <a:p>
            <a:pPr marL="0" indent="0">
              <a:buNone/>
            </a:pPr>
            <a:endParaRPr lang="en-GB" dirty="0"/>
          </a:p>
          <a:p>
            <a:endParaRPr lang="en-GB" dirty="0"/>
          </a:p>
          <a:p>
            <a:pPr marL="0" indent="0">
              <a:buNone/>
            </a:pPr>
            <a:endParaRPr lang="en-GB" dirty="0"/>
          </a:p>
          <a:p>
            <a:pPr marL="0" indent="0">
              <a:buNone/>
            </a:pPr>
            <a:endParaRPr lang="en-GB" dirty="0"/>
          </a:p>
          <a:p>
            <a:r>
              <a:rPr lang="en-GB" sz="1500" dirty="0"/>
              <a:t>Developed with feedback from community members,  Dynamix ‘Tackling the tensions’ training programme, Unity Project, BASW Cymru and the Gypsy, Roma, Traveller Social Work Association for some of the content of todays training </a:t>
            </a:r>
          </a:p>
          <a:p>
            <a:endParaRPr lang="en-GB" dirty="0"/>
          </a:p>
        </p:txBody>
      </p:sp>
    </p:spTree>
    <p:extLst>
      <p:ext uri="{BB962C8B-B14F-4D97-AF65-F5344CB8AC3E}">
        <p14:creationId xmlns:p14="http://schemas.microsoft.com/office/powerpoint/2010/main" val="1179985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a:t>Making it work </a:t>
            </a:r>
          </a:p>
        </p:txBody>
      </p:sp>
      <p:sp>
        <p:nvSpPr>
          <p:cNvPr id="3" name="Content Placeholder 2"/>
          <p:cNvSpPr>
            <a:spLocks noGrp="1"/>
          </p:cNvSpPr>
          <p:nvPr>
            <p:ph idx="1"/>
          </p:nvPr>
        </p:nvSpPr>
        <p:spPr/>
        <p:txBody>
          <a:bodyPr>
            <a:normAutofit fontScale="92500" lnSpcReduction="20000"/>
          </a:bodyPr>
          <a:lstStyle/>
          <a:p>
            <a:r>
              <a:rPr lang="en-GB" dirty="0"/>
              <a:t>In person and virtual participants </a:t>
            </a:r>
          </a:p>
          <a:p>
            <a:r>
              <a:rPr lang="en-GB" dirty="0"/>
              <a:t>Active participation – not sure? Just ask!</a:t>
            </a:r>
          </a:p>
          <a:p>
            <a:r>
              <a:rPr lang="en-GB" dirty="0"/>
              <a:t>Using hands up/chat function </a:t>
            </a:r>
          </a:p>
          <a:p>
            <a:r>
              <a:rPr lang="en-GB" dirty="0"/>
              <a:t>Confidentiality </a:t>
            </a:r>
          </a:p>
          <a:p>
            <a:r>
              <a:rPr lang="en-GB" dirty="0"/>
              <a:t>Anonymity</a:t>
            </a:r>
          </a:p>
          <a:p>
            <a:r>
              <a:rPr lang="en-GB" dirty="0"/>
              <a:t>Respect for each others opinions/views/experiences</a:t>
            </a:r>
          </a:p>
          <a:p>
            <a:r>
              <a:rPr lang="en-GB" dirty="0"/>
              <a:t>Respectful challenge if necessary</a:t>
            </a:r>
          </a:p>
          <a:p>
            <a:r>
              <a:rPr lang="en-GB" dirty="0"/>
              <a:t>Anything else?  </a:t>
            </a:r>
          </a:p>
          <a:p>
            <a:endParaRPr lang="en-GB" dirty="0"/>
          </a:p>
          <a:p>
            <a:r>
              <a:rPr lang="en-GB" dirty="0"/>
              <a:t>NB we have a researcher observing </a:t>
            </a:r>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868353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fi-FI" b="1" dirty="0"/>
              <a:t>Teithio Ymlaen 0800 802 0025</a:t>
            </a:r>
            <a:br>
              <a:rPr lang="fi-FI" b="1" dirty="0"/>
            </a:br>
            <a:r>
              <a:rPr lang="en-GB" b="1" dirty="0"/>
              <a:t>Travelling Ahead 0800 802 0025</a:t>
            </a:r>
          </a:p>
        </p:txBody>
      </p:sp>
      <p:sp>
        <p:nvSpPr>
          <p:cNvPr id="3" name="Content Placeholder 2"/>
          <p:cNvSpPr>
            <a:spLocks noGrp="1"/>
          </p:cNvSpPr>
          <p:nvPr>
            <p:ph idx="1"/>
          </p:nvPr>
        </p:nvSpPr>
        <p:spPr/>
        <p:txBody>
          <a:bodyPr>
            <a:normAutofit fontScale="92500" lnSpcReduction="10000"/>
          </a:bodyPr>
          <a:lstStyle/>
          <a:p>
            <a:r>
              <a:rPr lang="en-GB" dirty="0"/>
              <a:t>All Wales Advice and Advocacy Service est. 2017 </a:t>
            </a:r>
          </a:p>
          <a:p>
            <a:r>
              <a:rPr lang="en-GB" dirty="0"/>
              <a:t>Freephone Advice Line  - rights, entitlement &amp; support-  access to services – planning, accommodation, education, roadside support</a:t>
            </a:r>
          </a:p>
          <a:p>
            <a:r>
              <a:rPr lang="en-GB" dirty="0"/>
              <a:t>Supporting voices of Gypsy, Roma and Traveller communities to engage with public bodies &amp; influence decision makers – young people/adults/communities</a:t>
            </a:r>
          </a:p>
          <a:p>
            <a:r>
              <a:rPr lang="en-GB" dirty="0"/>
              <a:t>Engagement Officers visit sites and link with communities</a:t>
            </a:r>
          </a:p>
          <a:p>
            <a:r>
              <a:rPr lang="en-GB" dirty="0"/>
              <a:t>EU Settlement Scheme support and advice for Roma EU Citizens </a:t>
            </a:r>
          </a:p>
          <a:p>
            <a:r>
              <a:rPr lang="en-GB" dirty="0"/>
              <a:t>Tackling discrimination and hate crime </a:t>
            </a:r>
          </a:p>
          <a:p>
            <a:r>
              <a:rPr lang="en-GB" dirty="0"/>
              <a:t>Training and advisory role  - developing good practice - learning form community </a:t>
            </a:r>
            <a:r>
              <a:rPr lang="en-GB" dirty="0" err="1"/>
              <a:t>expereinces</a:t>
            </a:r>
            <a:endParaRPr lang="en-GB" dirty="0"/>
          </a:p>
          <a:p>
            <a:endParaRPr lang="en-GB" dirty="0"/>
          </a:p>
          <a:p>
            <a:endParaRPr lang="en-GB" dirty="0"/>
          </a:p>
        </p:txBody>
      </p:sp>
    </p:spTree>
    <p:extLst>
      <p:ext uri="{BB962C8B-B14F-4D97-AF65-F5344CB8AC3E}">
        <p14:creationId xmlns:p14="http://schemas.microsoft.com/office/powerpoint/2010/main" val="3313568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a:t>Questions? </a:t>
            </a:r>
            <a:br>
              <a:rPr lang="en-GB" b="1" dirty="0"/>
            </a:br>
            <a:r>
              <a:rPr lang="en-GB" b="1" dirty="0" err="1"/>
              <a:t>Cwestiynau</a:t>
            </a:r>
            <a:r>
              <a:rPr lang="en-GB" b="1" dirty="0"/>
              <a:t>?</a:t>
            </a:r>
          </a:p>
        </p:txBody>
      </p:sp>
      <p:sp>
        <p:nvSpPr>
          <p:cNvPr id="3" name="Content Placeholder 2"/>
          <p:cNvSpPr>
            <a:spLocks noGrp="1"/>
          </p:cNvSpPr>
          <p:nvPr>
            <p:ph idx="1"/>
          </p:nvPr>
        </p:nvSpPr>
        <p:spPr/>
        <p:txBody>
          <a:bodyPr/>
          <a:lstStyle/>
          <a:p>
            <a:pPr marL="0" indent="0">
              <a:buNone/>
            </a:pPr>
            <a:r>
              <a:rPr lang="en-GB" dirty="0"/>
              <a:t>Please write your burning questions on a post-it note ( anon) or in the chat bar and we will endeavour to answer these during the session </a:t>
            </a:r>
          </a:p>
          <a:p>
            <a:endParaRPr lang="en-GB" dirty="0"/>
          </a:p>
          <a:p>
            <a:endParaRPr lang="en-GB"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6373" y="2779775"/>
            <a:ext cx="4930096" cy="3281595"/>
          </a:xfrm>
          <a:prstGeom prst="rect">
            <a:avLst/>
          </a:prstGeom>
        </p:spPr>
      </p:pic>
    </p:spTree>
    <p:extLst>
      <p:ext uri="{BB962C8B-B14F-4D97-AF65-F5344CB8AC3E}">
        <p14:creationId xmlns:p14="http://schemas.microsoft.com/office/powerpoint/2010/main" val="3535436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B3B47-8BFD-3E73-F817-8B206CC61F9E}"/>
              </a:ext>
            </a:extLst>
          </p:cNvPr>
          <p:cNvSpPr>
            <a:spLocks noGrp="1"/>
          </p:cNvSpPr>
          <p:nvPr>
            <p:ph type="title"/>
          </p:nvPr>
        </p:nvSpPr>
        <p:spPr>
          <a:xfrm>
            <a:off x="640080" y="325369"/>
            <a:ext cx="4368602" cy="1956841"/>
          </a:xfrm>
        </p:spPr>
        <p:txBody>
          <a:bodyPr anchor="b">
            <a:normAutofit/>
          </a:bodyPr>
          <a:lstStyle/>
          <a:p>
            <a:r>
              <a:rPr lang="en-GB" sz="5400">
                <a:latin typeface="Calibri" panose="020F0502020204030204" pitchFamily="34" charset="0"/>
                <a:cs typeface="Calibri" panose="020F0502020204030204" pitchFamily="34" charset="0"/>
              </a:rPr>
              <a:t>Group Exercise</a:t>
            </a:r>
          </a:p>
        </p:txBody>
      </p:sp>
      <p:sp>
        <p:nvSpPr>
          <p:cNvPr id="3" name="Content Placeholder 2">
            <a:extLst>
              <a:ext uri="{FF2B5EF4-FFF2-40B4-BE49-F238E27FC236}">
                <a16:creationId xmlns:a16="http://schemas.microsoft.com/office/drawing/2014/main" id="{9C4924A0-6CFF-0119-8871-551722A4D881}"/>
              </a:ext>
            </a:extLst>
          </p:cNvPr>
          <p:cNvSpPr>
            <a:spLocks noGrp="1"/>
          </p:cNvSpPr>
          <p:nvPr>
            <p:ph idx="1"/>
          </p:nvPr>
        </p:nvSpPr>
        <p:spPr>
          <a:xfrm>
            <a:off x="640080" y="2872899"/>
            <a:ext cx="4243589" cy="3320668"/>
          </a:xfrm>
        </p:spPr>
        <p:txBody>
          <a:bodyPr>
            <a:normAutofit fontScale="92500" lnSpcReduction="20000"/>
          </a:bodyPr>
          <a:lstStyle/>
          <a:p>
            <a:r>
              <a:rPr lang="en-GB" sz="2400" dirty="0">
                <a:latin typeface="+mn-lt"/>
                <a:cs typeface="Calibri" panose="020F0502020204030204" pitchFamily="34" charset="0"/>
              </a:rPr>
              <a:t>Undertake a brief online search using  the key words Gypsy, Traveller &amp; Roma</a:t>
            </a:r>
          </a:p>
          <a:p>
            <a:pPr marL="0" indent="0">
              <a:buNone/>
            </a:pPr>
            <a:endParaRPr lang="en-GB" sz="2400" dirty="0">
              <a:latin typeface="+mn-lt"/>
            </a:endParaRPr>
          </a:p>
          <a:p>
            <a:r>
              <a:rPr lang="en-GB" sz="2400" dirty="0">
                <a:latin typeface="+mn-lt"/>
              </a:rPr>
              <a:t>If you knew nothing at all about the communities what might your first impressions be, based on what you’ve found?</a:t>
            </a:r>
          </a:p>
          <a:p>
            <a:r>
              <a:rPr lang="en-GB" sz="2400" dirty="0">
                <a:cs typeface="Calibri" panose="020F0502020204030204" pitchFamily="34" charset="0"/>
              </a:rPr>
              <a:t>Try the search on your personal phone or switch to images search – is there a difference? </a:t>
            </a:r>
            <a:endParaRPr lang="en-GB" sz="2400" dirty="0">
              <a:latin typeface="+mn-lt"/>
              <a:cs typeface="Calibri" panose="020F0502020204030204" pitchFamily="34" charset="0"/>
            </a:endParaRPr>
          </a:p>
        </p:txBody>
      </p:sp>
      <p:pic>
        <p:nvPicPr>
          <p:cNvPr id="4" name="Picture 3" descr="A group of women posing for a photo&#10;&#10;Description automatically generated with low confidence">
            <a:extLst>
              <a:ext uri="{FF2B5EF4-FFF2-40B4-BE49-F238E27FC236}">
                <a16:creationId xmlns:a16="http://schemas.microsoft.com/office/drawing/2014/main" id="{DD45539C-E3E8-1FE1-A88F-393C124ACA4A}"/>
              </a:ext>
            </a:extLst>
          </p:cNvPr>
          <p:cNvPicPr>
            <a:picLocks noChangeAspect="1"/>
          </p:cNvPicPr>
          <p:nvPr/>
        </p:nvPicPr>
        <p:blipFill rotWithShape="1">
          <a:blip r:embed="rId3">
            <a:extLst>
              <a:ext uri="{28A0092B-C50C-407E-A947-70E740481C1C}">
                <a14:useLocalDpi xmlns:a14="http://schemas.microsoft.com/office/drawing/2010/main" val="0"/>
              </a:ext>
            </a:extLst>
          </a:blip>
          <a:srcRect l="9312" r="2381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73260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err="1"/>
              <a:t>Pwy</a:t>
            </a:r>
            <a:r>
              <a:rPr lang="en-GB" b="1" dirty="0"/>
              <a:t> </a:t>
            </a:r>
            <a:r>
              <a:rPr lang="en-GB" b="1" dirty="0" err="1"/>
              <a:t>yw</a:t>
            </a:r>
            <a:r>
              <a:rPr lang="en-GB" b="1" dirty="0"/>
              <a:t> </a:t>
            </a:r>
            <a:r>
              <a:rPr lang="en-GB" b="1" dirty="0" err="1"/>
              <a:t>Sipsiwn</a:t>
            </a:r>
            <a:r>
              <a:rPr lang="en-GB" b="1" dirty="0"/>
              <a:t>, Roma a </a:t>
            </a:r>
            <a:r>
              <a:rPr lang="en-GB" b="1" dirty="0" err="1"/>
              <a:t>Theithwyr</a:t>
            </a:r>
            <a:r>
              <a:rPr lang="en-GB" b="1" dirty="0"/>
              <a:t> </a:t>
            </a:r>
            <a:br>
              <a:rPr lang="en-GB" b="1" dirty="0"/>
            </a:br>
            <a:r>
              <a:rPr lang="en-GB" b="1" dirty="0"/>
              <a:t>Who are Gypsies, Roma and Travellers  </a:t>
            </a:r>
          </a:p>
        </p:txBody>
      </p:sp>
      <p:sp>
        <p:nvSpPr>
          <p:cNvPr id="3" name="Content Placeholder 2"/>
          <p:cNvSpPr>
            <a:spLocks noGrp="1"/>
          </p:cNvSpPr>
          <p:nvPr>
            <p:ph idx="1"/>
          </p:nvPr>
        </p:nvSpPr>
        <p:spPr/>
        <p:txBody>
          <a:bodyPr/>
          <a:lstStyle/>
          <a:p>
            <a:r>
              <a:rPr lang="en-GB" dirty="0"/>
              <a:t>Diverse: ‘Gypsy, Roma and Traveller’ is an umbrella term for a diverse group of people who have a nomadic or semi nomadic heritage, or a nomadic or semi-nomadic lifestyle.</a:t>
            </a:r>
            <a:br>
              <a:rPr lang="en-GB" dirty="0"/>
            </a:br>
            <a:r>
              <a:rPr lang="en-GB" dirty="0"/>
              <a:t> </a:t>
            </a:r>
          </a:p>
          <a:p>
            <a:r>
              <a:rPr lang="en-GB" dirty="0"/>
              <a:t>Broad definition in Welsh legislation – differs from England </a:t>
            </a:r>
            <a:br>
              <a:rPr lang="en-GB" dirty="0"/>
            </a:br>
            <a:endParaRPr lang="en-GB" dirty="0"/>
          </a:p>
          <a:p>
            <a:r>
              <a:rPr lang="en-GB" dirty="0"/>
              <a:t>Names should be </a:t>
            </a:r>
            <a:r>
              <a:rPr lang="en-GB" b="1" dirty="0"/>
              <a:t>CAPITALISED</a:t>
            </a:r>
            <a:r>
              <a:rPr lang="en-GB" dirty="0"/>
              <a:t> – “Traveller/Gypsy/Roma”</a:t>
            </a:r>
          </a:p>
          <a:p>
            <a:endParaRPr lang="en-GB" dirty="0"/>
          </a:p>
        </p:txBody>
      </p:sp>
    </p:spTree>
    <p:extLst>
      <p:ext uri="{BB962C8B-B14F-4D97-AF65-F5344CB8AC3E}">
        <p14:creationId xmlns:p14="http://schemas.microsoft.com/office/powerpoint/2010/main" val="1375900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err="1"/>
              <a:t>Pwy</a:t>
            </a:r>
            <a:r>
              <a:rPr lang="en-GB" b="1" dirty="0"/>
              <a:t> </a:t>
            </a:r>
            <a:r>
              <a:rPr lang="en-GB" b="1" dirty="0" err="1"/>
              <a:t>yw</a:t>
            </a:r>
            <a:r>
              <a:rPr lang="en-GB" b="1" dirty="0"/>
              <a:t> </a:t>
            </a:r>
            <a:r>
              <a:rPr lang="en-GB" b="1" dirty="0" err="1"/>
              <a:t>Sipsiwn</a:t>
            </a:r>
            <a:r>
              <a:rPr lang="en-GB" b="1" dirty="0"/>
              <a:t>, Roma a </a:t>
            </a:r>
            <a:r>
              <a:rPr lang="en-GB" b="1" dirty="0" err="1"/>
              <a:t>Theithwyr</a:t>
            </a:r>
            <a:r>
              <a:rPr lang="en-GB" b="1" dirty="0"/>
              <a:t> </a:t>
            </a:r>
            <a:br>
              <a:rPr lang="en-GB" b="1" dirty="0"/>
            </a:br>
            <a:r>
              <a:rPr lang="en-GB" b="1" dirty="0"/>
              <a:t>Who are Gypsies, Roma and Travellers  </a:t>
            </a:r>
          </a:p>
        </p:txBody>
      </p:sp>
      <p:sp>
        <p:nvSpPr>
          <p:cNvPr id="3" name="Content Placeholder 2"/>
          <p:cNvSpPr>
            <a:spLocks noGrp="1"/>
          </p:cNvSpPr>
          <p:nvPr>
            <p:ph idx="1"/>
          </p:nvPr>
        </p:nvSpPr>
        <p:spPr/>
        <p:txBody>
          <a:bodyPr/>
          <a:lstStyle/>
          <a:p>
            <a:endParaRPr lang="en-GB" dirty="0"/>
          </a:p>
        </p:txBody>
      </p:sp>
      <p:pic>
        <p:nvPicPr>
          <p:cNvPr id="10" name="Picture 9">
            <a:extLst>
              <a:ext uri="{FF2B5EF4-FFF2-40B4-BE49-F238E27FC236}">
                <a16:creationId xmlns:a16="http://schemas.microsoft.com/office/drawing/2014/main" id="{E9A75045-D180-0B11-C8FE-F4172D1B3003}"/>
              </a:ext>
            </a:extLst>
          </p:cNvPr>
          <p:cNvPicPr>
            <a:picLocks noChangeAspect="1"/>
          </p:cNvPicPr>
          <p:nvPr/>
        </p:nvPicPr>
        <p:blipFill>
          <a:blip r:embed="rId4"/>
          <a:stretch>
            <a:fillRect/>
          </a:stretch>
        </p:blipFill>
        <p:spPr>
          <a:xfrm>
            <a:off x="1100379" y="1783280"/>
            <a:ext cx="8895683" cy="4403997"/>
          </a:xfrm>
          <a:prstGeom prst="rect">
            <a:avLst/>
          </a:prstGeom>
        </p:spPr>
      </p:pic>
    </p:spTree>
    <p:extLst>
      <p:ext uri="{BB962C8B-B14F-4D97-AF65-F5344CB8AC3E}">
        <p14:creationId xmlns:p14="http://schemas.microsoft.com/office/powerpoint/2010/main" val="4099809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err="1"/>
              <a:t>Pwy</a:t>
            </a:r>
            <a:r>
              <a:rPr lang="en-GB" b="1" dirty="0"/>
              <a:t> </a:t>
            </a:r>
            <a:r>
              <a:rPr lang="en-GB" b="1" dirty="0" err="1"/>
              <a:t>yw</a:t>
            </a:r>
            <a:r>
              <a:rPr lang="en-GB" b="1" dirty="0"/>
              <a:t> </a:t>
            </a:r>
            <a:r>
              <a:rPr lang="en-GB" b="1" dirty="0" err="1"/>
              <a:t>Sipsiwn</a:t>
            </a:r>
            <a:r>
              <a:rPr lang="en-GB" b="1" dirty="0"/>
              <a:t>, Roma a </a:t>
            </a:r>
            <a:r>
              <a:rPr lang="en-GB" b="1" dirty="0" err="1"/>
              <a:t>Theithwyr</a:t>
            </a:r>
            <a:br>
              <a:rPr lang="en-GB" b="1" dirty="0"/>
            </a:br>
            <a:r>
              <a:rPr lang="en-GB" b="1" dirty="0"/>
              <a:t>Who are Gypsy, Roma and Travellers  </a:t>
            </a:r>
          </a:p>
        </p:txBody>
      </p:sp>
      <p:sp>
        <p:nvSpPr>
          <p:cNvPr id="3" name="Content Placeholder 2"/>
          <p:cNvSpPr>
            <a:spLocks noGrp="1"/>
          </p:cNvSpPr>
          <p:nvPr>
            <p:ph idx="1"/>
          </p:nvPr>
        </p:nvSpPr>
        <p:spPr/>
        <p:txBody>
          <a:bodyPr>
            <a:normAutofit/>
          </a:bodyPr>
          <a:lstStyle/>
          <a:p>
            <a:r>
              <a:rPr lang="en-GB" dirty="0"/>
              <a:t>Can you identify which groups of Gypsies &amp; Travellers are considered as Ethnic groups? </a:t>
            </a:r>
          </a:p>
        </p:txBody>
      </p:sp>
      <p:pic>
        <p:nvPicPr>
          <p:cNvPr id="10" name="Picture 9">
            <a:extLst>
              <a:ext uri="{FF2B5EF4-FFF2-40B4-BE49-F238E27FC236}">
                <a16:creationId xmlns:a16="http://schemas.microsoft.com/office/drawing/2014/main" id="{6A660646-8305-F047-2295-ABDA381B60F2}"/>
              </a:ext>
            </a:extLst>
          </p:cNvPr>
          <p:cNvPicPr>
            <a:picLocks noChangeAspect="1"/>
          </p:cNvPicPr>
          <p:nvPr/>
        </p:nvPicPr>
        <p:blipFill>
          <a:blip r:embed="rId5"/>
          <a:stretch>
            <a:fillRect/>
          </a:stretch>
        </p:blipFill>
        <p:spPr>
          <a:xfrm>
            <a:off x="2499801" y="2814856"/>
            <a:ext cx="5157756" cy="2552364"/>
          </a:xfrm>
          <a:prstGeom prst="rect">
            <a:avLst/>
          </a:prstGeom>
        </p:spPr>
      </p:pic>
    </p:spTree>
    <p:extLst>
      <p:ext uri="{BB962C8B-B14F-4D97-AF65-F5344CB8AC3E}">
        <p14:creationId xmlns:p14="http://schemas.microsoft.com/office/powerpoint/2010/main" val="945265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a:xfrm>
            <a:off x="838200" y="365125"/>
            <a:ext cx="10515600" cy="2436060"/>
          </a:xfrm>
        </p:spPr>
        <p:txBody>
          <a:bodyPr>
            <a:normAutofit fontScale="90000"/>
          </a:bodyPr>
          <a:lstStyle/>
          <a:p>
            <a:br>
              <a:rPr lang="en-GB" dirty="0"/>
            </a:br>
            <a:r>
              <a:rPr lang="en-GB" sz="3600" b="1" dirty="0" err="1"/>
              <a:t>Caiff</a:t>
            </a:r>
            <a:r>
              <a:rPr lang="en-GB" sz="3600" b="1" dirty="0"/>
              <a:t> y </a:t>
            </a:r>
            <a:r>
              <a:rPr lang="en-GB" sz="3600" b="1" dirty="0" err="1"/>
              <a:t>ddau</a:t>
            </a:r>
            <a:r>
              <a:rPr lang="en-GB" sz="3600" b="1" dirty="0"/>
              <a:t> </a:t>
            </a:r>
            <a:r>
              <a:rPr lang="en-GB" sz="3600" b="1" dirty="0" err="1"/>
              <a:t>grŵp</a:t>
            </a:r>
            <a:r>
              <a:rPr lang="en-GB" sz="3600" b="1" dirty="0"/>
              <a:t> </a:t>
            </a:r>
            <a:r>
              <a:rPr lang="en-GB" sz="3600" b="1" dirty="0" err="1"/>
              <a:t>eu</a:t>
            </a:r>
            <a:r>
              <a:rPr lang="en-GB" sz="3600" b="1" dirty="0"/>
              <a:t> </a:t>
            </a:r>
            <a:r>
              <a:rPr lang="en-GB" sz="3600" b="1" dirty="0" err="1"/>
              <a:t>cydnabod</a:t>
            </a:r>
            <a:r>
              <a:rPr lang="en-GB" sz="3600" b="1" dirty="0"/>
              <a:t> </a:t>
            </a:r>
            <a:r>
              <a:rPr lang="en-GB" sz="3600" b="1" dirty="0" err="1"/>
              <a:t>fel</a:t>
            </a:r>
            <a:r>
              <a:rPr lang="en-GB" sz="3600" b="1" dirty="0"/>
              <a:t> </a:t>
            </a:r>
            <a:r>
              <a:rPr lang="en-GB" sz="3600" b="1" dirty="0" err="1"/>
              <a:t>Grwpiau</a:t>
            </a:r>
            <a:r>
              <a:rPr lang="en-GB" sz="3600" b="1" dirty="0"/>
              <a:t> </a:t>
            </a:r>
            <a:r>
              <a:rPr lang="en-GB" sz="3600" b="1" dirty="0" err="1"/>
              <a:t>Lleiafrifoedd</a:t>
            </a:r>
            <a:r>
              <a:rPr lang="en-GB" sz="3600" b="1" dirty="0"/>
              <a:t> </a:t>
            </a:r>
            <a:r>
              <a:rPr lang="en-GB" sz="3600" b="1" dirty="0" err="1"/>
              <a:t>Ethnig</a:t>
            </a:r>
            <a:r>
              <a:rPr lang="en-GB" sz="3600" b="1" dirty="0"/>
              <a:t> o dan </a:t>
            </a:r>
            <a:r>
              <a:rPr lang="en-GB" sz="3600" b="1" dirty="0" err="1"/>
              <a:t>Ddeddfwriaeth</a:t>
            </a:r>
            <a:r>
              <a:rPr lang="en-GB" sz="3600" b="1" dirty="0"/>
              <a:t> </a:t>
            </a:r>
            <a:r>
              <a:rPr lang="en-GB" sz="3600" b="1" dirty="0" err="1"/>
              <a:t>Cydraddoldebau</a:t>
            </a:r>
            <a:br>
              <a:rPr lang="en-GB" sz="3600" b="1" dirty="0"/>
            </a:br>
            <a:r>
              <a:rPr lang="en-GB" sz="3600" b="1" dirty="0"/>
              <a:t>Three groups are recognised as Ethnic Minority Groups under Equalities legislation </a:t>
            </a:r>
            <a:r>
              <a:rPr lang="en-GB" sz="2000" b="1" dirty="0"/>
              <a:t>( Mandla Criteria 1983)</a:t>
            </a:r>
            <a:br>
              <a:rPr lang="en-GB" dirty="0"/>
            </a:br>
            <a:endParaRPr lang="en-GB" dirty="0"/>
          </a:p>
        </p:txBody>
      </p:sp>
      <p:sp>
        <p:nvSpPr>
          <p:cNvPr id="3" name="Content Placeholder 2"/>
          <p:cNvSpPr>
            <a:spLocks noGrp="1"/>
          </p:cNvSpPr>
          <p:nvPr>
            <p:ph idx="1"/>
          </p:nvPr>
        </p:nvSpPr>
        <p:spPr>
          <a:xfrm>
            <a:off x="838200" y="2584337"/>
            <a:ext cx="10515600" cy="3831820"/>
          </a:xfrm>
        </p:spPr>
        <p:txBody>
          <a:bodyPr>
            <a:normAutofit fontScale="92500" lnSpcReduction="10000"/>
          </a:bodyPr>
          <a:lstStyle/>
          <a:p>
            <a:endParaRPr lang="en-GB" dirty="0"/>
          </a:p>
          <a:p>
            <a:r>
              <a:rPr lang="en-GB" sz="2200" dirty="0"/>
              <a:t>Romani Gypsies and Irish Travellers are recognised ethnic groups for the purposes of the Equality Act 2010. Additionally, the Equality and Human Rights Commission considers Gypsies and Travellers to be amongst the most vulnerable and marginalised minority groups in Britain.</a:t>
            </a:r>
          </a:p>
          <a:p>
            <a:r>
              <a:rPr lang="en-GB" sz="2200" dirty="0"/>
              <a:t>Romani Gypsies were recognised in 1989 (CRE v Dutton) via a case involving a 'No Travellers' sign. Irish Travellers were recognised in 2000 (O'Leary v Allied Domecq) through a case brought in a similar vein. </a:t>
            </a:r>
          </a:p>
          <a:p>
            <a:r>
              <a:rPr lang="en-GB" sz="2200" dirty="0"/>
              <a:t>Romani Gypsies have a shared culture; language and belief system, as do Irish Travellers; both groups may be referred to as Travellers and are often referred to together as the travelling community/communities.</a:t>
            </a:r>
          </a:p>
          <a:p>
            <a:r>
              <a:rPr lang="en-GB" sz="2200" dirty="0"/>
              <a:t>Scottish Travellers in 2008</a:t>
            </a:r>
          </a:p>
          <a:p>
            <a:r>
              <a:rPr lang="en-GB" sz="2200" dirty="0"/>
              <a:t>First able to identify in census 2011, first separate identification for Roma 2021</a:t>
            </a:r>
          </a:p>
        </p:txBody>
      </p:sp>
    </p:spTree>
    <p:extLst>
      <p:ext uri="{BB962C8B-B14F-4D97-AF65-F5344CB8AC3E}">
        <p14:creationId xmlns:p14="http://schemas.microsoft.com/office/powerpoint/2010/main" val="4226345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www.tgpcymru.org.uk </a:t>
            </a:r>
            <a:endPar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normAutofit fontScale="90000"/>
          </a:bodyPr>
          <a:lstStyle/>
          <a:p>
            <a:br>
              <a:rPr lang="en-GB" b="1" dirty="0"/>
            </a:br>
            <a:r>
              <a:rPr lang="en-GB" b="1" dirty="0"/>
              <a:t>Welsh definitions in law and policy – </a:t>
            </a:r>
            <a:r>
              <a:rPr lang="en-GB" sz="2000" b="1" dirty="0"/>
              <a:t>Housing Act / Planning Circular</a:t>
            </a:r>
          </a:p>
        </p:txBody>
      </p:sp>
      <p:sp>
        <p:nvSpPr>
          <p:cNvPr id="3" name="Content Placeholder 2"/>
          <p:cNvSpPr>
            <a:spLocks noGrp="1"/>
          </p:cNvSpPr>
          <p:nvPr>
            <p:ph idx="1"/>
          </p:nvPr>
        </p:nvSpPr>
        <p:spPr/>
        <p:txBody>
          <a:bodyPr>
            <a:normAutofit lnSpcReduction="10000"/>
          </a:bodyPr>
          <a:lstStyle/>
          <a:p>
            <a:r>
              <a:rPr lang="en-GB" dirty="0"/>
              <a:t>The Act defines Gypsy &amp; Travellers as:</a:t>
            </a:r>
          </a:p>
          <a:p>
            <a:r>
              <a:rPr lang="en-GB" dirty="0"/>
              <a:t>(a) persons of a nomadic habit of life, whatever their race or origin,</a:t>
            </a:r>
          </a:p>
          <a:p>
            <a:r>
              <a:rPr lang="en-GB" dirty="0"/>
              <a:t>including—</a:t>
            </a:r>
          </a:p>
          <a:p>
            <a:r>
              <a:rPr lang="en-GB" dirty="0"/>
              <a:t>(i) persons who, on grounds only of their own or their family’s or dependant’s educational or health needs or old age, have ceased to travel temporarily or permanently, and</a:t>
            </a:r>
          </a:p>
          <a:p>
            <a:r>
              <a:rPr lang="en-GB" dirty="0"/>
              <a:t>(ii) members of an organised group of travelling show people or circus people (whether or not travelling together as such), and</a:t>
            </a:r>
          </a:p>
          <a:p>
            <a:r>
              <a:rPr lang="en-GB" dirty="0"/>
              <a:t>(b) all other persons with a cultural tradition of nomadism or of living in a mobile home;</a:t>
            </a:r>
          </a:p>
          <a:p>
            <a:endParaRPr lang="en-GB" dirty="0"/>
          </a:p>
        </p:txBody>
      </p:sp>
    </p:spTree>
    <p:extLst>
      <p:ext uri="{BB962C8B-B14F-4D97-AF65-F5344CB8AC3E}">
        <p14:creationId xmlns:p14="http://schemas.microsoft.com/office/powerpoint/2010/main" val="4052454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sp>
        <p:nvSpPr>
          <p:cNvPr id="2" name="Title 1"/>
          <p:cNvSpPr>
            <a:spLocks noGrp="1"/>
          </p:cNvSpPr>
          <p:nvPr>
            <p:ph type="title"/>
          </p:nvPr>
        </p:nvSpPr>
        <p:spPr>
          <a:xfrm>
            <a:off x="748186" y="304909"/>
            <a:ext cx="10051804" cy="1325563"/>
          </a:xfrm>
        </p:spPr>
        <p:txBody>
          <a:bodyPr>
            <a:normAutofit fontScale="90000"/>
          </a:bodyPr>
          <a:lstStyle/>
          <a:p>
            <a:r>
              <a:rPr lang="en-GB" b="1" dirty="0"/>
              <a:t>‘</a:t>
            </a:r>
            <a:r>
              <a:rPr lang="en-GB" b="1" dirty="0" err="1"/>
              <a:t>Ffyrdd</a:t>
            </a:r>
            <a:r>
              <a:rPr lang="en-GB" b="1" dirty="0"/>
              <a:t> </a:t>
            </a:r>
            <a:r>
              <a:rPr lang="en-GB" b="1" dirty="0" err="1"/>
              <a:t>o’r</a:t>
            </a:r>
            <a:r>
              <a:rPr lang="en-GB" b="1" dirty="0"/>
              <a:t> </a:t>
            </a:r>
            <a:r>
              <a:rPr lang="en-GB" b="1" dirty="0" err="1"/>
              <a:t>Gorffennol</a:t>
            </a:r>
            <a:r>
              <a:rPr lang="en-GB" b="1" dirty="0"/>
              <a:t>’ – </a:t>
            </a:r>
            <a:r>
              <a:rPr lang="en-GB" b="1" dirty="0" err="1"/>
              <a:t>Amseroedd</a:t>
            </a:r>
            <a:r>
              <a:rPr lang="en-GB" b="1" dirty="0"/>
              <a:t> </a:t>
            </a:r>
            <a:r>
              <a:rPr lang="en-GB" b="1" dirty="0" err="1"/>
              <a:t>Teithwyr</a:t>
            </a:r>
            <a:br>
              <a:rPr lang="en-GB" b="1" dirty="0"/>
            </a:br>
            <a:r>
              <a:rPr lang="en-GB" b="1" dirty="0"/>
              <a:t>‘Roads From the Past’ - Travellers Times</a:t>
            </a:r>
            <a:endParaRPr lang="en-GB" dirty="0"/>
          </a:p>
        </p:txBody>
      </p:sp>
      <p:sp>
        <p:nvSpPr>
          <p:cNvPr id="3" name="TextBox 2"/>
          <p:cNvSpPr txBox="1"/>
          <p:nvPr/>
        </p:nvSpPr>
        <p:spPr>
          <a:xfrm>
            <a:off x="2333897" y="5633185"/>
            <a:ext cx="7344178" cy="369332"/>
          </a:xfrm>
          <a:prstGeom prst="rect">
            <a:avLst/>
          </a:prstGeom>
          <a:noFill/>
        </p:spPr>
        <p:txBody>
          <a:bodyPr wrap="square" rtlCol="0">
            <a:spAutoFit/>
          </a:bodyPr>
          <a:lstStyle/>
          <a:p>
            <a:pPr algn="ctr"/>
            <a:r>
              <a:rPr lang="en-GB" b="1" dirty="0"/>
              <a:t>https://www.youtube.com/watch?v=1bhBbMrF8Z0</a:t>
            </a:r>
            <a:endParaRPr lang="en-GB" dirty="0"/>
          </a:p>
        </p:txBody>
      </p:sp>
      <p:pic>
        <p:nvPicPr>
          <p:cNvPr id="10" name="1bhBbMrF8Z0"/>
          <p:cNvPicPr>
            <a:picLocks noGrp="1" noRot="1" noChangeAspect="1"/>
          </p:cNvPicPr>
          <p:nvPr>
            <p:ph idx="1"/>
            <a:videoFile r:link="rId1"/>
          </p:nvPr>
        </p:nvPicPr>
        <p:blipFill>
          <a:blip r:embed="rId4"/>
          <a:stretch>
            <a:fillRect/>
          </a:stretch>
        </p:blipFill>
        <p:spPr>
          <a:xfrm>
            <a:off x="3155324" y="1630472"/>
            <a:ext cx="7154059" cy="4024158"/>
          </a:xfrm>
          <a:prstGeom prst="rect">
            <a:avLst/>
          </a:prstGeom>
        </p:spPr>
      </p:pic>
    </p:spTree>
    <p:extLst>
      <p:ext uri="{BB962C8B-B14F-4D97-AF65-F5344CB8AC3E}">
        <p14:creationId xmlns:p14="http://schemas.microsoft.com/office/powerpoint/2010/main" val="39400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a:xfrm>
            <a:off x="1294108" y="365125"/>
            <a:ext cx="10059692" cy="1575184"/>
          </a:xfrm>
        </p:spPr>
        <p:txBody>
          <a:bodyPr>
            <a:normAutofit/>
          </a:bodyPr>
          <a:lstStyle/>
          <a:p>
            <a:r>
              <a:rPr lang="en-GB" dirty="0"/>
              <a:t>History of discrimination</a:t>
            </a:r>
          </a:p>
        </p:txBody>
      </p:sp>
      <p:sp>
        <p:nvSpPr>
          <p:cNvPr id="3" name="Content Placeholder 2"/>
          <p:cNvSpPr>
            <a:spLocks noGrp="1"/>
          </p:cNvSpPr>
          <p:nvPr>
            <p:ph idx="1"/>
          </p:nvPr>
        </p:nvSpPr>
        <p:spPr>
          <a:xfrm>
            <a:off x="834116" y="1981846"/>
            <a:ext cx="10515600" cy="3831820"/>
          </a:xfrm>
        </p:spPr>
        <p:txBody>
          <a:bodyPr>
            <a:normAutofit fontScale="70000" lnSpcReduction="20000"/>
          </a:bodyPr>
          <a:lstStyle/>
          <a:p>
            <a:r>
              <a:rPr lang="en-GB" dirty="0"/>
              <a:t>Gypsy, Roma and Traveller communities are some of the most disadvantaged and excluded groups in the UK. There exists a long history of persecution, discrimination and unfounded association with vagrancy and criminality, which ultimately leads to vilification, marginalisation, and social exclusion.</a:t>
            </a:r>
          </a:p>
          <a:p>
            <a:r>
              <a:rPr lang="en-GB" dirty="0"/>
              <a:t>600 years of oppression in the UK, Gypsy communities first mentioned in the Egyptian Act 1530 by Henry VIII which began historic demonisation of Traveller communities </a:t>
            </a:r>
          </a:p>
          <a:p>
            <a:r>
              <a:rPr lang="en-GB" dirty="0"/>
              <a:t>Marginalisation of the GRT community in Europe community in Europe reached its climax with the Holocaust – or as it is known by the Roma people themselves; the Porrajmos, or the Devouring ( Hancock 1987, 2007) </a:t>
            </a:r>
          </a:p>
          <a:p>
            <a:r>
              <a:rPr lang="en-GB" dirty="0"/>
              <a:t>The stereotype of nomadism imagines the entire GRT community as “involved in criminal activities, irreverent towards religion, harbouring sinister magical powers and primitive, as evidenced in promiscuity, dancing and baby-snatching” (Woodcock, 2010, p.471)</a:t>
            </a:r>
          </a:p>
          <a:p>
            <a:r>
              <a:rPr lang="en-GB" dirty="0"/>
              <a:t>Legislation and policies have systematically sought to clamp down on the nomadic lifestyle such as the Criminal Justice Act 1994 and the Police Crime Sentencing and Courts act </a:t>
            </a:r>
          </a:p>
          <a:p>
            <a:endParaRPr lang="en-GB" dirty="0"/>
          </a:p>
        </p:txBody>
      </p:sp>
    </p:spTree>
    <p:extLst>
      <p:ext uri="{BB962C8B-B14F-4D97-AF65-F5344CB8AC3E}">
        <p14:creationId xmlns:p14="http://schemas.microsoft.com/office/powerpoint/2010/main" val="1142061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www.tgpcymru.org.uk </a:t>
            </a:r>
            <a:endPar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normAutofit fontScale="90000"/>
          </a:bodyPr>
          <a:lstStyle/>
          <a:p>
            <a:r>
              <a:rPr lang="en-GB" b="1" dirty="0" err="1"/>
              <a:t>Gwahaniaethu</a:t>
            </a:r>
            <a:r>
              <a:rPr lang="en-GB" b="1" dirty="0"/>
              <a:t>: </a:t>
            </a:r>
            <a:r>
              <a:rPr lang="en-GB" b="1" i="1" dirty="0"/>
              <a:t>y </a:t>
            </a:r>
            <a:r>
              <a:rPr lang="en-GB" b="1" i="1" dirty="0" err="1"/>
              <a:t>ffurf</a:t>
            </a:r>
            <a:r>
              <a:rPr lang="en-GB" b="1" i="1" dirty="0"/>
              <a:t> </a:t>
            </a:r>
            <a:r>
              <a:rPr lang="en-GB" b="1" i="1" dirty="0" err="1"/>
              <a:t>hiliaeth</a:t>
            </a:r>
            <a:r>
              <a:rPr lang="en-GB" b="1" i="1" dirty="0"/>
              <a:t> </a:t>
            </a:r>
            <a:r>
              <a:rPr lang="en-GB" b="1" i="1" dirty="0" err="1"/>
              <a:t>dderbyniol</a:t>
            </a:r>
            <a:r>
              <a:rPr lang="en-GB" b="1" i="1" dirty="0"/>
              <a:t> </a:t>
            </a:r>
            <a:r>
              <a:rPr lang="en-GB" b="1" i="1" dirty="0" err="1"/>
              <a:t>olaf</a:t>
            </a:r>
            <a:r>
              <a:rPr lang="en-GB" b="1" i="1" dirty="0"/>
              <a:t>? </a:t>
            </a:r>
            <a:br>
              <a:rPr lang="en-GB" b="1" dirty="0"/>
            </a:br>
            <a:r>
              <a:rPr lang="en-GB" b="1" dirty="0"/>
              <a:t>Discrimination: </a:t>
            </a:r>
            <a:r>
              <a:rPr lang="en-GB" b="1" i="1" dirty="0"/>
              <a:t>the last acceptable form of racism? </a:t>
            </a:r>
            <a:br>
              <a:rPr lang="en-GB" b="1" i="1" dirty="0"/>
            </a:br>
            <a:endParaRPr lang="en-GB" b="1" i="1" dirty="0">
              <a:highlight>
                <a:srgbClr val="FFFF00"/>
              </a:highlight>
            </a:endParaRPr>
          </a:p>
        </p:txBody>
      </p:sp>
      <p:sp>
        <p:nvSpPr>
          <p:cNvPr id="10" name="Text Placeholder 9"/>
          <p:cNvSpPr>
            <a:spLocks noGrp="1"/>
          </p:cNvSpPr>
          <p:nvPr>
            <p:ph type="body" idx="1"/>
          </p:nvPr>
        </p:nvSpPr>
        <p:spPr/>
        <p:txBody>
          <a:bodyPr/>
          <a:lstStyle/>
          <a:p>
            <a:r>
              <a:rPr lang="en-GB" dirty="0"/>
              <a:t>Evidence </a:t>
            </a:r>
          </a:p>
        </p:txBody>
      </p:sp>
      <p:sp>
        <p:nvSpPr>
          <p:cNvPr id="3" name="Content Placeholder 2"/>
          <p:cNvSpPr>
            <a:spLocks noGrp="1"/>
          </p:cNvSpPr>
          <p:nvPr>
            <p:ph sz="half" idx="2"/>
          </p:nvPr>
        </p:nvSpPr>
        <p:spPr/>
        <p:txBody>
          <a:bodyPr>
            <a:normAutofit fontScale="62500" lnSpcReduction="20000"/>
          </a:bodyPr>
          <a:lstStyle/>
          <a:p>
            <a:pPr marL="0" indent="0">
              <a:buNone/>
            </a:pPr>
            <a:r>
              <a:rPr lang="en-GB" dirty="0"/>
              <a:t>(EHRC 2015)</a:t>
            </a:r>
          </a:p>
          <a:p>
            <a:r>
              <a:rPr lang="en-GB" dirty="0"/>
              <a:t>Experience high levels of bullying and exclusion in schools </a:t>
            </a:r>
          </a:p>
          <a:p>
            <a:r>
              <a:rPr lang="en-GB" dirty="0"/>
              <a:t>Have lower levels of economic activity but nearly twice as likely to be self employed </a:t>
            </a:r>
          </a:p>
          <a:p>
            <a:r>
              <a:rPr lang="en-GB" dirty="0"/>
              <a:t>Often experience poor access to healthcare are more likely to suffer bad health.</a:t>
            </a:r>
          </a:p>
          <a:p>
            <a:r>
              <a:rPr lang="en-GB" dirty="0"/>
              <a:t>Negative attitudes towards Gypsies, Roma and Traveller communities are still widely held. </a:t>
            </a:r>
          </a:p>
          <a:p>
            <a:pPr marL="0" indent="0">
              <a:buNone/>
            </a:pPr>
            <a:r>
              <a:rPr lang="en-GB" dirty="0"/>
              <a:t>(Traveller Movement 2017) </a:t>
            </a:r>
          </a:p>
          <a:p>
            <a:r>
              <a:rPr lang="en-GB" dirty="0"/>
              <a:t>55% had been refused service in pubs, hotels etc</a:t>
            </a:r>
          </a:p>
          <a:p>
            <a:r>
              <a:rPr lang="en-GB" dirty="0"/>
              <a:t>77% experienced hate speech or hate crime including on-line/social media  </a:t>
            </a:r>
          </a:p>
          <a:p>
            <a:endParaRPr lang="en-GB" dirty="0"/>
          </a:p>
          <a:p>
            <a:endParaRPr lang="en-GB" dirty="0"/>
          </a:p>
        </p:txBody>
      </p:sp>
      <p:sp>
        <p:nvSpPr>
          <p:cNvPr id="11" name="Text Placeholder 10"/>
          <p:cNvSpPr>
            <a:spLocks noGrp="1"/>
          </p:cNvSpPr>
          <p:nvPr>
            <p:ph type="body" sz="quarter" idx="3"/>
          </p:nvPr>
        </p:nvSpPr>
        <p:spPr/>
        <p:txBody>
          <a:bodyPr/>
          <a:lstStyle/>
          <a:p>
            <a:r>
              <a:rPr lang="en-GB" dirty="0"/>
              <a:t>Impact </a:t>
            </a:r>
          </a:p>
        </p:txBody>
      </p:sp>
      <p:sp>
        <p:nvSpPr>
          <p:cNvPr id="12" name="Content Placeholder 11"/>
          <p:cNvSpPr>
            <a:spLocks noGrp="1"/>
          </p:cNvSpPr>
          <p:nvPr>
            <p:ph sz="quarter" idx="4"/>
          </p:nvPr>
        </p:nvSpPr>
        <p:spPr/>
        <p:txBody>
          <a:bodyPr>
            <a:normAutofit fontScale="70000" lnSpcReduction="20000"/>
          </a:bodyPr>
          <a:lstStyle/>
          <a:p>
            <a:pPr marL="0" indent="0">
              <a:buNone/>
            </a:pPr>
            <a:r>
              <a:rPr lang="en-GB" sz="2600" dirty="0"/>
              <a:t>(WG Tackling Hate Crime Framework Focus Groups 2017) </a:t>
            </a:r>
          </a:p>
          <a:p>
            <a:r>
              <a:rPr lang="en-GB" i="1" dirty="0"/>
              <a:t>Happens every day – “I’m used to it” </a:t>
            </a:r>
          </a:p>
          <a:p>
            <a:r>
              <a:rPr lang="en-GB" i="1" dirty="0"/>
              <a:t>Feeling worthless, always on the defensive</a:t>
            </a:r>
          </a:p>
          <a:p>
            <a:r>
              <a:rPr lang="en-GB" i="1" dirty="0"/>
              <a:t>Angry</a:t>
            </a:r>
          </a:p>
          <a:p>
            <a:r>
              <a:rPr lang="en-GB" i="1" dirty="0"/>
              <a:t>Ashamed </a:t>
            </a:r>
          </a:p>
          <a:p>
            <a:r>
              <a:rPr lang="en-GB" i="1" dirty="0"/>
              <a:t>Hide ethnicity</a:t>
            </a:r>
          </a:p>
          <a:p>
            <a:r>
              <a:rPr lang="en-GB" i="1" dirty="0"/>
              <a:t>Don’t seek legal help  - don’t report </a:t>
            </a:r>
          </a:p>
          <a:p>
            <a:r>
              <a:rPr lang="en-GB" i="1" dirty="0"/>
              <a:t>“I’ve heard of hate crime laws, but I think they work more for Muslims or gay people, not us.”</a:t>
            </a:r>
          </a:p>
        </p:txBody>
      </p:sp>
    </p:spTree>
    <p:extLst>
      <p:ext uri="{BB962C8B-B14F-4D97-AF65-F5344CB8AC3E}">
        <p14:creationId xmlns:p14="http://schemas.microsoft.com/office/powerpoint/2010/main" val="77195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normAutofit/>
          </a:bodyPr>
          <a:lstStyle/>
          <a:p>
            <a:r>
              <a:rPr lang="en-GB" b="1" dirty="0" err="1"/>
              <a:t>Trosolwg</a:t>
            </a:r>
            <a:r>
              <a:rPr lang="en-GB" b="1" dirty="0"/>
              <a:t> o </a:t>
            </a:r>
            <a:r>
              <a:rPr lang="en-GB" b="1" dirty="0" err="1"/>
              <a:t>ddeddfwriaeth</a:t>
            </a:r>
            <a:r>
              <a:rPr lang="en-GB" b="1" dirty="0"/>
              <a:t> a </a:t>
            </a:r>
            <a:r>
              <a:rPr lang="en-GB" b="1" dirty="0" err="1"/>
              <a:t>pholisi</a:t>
            </a:r>
            <a:br>
              <a:rPr lang="en-GB" b="1" dirty="0"/>
            </a:br>
            <a:r>
              <a:rPr lang="en-GB" b="1" dirty="0"/>
              <a:t>Legislation and policy overview</a:t>
            </a:r>
            <a:endParaRPr lang="en-GB" sz="1800" b="1" dirty="0">
              <a:highlight>
                <a:srgbClr val="FFFF00"/>
              </a:highlight>
            </a:endParaRPr>
          </a:p>
        </p:txBody>
      </p:sp>
      <p:sp>
        <p:nvSpPr>
          <p:cNvPr id="11" name="Text Placeholder 10">
            <a:extLst>
              <a:ext uri="{FF2B5EF4-FFF2-40B4-BE49-F238E27FC236}">
                <a16:creationId xmlns:a16="http://schemas.microsoft.com/office/drawing/2014/main" id="{FD94145B-36A2-CBE1-60E8-43809AF8BB75}"/>
              </a:ext>
            </a:extLst>
          </p:cNvPr>
          <p:cNvSpPr>
            <a:spLocks noGrp="1"/>
          </p:cNvSpPr>
          <p:nvPr>
            <p:ph type="body" idx="1"/>
          </p:nvPr>
        </p:nvSpPr>
        <p:spPr/>
        <p:txBody>
          <a:bodyPr/>
          <a:lstStyle/>
          <a:p>
            <a:r>
              <a:rPr lang="en-GB" dirty="0"/>
              <a:t>Legislation </a:t>
            </a:r>
          </a:p>
        </p:txBody>
      </p:sp>
      <p:sp>
        <p:nvSpPr>
          <p:cNvPr id="3" name="Content Placeholder 2"/>
          <p:cNvSpPr>
            <a:spLocks noGrp="1"/>
          </p:cNvSpPr>
          <p:nvPr>
            <p:ph sz="half" idx="2"/>
          </p:nvPr>
        </p:nvSpPr>
        <p:spPr/>
        <p:txBody>
          <a:bodyPr>
            <a:normAutofit lnSpcReduction="10000"/>
          </a:bodyPr>
          <a:lstStyle/>
          <a:p>
            <a:r>
              <a:rPr lang="en-GB" dirty="0">
                <a:hlinkClick r:id="rId4"/>
              </a:rPr>
              <a:t>Human Rights Act 1988</a:t>
            </a:r>
            <a:endParaRPr lang="en-GB" dirty="0"/>
          </a:p>
          <a:p>
            <a:r>
              <a:rPr lang="en-GB" dirty="0">
                <a:hlinkClick r:id="rId5"/>
              </a:rPr>
              <a:t>Equality Act 2010</a:t>
            </a:r>
            <a:endParaRPr lang="en-GB" dirty="0"/>
          </a:p>
          <a:p>
            <a:r>
              <a:rPr lang="en-GB" dirty="0">
                <a:hlinkClick r:id="rId6"/>
              </a:rPr>
              <a:t>Housing Act (Wales) 2014</a:t>
            </a:r>
            <a:endParaRPr lang="en-GB" dirty="0"/>
          </a:p>
          <a:p>
            <a:r>
              <a:rPr lang="en-GB" dirty="0">
                <a:hlinkClick r:id="rId7"/>
              </a:rPr>
              <a:t>Planning for Gypsy, Traveller and </a:t>
            </a:r>
            <a:r>
              <a:rPr lang="en-GB" dirty="0" err="1">
                <a:hlinkClick r:id="rId7"/>
              </a:rPr>
              <a:t>Showpeople</a:t>
            </a:r>
            <a:r>
              <a:rPr lang="en-GB" dirty="0">
                <a:hlinkClick r:id="rId7"/>
              </a:rPr>
              <a:t> Sites 5/2018</a:t>
            </a:r>
            <a:endParaRPr lang="en-GB" dirty="0"/>
          </a:p>
          <a:p>
            <a:pPr marL="0" indent="0">
              <a:buNone/>
            </a:pPr>
            <a:endParaRPr lang="en-GB" dirty="0"/>
          </a:p>
        </p:txBody>
      </p:sp>
      <p:sp>
        <p:nvSpPr>
          <p:cNvPr id="12" name="Text Placeholder 11">
            <a:extLst>
              <a:ext uri="{FF2B5EF4-FFF2-40B4-BE49-F238E27FC236}">
                <a16:creationId xmlns:a16="http://schemas.microsoft.com/office/drawing/2014/main" id="{03C2AEB8-BB3B-47EE-E8E8-7C231942FEB0}"/>
              </a:ext>
            </a:extLst>
          </p:cNvPr>
          <p:cNvSpPr>
            <a:spLocks noGrp="1"/>
          </p:cNvSpPr>
          <p:nvPr>
            <p:ph type="body" sz="quarter" idx="3"/>
          </p:nvPr>
        </p:nvSpPr>
        <p:spPr/>
        <p:txBody>
          <a:bodyPr/>
          <a:lstStyle/>
          <a:p>
            <a:r>
              <a:rPr lang="en-GB" dirty="0"/>
              <a:t>Guidance</a:t>
            </a:r>
          </a:p>
        </p:txBody>
      </p:sp>
      <p:sp>
        <p:nvSpPr>
          <p:cNvPr id="13" name="Content Placeholder 12">
            <a:extLst>
              <a:ext uri="{FF2B5EF4-FFF2-40B4-BE49-F238E27FC236}">
                <a16:creationId xmlns:a16="http://schemas.microsoft.com/office/drawing/2014/main" id="{603D9E90-9023-C79C-CDEA-3BF6D521E7CC}"/>
              </a:ext>
            </a:extLst>
          </p:cNvPr>
          <p:cNvSpPr>
            <a:spLocks noGrp="1"/>
          </p:cNvSpPr>
          <p:nvPr>
            <p:ph sz="quarter" idx="4"/>
          </p:nvPr>
        </p:nvSpPr>
        <p:spPr/>
        <p:txBody>
          <a:bodyPr>
            <a:normAutofit lnSpcReduction="10000"/>
          </a:bodyPr>
          <a:lstStyle/>
          <a:p>
            <a:r>
              <a:rPr lang="en-GB" dirty="0">
                <a:hlinkClick r:id="rId8"/>
              </a:rPr>
              <a:t>Guidance on Gypsy &amp;Traveller Accommodation Assessments</a:t>
            </a:r>
            <a:r>
              <a:rPr lang="en-GB" dirty="0"/>
              <a:t> (S)</a:t>
            </a:r>
          </a:p>
          <a:p>
            <a:r>
              <a:rPr lang="en-GB" dirty="0">
                <a:hlinkClick r:id="rId9"/>
              </a:rPr>
              <a:t>Designing Sites Guidance </a:t>
            </a:r>
            <a:endParaRPr lang="en-GB" dirty="0"/>
          </a:p>
          <a:p>
            <a:r>
              <a:rPr lang="en-GB" dirty="0">
                <a:hlinkClick r:id="rId10"/>
              </a:rPr>
              <a:t>Managing Sites Guidance </a:t>
            </a:r>
            <a:endParaRPr lang="en-GB" dirty="0"/>
          </a:p>
          <a:p>
            <a:r>
              <a:rPr lang="en-GB" dirty="0">
                <a:hlinkClick r:id="rId11"/>
              </a:rPr>
              <a:t>Managing Encampments </a:t>
            </a:r>
            <a:endParaRPr lang="en-GB"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hlinkClick r:id="rId12"/>
              </a:rPr>
              <a:t>Travelling to Better Health 2016</a:t>
            </a:r>
            <a:endParaRPr lang="en-GB" dirty="0">
              <a:hlinkClick r:id="rId13"/>
            </a:endParaRPr>
          </a:p>
          <a:p>
            <a:r>
              <a:rPr lang="en-GB" dirty="0">
                <a:hlinkClick r:id="rId13"/>
              </a:rPr>
              <a:t>Enabling Gypsy, Roma and Travellers Plan 2018</a:t>
            </a:r>
            <a:endParaRPr lang="en-GB" dirty="0"/>
          </a:p>
          <a:p>
            <a:endParaRPr lang="en-GB" dirty="0"/>
          </a:p>
        </p:txBody>
      </p:sp>
    </p:spTree>
    <p:extLst>
      <p:ext uri="{BB962C8B-B14F-4D97-AF65-F5344CB8AC3E}">
        <p14:creationId xmlns:p14="http://schemas.microsoft.com/office/powerpoint/2010/main" val="2160138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err="1"/>
              <a:t>Deddf</a:t>
            </a:r>
            <a:r>
              <a:rPr lang="en-GB" b="1" dirty="0"/>
              <a:t> Tai (</a:t>
            </a:r>
            <a:r>
              <a:rPr lang="en-GB" b="1" dirty="0" err="1"/>
              <a:t>Cymru</a:t>
            </a:r>
            <a:r>
              <a:rPr lang="en-GB" b="1" dirty="0"/>
              <a:t>) 2014</a:t>
            </a:r>
            <a:br>
              <a:rPr lang="en-GB" b="1" dirty="0"/>
            </a:br>
            <a:r>
              <a:rPr lang="en-GB" b="1" dirty="0"/>
              <a:t>Housing Act (Wales) 2014</a:t>
            </a:r>
          </a:p>
        </p:txBody>
      </p:sp>
      <p:sp>
        <p:nvSpPr>
          <p:cNvPr id="3" name="Content Placeholder 2"/>
          <p:cNvSpPr>
            <a:spLocks noGrp="1"/>
          </p:cNvSpPr>
          <p:nvPr>
            <p:ph idx="1"/>
          </p:nvPr>
        </p:nvSpPr>
        <p:spPr/>
        <p:txBody>
          <a:bodyPr/>
          <a:lstStyle/>
          <a:p>
            <a:r>
              <a:rPr lang="en-GB" dirty="0"/>
              <a:t>This Act introduces significant changes to way Local Authorities (LA) have to undertake Gypsy Traveller Accommodation Needs Assessments (GTAA) and law regarding site provision</a:t>
            </a:r>
          </a:p>
          <a:p>
            <a:r>
              <a:rPr lang="en-GB" dirty="0"/>
              <a:t>The Act sets a national standardisation of the way that GTAA are undertaken</a:t>
            </a:r>
          </a:p>
          <a:p>
            <a:r>
              <a:rPr lang="en-GB" dirty="0"/>
              <a:t>It places a statutory requirement upon LA to ensure that Gypsy Traveller sites are provided where there is an identified need ( through public and private sites) </a:t>
            </a:r>
          </a:p>
          <a:p>
            <a:r>
              <a:rPr lang="en-GB" dirty="0"/>
              <a:t>The Act provides a legal definition of Gypsy Travellers in Wales</a:t>
            </a:r>
          </a:p>
          <a:p>
            <a:endParaRPr lang="en-GB" dirty="0"/>
          </a:p>
        </p:txBody>
      </p:sp>
    </p:spTree>
    <p:extLst>
      <p:ext uri="{BB962C8B-B14F-4D97-AF65-F5344CB8AC3E}">
        <p14:creationId xmlns:p14="http://schemas.microsoft.com/office/powerpoint/2010/main" val="151436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normAutofit/>
          </a:bodyPr>
          <a:lstStyle/>
          <a:p>
            <a:r>
              <a:rPr lang="en-GB" b="1" dirty="0"/>
              <a:t>Recent developments</a:t>
            </a:r>
            <a:endParaRPr lang="en-GB" b="1" dirty="0">
              <a:highlight>
                <a:srgbClr val="FFFF00"/>
              </a:highlight>
            </a:endParaRPr>
          </a:p>
        </p:txBody>
      </p:sp>
      <p:sp>
        <p:nvSpPr>
          <p:cNvPr id="10" name="Content Placeholder 9">
            <a:extLst>
              <a:ext uri="{FF2B5EF4-FFF2-40B4-BE49-F238E27FC236}">
                <a16:creationId xmlns:a16="http://schemas.microsoft.com/office/drawing/2014/main" id="{26595477-D49F-0FBF-C68C-6A355A4683EF}"/>
              </a:ext>
            </a:extLst>
          </p:cNvPr>
          <p:cNvSpPr>
            <a:spLocks noGrp="1"/>
          </p:cNvSpPr>
          <p:nvPr>
            <p:ph idx="1"/>
          </p:nvPr>
        </p:nvSpPr>
        <p:spPr/>
        <p:txBody>
          <a:bodyPr>
            <a:normAutofit lnSpcReduction="10000"/>
          </a:bodyPr>
          <a:lstStyle/>
          <a:p>
            <a:r>
              <a:rPr lang="en-GB" dirty="0">
                <a:hlinkClick r:id="rId5"/>
              </a:rPr>
              <a:t>Anti-Racist Wales Action Plan  </a:t>
            </a:r>
            <a:endParaRPr lang="en-GB" dirty="0"/>
          </a:p>
          <a:p>
            <a:r>
              <a:rPr lang="en-GB" dirty="0"/>
              <a:t>Police, Crime, Courts and Sentencing Act </a:t>
            </a:r>
          </a:p>
          <a:p>
            <a:r>
              <a:rPr lang="en-GB" dirty="0"/>
              <a:t>Local Government and Housing Committee Inquiry into provision of Gypsy and Traveller Sites </a:t>
            </a:r>
            <a:r>
              <a:rPr lang="en-GB" dirty="0">
                <a:hlinkClick r:id="rId6"/>
              </a:rPr>
              <a:t>https://research.senedd.wales/research-articles/a-community-forgotten-limited-progress-in-providing-culturally-appropriate-sites-for-gypsy-roma-and-traveller-communities-in-wales/</a:t>
            </a:r>
            <a:r>
              <a:rPr lang="en-GB" dirty="0"/>
              <a:t> </a:t>
            </a:r>
          </a:p>
          <a:p>
            <a:r>
              <a:rPr lang="en-GB" dirty="0"/>
              <a:t>ONS Research : </a:t>
            </a:r>
            <a:r>
              <a:rPr lang="en-GB" dirty="0">
                <a:hlinkClick r:id="rId7"/>
              </a:rPr>
              <a:t>https://www.ons.gov.uk/peoplepopulationandcommunity/culturalidentity/ethnicity/bulletins/gypsiesandtravellerslivedexperiencescultureandidentityenglandandwales/2022</a:t>
            </a:r>
            <a:r>
              <a:rPr lang="en-GB" dirty="0"/>
              <a:t> </a:t>
            </a:r>
          </a:p>
        </p:txBody>
      </p:sp>
    </p:spTree>
    <p:extLst>
      <p:ext uri="{BB962C8B-B14F-4D97-AF65-F5344CB8AC3E}">
        <p14:creationId xmlns:p14="http://schemas.microsoft.com/office/powerpoint/2010/main" val="168026394"/>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a:xfrm>
            <a:off x="838200" y="365125"/>
            <a:ext cx="9533238" cy="1325563"/>
          </a:xfrm>
        </p:spPr>
        <p:txBody>
          <a:bodyPr>
            <a:normAutofit fontScale="90000"/>
          </a:bodyPr>
          <a:lstStyle/>
          <a:p>
            <a:r>
              <a:rPr lang="en-GB" b="1" dirty="0"/>
              <a:t>Y </a:t>
            </a:r>
            <a:r>
              <a:rPr lang="en-GB" b="1" dirty="0" err="1"/>
              <a:t>Ddeddf</a:t>
            </a:r>
            <a:r>
              <a:rPr lang="en-GB" b="1" dirty="0"/>
              <a:t> </a:t>
            </a:r>
            <a:r>
              <a:rPr lang="en-GB" b="1" dirty="0" err="1"/>
              <a:t>Cydraddoldeb</a:t>
            </a:r>
            <a:r>
              <a:rPr lang="en-GB" b="1" dirty="0"/>
              <a:t> - </a:t>
            </a:r>
            <a:r>
              <a:rPr lang="en-GB" b="1" dirty="0" err="1"/>
              <a:t>dyletswyddau</a:t>
            </a:r>
            <a:r>
              <a:rPr lang="en-GB" b="1" dirty="0"/>
              <a:t> </a:t>
            </a:r>
            <a:r>
              <a:rPr lang="en-GB" b="1" dirty="0" err="1"/>
              <a:t>cadarnhaol</a:t>
            </a:r>
            <a:br>
              <a:rPr lang="en-GB" b="1" dirty="0"/>
            </a:br>
            <a:r>
              <a:rPr lang="en-GB" b="1" dirty="0"/>
              <a:t>Equality Act  - positive duties</a:t>
            </a:r>
          </a:p>
        </p:txBody>
      </p:sp>
      <p:sp>
        <p:nvSpPr>
          <p:cNvPr id="3" name="Content Placeholder 2"/>
          <p:cNvSpPr>
            <a:spLocks noGrp="1"/>
          </p:cNvSpPr>
          <p:nvPr>
            <p:ph idx="1"/>
          </p:nvPr>
        </p:nvSpPr>
        <p:spPr/>
        <p:txBody>
          <a:bodyPr/>
          <a:lstStyle/>
          <a:p>
            <a:r>
              <a:rPr lang="en-GB" dirty="0"/>
              <a:t>The Public Sector Equality Duty established by the Equality Act 2010 means that those bodies subject to it (including the police and local authorities) must, in the exercise of their functions, have due regard to the ‘general duty’ to:</a:t>
            </a:r>
          </a:p>
          <a:p>
            <a:r>
              <a:rPr lang="en-GB" dirty="0"/>
              <a:t>Eliminate unlawful discrimination, harassment and victimisation and other conduct prohibited by the Act</a:t>
            </a:r>
          </a:p>
          <a:p>
            <a:r>
              <a:rPr lang="en-GB" dirty="0"/>
              <a:t>Advance equality of opportunity between people who share a protected characteristic and those who do not</a:t>
            </a:r>
          </a:p>
          <a:p>
            <a:r>
              <a:rPr lang="en-GB" dirty="0"/>
              <a:t>Foster good relations between people who share a protected characteristic and those who do not.</a:t>
            </a:r>
          </a:p>
          <a:p>
            <a:endParaRPr lang="en-GB" dirty="0"/>
          </a:p>
        </p:txBody>
      </p:sp>
    </p:spTree>
    <p:extLst>
      <p:ext uri="{BB962C8B-B14F-4D97-AF65-F5344CB8AC3E}">
        <p14:creationId xmlns:p14="http://schemas.microsoft.com/office/powerpoint/2010/main" val="1290425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a:t>Elected member Codes/Guides</a:t>
            </a:r>
          </a:p>
        </p:txBody>
      </p:sp>
      <p:sp>
        <p:nvSpPr>
          <p:cNvPr id="3" name="Content Placeholder 2"/>
          <p:cNvSpPr>
            <a:spLocks noGrp="1"/>
          </p:cNvSpPr>
          <p:nvPr>
            <p:ph idx="1"/>
          </p:nvPr>
        </p:nvSpPr>
        <p:spPr/>
        <p:txBody>
          <a:bodyPr/>
          <a:lstStyle/>
          <a:p>
            <a:pPr marL="0" indent="0">
              <a:buNone/>
            </a:pPr>
            <a:r>
              <a:rPr lang="en-GB" dirty="0">
                <a:hlinkClick r:id="rId4"/>
              </a:rPr>
              <a:t>The Code of Conduct for members of local authorities in Wales</a:t>
            </a:r>
            <a:endParaRPr lang="en-GB" dirty="0"/>
          </a:p>
          <a:p>
            <a:pPr marL="0" indent="0">
              <a:buNone/>
            </a:pPr>
            <a:r>
              <a:rPr lang="en-GB" sz="1200" dirty="0"/>
              <a:t>Members must carry out their duties and responsibilities with due regard to the need to promote equality of opportunity for all people, regardless of their gender, race, disability, sexual orientation, age or religion, and show respect and consideration for others.  (Public and private)</a:t>
            </a:r>
          </a:p>
          <a:p>
            <a:pPr marL="0" indent="0">
              <a:buNone/>
            </a:pPr>
            <a:endParaRPr lang="en-GB" sz="1200" dirty="0"/>
          </a:p>
          <a:p>
            <a:pPr marL="0" indent="0">
              <a:buNone/>
            </a:pPr>
            <a:r>
              <a:rPr lang="en-GB" dirty="0">
                <a:hlinkClick r:id="rId5"/>
              </a:rPr>
              <a:t>Social Media: A Guide for Councillors</a:t>
            </a:r>
            <a:endParaRPr lang="en-GB" dirty="0"/>
          </a:p>
          <a:p>
            <a:pPr marL="0" indent="0">
              <a:buNone/>
            </a:pPr>
            <a:endParaRPr lang="en-GB" dirty="0"/>
          </a:p>
          <a:p>
            <a:pPr marL="0" indent="0">
              <a:buNone/>
            </a:pPr>
            <a:r>
              <a:rPr lang="en-GB" dirty="0">
                <a:hlinkClick r:id="rId6"/>
              </a:rPr>
              <a:t>Legal Briefing on Racial Discrimination: Gypsies, Roma, and Travellers and their sites in Wales October 2021</a:t>
            </a:r>
            <a:endParaRPr lang="en-GB" dirty="0"/>
          </a:p>
          <a:p>
            <a:pPr marL="0" indent="0">
              <a:buNone/>
            </a:pPr>
            <a:endParaRPr lang="en-GB" dirty="0"/>
          </a:p>
        </p:txBody>
      </p:sp>
    </p:spTree>
    <p:extLst>
      <p:ext uri="{BB962C8B-B14F-4D97-AF65-F5344CB8AC3E}">
        <p14:creationId xmlns:p14="http://schemas.microsoft.com/office/powerpoint/2010/main" val="2621394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wo cups of coffee on wooden table">
            <a:extLst>
              <a:ext uri="{FF2B5EF4-FFF2-40B4-BE49-F238E27FC236}">
                <a16:creationId xmlns:a16="http://schemas.microsoft.com/office/drawing/2014/main" id="{E15902F6-741F-4F8E-817D-00260F98B34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5724"/>
          <a:stretch/>
        </p:blipFill>
        <p:spPr>
          <a:xfrm>
            <a:off x="440" y="6"/>
            <a:ext cx="12191132" cy="6857994"/>
          </a:xfrm>
          <a:prstGeom prst="rect">
            <a:avLst/>
          </a:prstGeom>
        </p:spPr>
      </p:pic>
      <p:sp>
        <p:nvSpPr>
          <p:cNvPr id="2" name="Title 1">
            <a:extLst>
              <a:ext uri="{FF2B5EF4-FFF2-40B4-BE49-F238E27FC236}">
                <a16:creationId xmlns:a16="http://schemas.microsoft.com/office/drawing/2014/main" id="{3FE199A8-6988-4253-8FBF-1AFC5163542D}"/>
              </a:ext>
            </a:extLst>
          </p:cNvPr>
          <p:cNvSpPr>
            <a:spLocks noGrp="1"/>
          </p:cNvSpPr>
          <p:nvPr>
            <p:ph type="title"/>
          </p:nvPr>
        </p:nvSpPr>
        <p:spPr>
          <a:xfrm>
            <a:off x="524266" y="5317240"/>
            <a:ext cx="11210138" cy="744836"/>
          </a:xfrm>
        </p:spPr>
        <p:txBody>
          <a:bodyPr vert="horz" lIns="55449" tIns="27725" rIns="55449" bIns="27725" rtlCol="0" anchor="ctr">
            <a:normAutofit/>
          </a:bodyPr>
          <a:lstStyle/>
          <a:p>
            <a:pPr eaLnBrk="1" hangingPunct="1">
              <a:lnSpc>
                <a:spcPct val="90000"/>
              </a:lnSpc>
            </a:pPr>
            <a:r>
              <a:rPr lang="en-US" sz="3578" dirty="0">
                <a:solidFill>
                  <a:schemeClr val="tx1">
                    <a:lumMod val="85000"/>
                    <a:lumOff val="15000"/>
                  </a:schemeClr>
                </a:solidFill>
              </a:rPr>
              <a:t>20 Minute Comfort Break!</a:t>
            </a:r>
          </a:p>
        </p:txBody>
      </p:sp>
    </p:spTree>
    <p:extLst>
      <p:ext uri="{BB962C8B-B14F-4D97-AF65-F5344CB8AC3E}">
        <p14:creationId xmlns:p14="http://schemas.microsoft.com/office/powerpoint/2010/main" val="1919806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Exercise: A local visit</a:t>
            </a:r>
            <a:endParaRPr lang="en-GB" sz="1600" dirty="0">
              <a:highlight>
                <a:srgbClr val="FFFF00"/>
              </a:highlight>
            </a:endParaRPr>
          </a:p>
        </p:txBody>
      </p:sp>
      <p:sp>
        <p:nvSpPr>
          <p:cNvPr id="3" name="Rectangle 2"/>
          <p:cNvSpPr/>
          <p:nvPr/>
        </p:nvSpPr>
        <p:spPr>
          <a:xfrm>
            <a:off x="2065325" y="1892052"/>
            <a:ext cx="7965366" cy="2831544"/>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You have been contacted by a constituent who has an issue they would like to discuss with you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dirty="0">
                <a:solidFill>
                  <a:prstClr val="black"/>
                </a:solidFill>
                <a:latin typeface="Calibri" panose="020F0502020204030204"/>
              </a:rPr>
              <a:t>You take their name and address and agree a time when you will call round to see them and their family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dirty="0">
                <a:solidFill>
                  <a:prstClr val="black"/>
                </a:solidFill>
                <a:latin typeface="Calibri" panose="020F0502020204030204"/>
              </a:rPr>
              <a:t>How would you normally prepare to visit a constituent – what would you think about in advance, what would your initial thoughts and feelings be as you arrive at address number 1 and address number 2?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395596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Address 1</a:t>
            </a:r>
          </a:p>
        </p:txBody>
      </p:sp>
      <p:sp>
        <p:nvSpPr>
          <p:cNvPr id="3" name="Content Placeholder 2"/>
          <p:cNvSpPr>
            <a:spLocks noGrp="1"/>
          </p:cNvSpPr>
          <p:nvPr>
            <p:ph idx="1"/>
          </p:nvPr>
        </p:nvSpPr>
        <p:spPr/>
        <p:txBody>
          <a:bodyPr/>
          <a:lstStyle/>
          <a:p>
            <a:endParaRPr lang="en-GB" dirty="0"/>
          </a:p>
        </p:txBody>
      </p:sp>
      <p:pic>
        <p:nvPicPr>
          <p:cNvPr id="5" name="Picture 4" descr="File:&lt;strong&gt;Terraced&lt;/strong&gt; &lt;strong&gt;houses&lt;/strong&gt;, Ruskin Road, Crewe - geograph.org.uk - 389801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825625"/>
            <a:ext cx="7886701" cy="4434854"/>
          </a:xfrm>
          <a:prstGeom prst="rect">
            <a:avLst/>
          </a:prstGeom>
        </p:spPr>
      </p:pic>
      <p:pic>
        <p:nvPicPr>
          <p:cNvPr id="4" name="Picture 3"/>
          <p:cNvPicPr>
            <a:picLocks noChangeAspect="1"/>
          </p:cNvPicPr>
          <p:nvPr/>
        </p:nvPicPr>
        <p:blipFill>
          <a:blip r:embed="rId3"/>
          <a:stretch>
            <a:fillRect/>
          </a:stretch>
        </p:blipFill>
        <p:spPr>
          <a:xfrm>
            <a:off x="8235718" y="124358"/>
            <a:ext cx="2187223" cy="1329042"/>
          </a:xfrm>
          <a:prstGeom prst="rect">
            <a:avLst/>
          </a:prstGeom>
        </p:spPr>
      </p:pic>
    </p:spTree>
    <p:extLst>
      <p:ext uri="{BB962C8B-B14F-4D97-AF65-F5344CB8AC3E}">
        <p14:creationId xmlns:p14="http://schemas.microsoft.com/office/powerpoint/2010/main" val="4093830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Address 2</a:t>
            </a:r>
          </a:p>
        </p:txBody>
      </p:sp>
      <p:pic>
        <p:nvPicPr>
          <p:cNvPr id="4" name="Content Placeholder 3"/>
          <p:cNvPicPr>
            <a:picLocks noGrp="1" noChangeAspect="1"/>
          </p:cNvPicPr>
          <p:nvPr>
            <p:ph idx="1"/>
          </p:nvPr>
        </p:nvPicPr>
        <p:blipFill>
          <a:blip r:embed="rId2"/>
          <a:stretch>
            <a:fillRect/>
          </a:stretch>
        </p:blipFill>
        <p:spPr>
          <a:xfrm>
            <a:off x="2152650" y="1931035"/>
            <a:ext cx="7886700" cy="4303510"/>
          </a:xfrm>
          <a:prstGeom prst="rect">
            <a:avLst/>
          </a:prstGeom>
        </p:spPr>
      </p:pic>
      <p:pic>
        <p:nvPicPr>
          <p:cNvPr id="3" name="Picture 2"/>
          <p:cNvPicPr>
            <a:picLocks noChangeAspect="1"/>
          </p:cNvPicPr>
          <p:nvPr/>
        </p:nvPicPr>
        <p:blipFill>
          <a:blip r:embed="rId3"/>
          <a:stretch>
            <a:fillRect/>
          </a:stretch>
        </p:blipFill>
        <p:spPr>
          <a:xfrm>
            <a:off x="7826045" y="23818"/>
            <a:ext cx="2743200" cy="1666875"/>
          </a:xfrm>
          <a:prstGeom prst="rect">
            <a:avLst/>
          </a:prstGeom>
        </p:spPr>
      </p:pic>
    </p:spTree>
    <p:extLst>
      <p:ext uri="{BB962C8B-B14F-4D97-AF65-F5344CB8AC3E}">
        <p14:creationId xmlns:p14="http://schemas.microsoft.com/office/powerpoint/2010/main" val="1389390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a:t>Voices from Home </a:t>
            </a:r>
          </a:p>
        </p:txBody>
      </p:sp>
      <p:sp>
        <p:nvSpPr>
          <p:cNvPr id="3" name="Content Placeholder 2"/>
          <p:cNvSpPr>
            <a:spLocks noGrp="1"/>
          </p:cNvSpPr>
          <p:nvPr>
            <p:ph idx="1"/>
          </p:nvPr>
        </p:nvSpPr>
        <p:spPr/>
        <p:txBody>
          <a:bodyPr>
            <a:normAutofit/>
          </a:bodyPr>
          <a:lstStyle/>
          <a:p>
            <a:r>
              <a:rPr lang="en-GB" dirty="0"/>
              <a:t>Voices from Home </a:t>
            </a:r>
            <a:r>
              <a:rPr lang="en-GB" dirty="0">
                <a:hlinkClick r:id="rId4"/>
              </a:rPr>
              <a:t>https://youtu.be/Bc5kg7hUpI4</a:t>
            </a:r>
            <a:r>
              <a:rPr lang="en-GB" dirty="0"/>
              <a:t>   </a:t>
            </a:r>
          </a:p>
          <a:p>
            <a:endParaRPr lang="en-GB" dirty="0"/>
          </a:p>
          <a:p>
            <a:endParaRPr lang="en-GB" dirty="0"/>
          </a:p>
        </p:txBody>
      </p:sp>
    </p:spTree>
    <p:extLst>
      <p:ext uri="{BB962C8B-B14F-4D97-AF65-F5344CB8AC3E}">
        <p14:creationId xmlns:p14="http://schemas.microsoft.com/office/powerpoint/2010/main" val="911704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a:t>Question? </a:t>
            </a:r>
          </a:p>
        </p:txBody>
      </p:sp>
      <p:sp>
        <p:nvSpPr>
          <p:cNvPr id="3" name="Content Placeholder 2"/>
          <p:cNvSpPr>
            <a:spLocks noGrp="1"/>
          </p:cNvSpPr>
          <p:nvPr>
            <p:ph idx="1"/>
          </p:nvPr>
        </p:nvSpPr>
        <p:spPr/>
        <p:txBody>
          <a:bodyPr/>
          <a:lstStyle/>
          <a:p>
            <a:pPr marL="0" indent="0">
              <a:buNone/>
            </a:pPr>
            <a:endParaRPr lang="en-GB" sz="1200" dirty="0">
              <a:highlight>
                <a:srgbClr val="FFFF00"/>
              </a:highlight>
            </a:endParaRPr>
          </a:p>
          <a:p>
            <a:pPr marL="0" indent="0">
              <a:buNone/>
            </a:pPr>
            <a:r>
              <a:rPr lang="en-GB" dirty="0"/>
              <a:t>What percentage of caravans in Wales are in: </a:t>
            </a:r>
          </a:p>
          <a:p>
            <a:r>
              <a:rPr lang="en-GB" dirty="0"/>
              <a:t>Authorised sites </a:t>
            </a:r>
          </a:p>
          <a:p>
            <a:r>
              <a:rPr lang="en-GB" dirty="0"/>
              <a:t>Unauthorised on public land </a:t>
            </a:r>
          </a:p>
          <a:p>
            <a:r>
              <a:rPr lang="en-GB" dirty="0"/>
              <a:t>Unauthorised on land owned by Gypsies and Travellers </a:t>
            </a:r>
          </a:p>
          <a:p>
            <a:pPr marL="0" indent="0">
              <a:buNone/>
            </a:pPr>
            <a:endParaRPr lang="en-GB" dirty="0"/>
          </a:p>
          <a:p>
            <a:pPr marL="0" indent="0">
              <a:buNone/>
            </a:pPr>
            <a:endParaRPr lang="en-GB" sz="1200" dirty="0">
              <a:highlight>
                <a:srgbClr val="FFFF00"/>
              </a:highlight>
            </a:endParaRPr>
          </a:p>
          <a:p>
            <a:pPr marL="0" indent="0">
              <a:buNone/>
            </a:pPr>
            <a:endParaRPr lang="en-GB" sz="1200" dirty="0">
              <a:highlight>
                <a:srgbClr val="FFFF00"/>
              </a:highlight>
            </a:endParaRPr>
          </a:p>
          <a:p>
            <a:pPr marL="0" indent="0">
              <a:buNone/>
            </a:pPr>
            <a:endParaRPr lang="en-GB" sz="1200" dirty="0">
              <a:highlight>
                <a:srgbClr val="FFFF00"/>
              </a:highlight>
            </a:endParaRPr>
          </a:p>
          <a:p>
            <a:pPr marL="0" indent="0">
              <a:buNone/>
            </a:pPr>
            <a:endParaRPr lang="en-GB" sz="1200" dirty="0">
              <a:highlight>
                <a:srgbClr val="FFFF00"/>
              </a:highlight>
            </a:endParaRPr>
          </a:p>
          <a:p>
            <a:pPr marL="0" indent="0">
              <a:buNone/>
            </a:pPr>
            <a:endParaRPr lang="en-GB" sz="1200" dirty="0">
              <a:highlight>
                <a:srgbClr val="FFFF00"/>
              </a:highlight>
            </a:endParaRPr>
          </a:p>
          <a:p>
            <a:pPr marL="0" indent="0">
              <a:buNone/>
            </a:pPr>
            <a:endParaRPr lang="en-GB" sz="1200" dirty="0">
              <a:highlight>
                <a:srgbClr val="FFFF00"/>
              </a:highlight>
            </a:endParaRPr>
          </a:p>
          <a:p>
            <a:pPr marL="0" indent="0">
              <a:buNone/>
            </a:pPr>
            <a:endParaRPr lang="en-GB" dirty="0">
              <a:highlight>
                <a:srgbClr val="FFFF00"/>
              </a:highlight>
            </a:endParaRPr>
          </a:p>
        </p:txBody>
      </p:sp>
    </p:spTree>
    <p:extLst>
      <p:ext uri="{BB962C8B-B14F-4D97-AF65-F5344CB8AC3E}">
        <p14:creationId xmlns:p14="http://schemas.microsoft.com/office/powerpoint/2010/main" val="3963360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normAutofit/>
          </a:bodyPr>
          <a:lstStyle/>
          <a:p>
            <a:r>
              <a:rPr lang="en-GB" sz="3600" b="1" dirty="0" err="1"/>
              <a:t>Safleoedd</a:t>
            </a:r>
            <a:r>
              <a:rPr lang="en-GB" sz="3600" b="1" dirty="0"/>
              <a:t> &amp; </a:t>
            </a:r>
            <a:r>
              <a:rPr lang="en-GB" sz="3600" b="1" dirty="0" err="1"/>
              <a:t>Carafannau</a:t>
            </a:r>
            <a:br>
              <a:rPr lang="en-GB" sz="3600" b="1" dirty="0"/>
            </a:br>
            <a:r>
              <a:rPr lang="en-GB" sz="3600" b="1" dirty="0"/>
              <a:t>Sites &amp; Caravans/trailers</a:t>
            </a:r>
          </a:p>
        </p:txBody>
      </p:sp>
      <p:pic>
        <p:nvPicPr>
          <p:cNvPr id="12" name="Content Placeholder 11">
            <a:extLst>
              <a:ext uri="{FF2B5EF4-FFF2-40B4-BE49-F238E27FC236}">
                <a16:creationId xmlns:a16="http://schemas.microsoft.com/office/drawing/2014/main" id="{894CE63E-74CA-6774-0B26-7A1F2C617B52}"/>
              </a:ext>
            </a:extLst>
          </p:cNvPr>
          <p:cNvPicPr>
            <a:picLocks noGrp="1" noChangeAspect="1"/>
          </p:cNvPicPr>
          <p:nvPr>
            <p:ph idx="1"/>
          </p:nvPr>
        </p:nvPicPr>
        <p:blipFill>
          <a:blip r:embed="rId4"/>
          <a:stretch>
            <a:fillRect/>
          </a:stretch>
        </p:blipFill>
        <p:spPr>
          <a:xfrm>
            <a:off x="3666129" y="1825625"/>
            <a:ext cx="4859741" cy="4351338"/>
          </a:xfrm>
          <a:prstGeom prst="rect">
            <a:avLst/>
          </a:prstGeom>
        </p:spPr>
      </p:pic>
    </p:spTree>
    <p:extLst>
      <p:ext uri="{BB962C8B-B14F-4D97-AF65-F5344CB8AC3E}">
        <p14:creationId xmlns:p14="http://schemas.microsoft.com/office/powerpoint/2010/main" val="3043818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a:t>Gypsy and Travellers sites </a:t>
            </a:r>
          </a:p>
        </p:txBody>
      </p:sp>
      <p:sp>
        <p:nvSpPr>
          <p:cNvPr id="3" name="Content Placeholder 2"/>
          <p:cNvSpPr>
            <a:spLocks noGrp="1"/>
          </p:cNvSpPr>
          <p:nvPr>
            <p:ph idx="1"/>
          </p:nvPr>
        </p:nvSpPr>
        <p:spPr/>
        <p:txBody>
          <a:bodyPr/>
          <a:lstStyle/>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GB" sz="1600" b="0" i="0" u="none" strike="noStrike" kern="1200" cap="none" spc="0" normalizeH="0" baseline="0" noProof="0" dirty="0">
                <a:ln>
                  <a:noFill/>
                </a:ln>
                <a:solidFill>
                  <a:prstClr val="black"/>
                </a:solidFill>
                <a:effectLst/>
                <a:uLnTx/>
                <a:uFillTx/>
                <a:latin typeface="Lucida Sans Unicode"/>
                <a:ea typeface="+mn-ea"/>
                <a:cs typeface="+mn-cs"/>
              </a:rPr>
              <a:t>Some Gypsy &amp; Travellers live in houses and some live on sites. There are three main types of sites in Wales;</a:t>
            </a:r>
            <a:endParaRPr kumimoji="0" lang="en-GB" sz="1400" b="0" i="0" u="none" strike="noStrike" kern="1200" cap="none" spc="0" normalizeH="0" baseline="0" noProof="0" dirty="0">
              <a:ln>
                <a:noFill/>
              </a:ln>
              <a:solidFill>
                <a:prstClr val="black"/>
              </a:solidFill>
              <a:effectLst/>
              <a:uLnTx/>
              <a:uFillTx/>
              <a:latin typeface="Lucida Sans Unicode"/>
              <a:ea typeface="+mn-ea"/>
              <a:cs typeface="+mn-cs"/>
            </a:endParaRPr>
          </a:p>
          <a:p>
            <a:pPr marL="621792" marR="0" lvl="1" indent="-228600" algn="l" defTabSz="914400" rtl="0" eaLnBrk="1" fontAlgn="auto" latinLnBrk="0" hangingPunct="1">
              <a:lnSpc>
                <a:spcPct val="100000"/>
              </a:lnSpc>
              <a:spcBef>
                <a:spcPts val="324"/>
              </a:spcBef>
              <a:spcAft>
                <a:spcPts val="0"/>
              </a:spcAft>
              <a:buClr>
                <a:srgbClr val="2DA2BF"/>
              </a:buClr>
              <a:buSzTx/>
              <a:buFont typeface="Verdana"/>
              <a:buChar char="◦"/>
              <a:tabLst/>
              <a:defRPr/>
            </a:pPr>
            <a:r>
              <a:rPr kumimoji="0" lang="en-GB" sz="1400" b="0" i="0" u="none" strike="noStrike" kern="1200" cap="none" spc="0" normalizeH="0" baseline="0" noProof="0" dirty="0">
                <a:ln>
                  <a:noFill/>
                </a:ln>
                <a:solidFill>
                  <a:prstClr val="black"/>
                </a:solidFill>
                <a:effectLst/>
                <a:uLnTx/>
                <a:uFillTx/>
                <a:latin typeface="Lucida Sans Unicode"/>
                <a:ea typeface="+mn-ea"/>
                <a:cs typeface="+mn-cs"/>
              </a:rPr>
              <a:t>Local Authority owned and managed sites</a:t>
            </a:r>
            <a:endParaRPr kumimoji="0" lang="en-GB" sz="1100" b="0" i="0" u="none" strike="noStrike" kern="1200" cap="none" spc="0" normalizeH="0" baseline="0" noProof="0" dirty="0">
              <a:ln>
                <a:noFill/>
              </a:ln>
              <a:solidFill>
                <a:prstClr val="black"/>
              </a:solidFill>
              <a:effectLst/>
              <a:uLnTx/>
              <a:uFillTx/>
              <a:latin typeface="Lucida Sans Unicode"/>
              <a:ea typeface="+mn-ea"/>
              <a:cs typeface="+mn-cs"/>
            </a:endParaRPr>
          </a:p>
          <a:p>
            <a:pPr marL="621792" marR="0" lvl="1" indent="-228600" algn="l" defTabSz="914400" rtl="0" eaLnBrk="1" fontAlgn="auto" latinLnBrk="0" hangingPunct="1">
              <a:lnSpc>
                <a:spcPct val="100000"/>
              </a:lnSpc>
              <a:spcBef>
                <a:spcPts val="324"/>
              </a:spcBef>
              <a:spcAft>
                <a:spcPts val="0"/>
              </a:spcAft>
              <a:buClr>
                <a:srgbClr val="2DA2BF"/>
              </a:buClr>
              <a:buSzTx/>
              <a:buFont typeface="Verdana"/>
              <a:buChar char="◦"/>
              <a:tabLst/>
              <a:defRPr/>
            </a:pPr>
            <a:r>
              <a:rPr kumimoji="0" lang="en-GB" sz="1400" b="0" i="0" u="none" strike="noStrike" kern="1200" cap="none" spc="0" normalizeH="0" baseline="0" noProof="0" dirty="0">
                <a:ln>
                  <a:noFill/>
                </a:ln>
                <a:solidFill>
                  <a:prstClr val="black"/>
                </a:solidFill>
                <a:effectLst/>
                <a:uLnTx/>
                <a:uFillTx/>
                <a:latin typeface="Lucida Sans Unicode"/>
                <a:ea typeface="+mn-ea"/>
                <a:cs typeface="+mn-cs"/>
              </a:rPr>
              <a:t>Sites where private landowners (often Gypsy &amp; Travellers) have developed their own sites. If these sites don’t have planning permission then they are called unauthorised developments</a:t>
            </a:r>
            <a:endParaRPr kumimoji="0" lang="en-GB" sz="1100" b="0" i="0" u="none" strike="noStrike" kern="1200" cap="none" spc="0" normalizeH="0" baseline="0" noProof="0" dirty="0">
              <a:ln>
                <a:noFill/>
              </a:ln>
              <a:solidFill>
                <a:prstClr val="black"/>
              </a:solidFill>
              <a:effectLst/>
              <a:uLnTx/>
              <a:uFillTx/>
              <a:latin typeface="Lucida Sans Unicode"/>
              <a:ea typeface="+mn-ea"/>
              <a:cs typeface="+mn-cs"/>
            </a:endParaRPr>
          </a:p>
          <a:p>
            <a:pPr marL="621792" marR="0" lvl="1" indent="-228600" algn="l" defTabSz="914400" rtl="0" eaLnBrk="1" fontAlgn="auto" latinLnBrk="0" hangingPunct="1">
              <a:lnSpc>
                <a:spcPct val="100000"/>
              </a:lnSpc>
              <a:spcBef>
                <a:spcPts val="324"/>
              </a:spcBef>
              <a:spcAft>
                <a:spcPts val="0"/>
              </a:spcAft>
              <a:buClr>
                <a:srgbClr val="2DA2BF"/>
              </a:buClr>
              <a:buSzTx/>
              <a:buFont typeface="Verdana"/>
              <a:buChar char="◦"/>
              <a:tabLst/>
              <a:defRPr/>
            </a:pPr>
            <a:r>
              <a:rPr kumimoji="0" lang="en-GB" sz="1400" b="0" i="0" u="none" strike="noStrike" kern="1200" cap="none" spc="0" normalizeH="0" baseline="0" noProof="0" dirty="0">
                <a:ln>
                  <a:noFill/>
                </a:ln>
                <a:solidFill>
                  <a:prstClr val="black"/>
                </a:solidFill>
                <a:effectLst/>
                <a:uLnTx/>
                <a:uFillTx/>
                <a:latin typeface="Lucida Sans Unicode"/>
                <a:ea typeface="+mn-ea"/>
                <a:cs typeface="+mn-cs"/>
              </a:rPr>
              <a:t>Sites where land can be public or private and the landowner has not given permission for people to live there, these are called unauthorised encampments</a:t>
            </a:r>
            <a:endParaRPr kumimoji="0" lang="en-GB" sz="1100" b="0" i="0" u="none" strike="noStrike" kern="1200" cap="none" spc="0" normalizeH="0" baseline="0" noProof="0" dirty="0">
              <a:ln>
                <a:noFill/>
              </a:ln>
              <a:solidFill>
                <a:prstClr val="black"/>
              </a:solidFill>
              <a:effectLst/>
              <a:uLnTx/>
              <a:uFillTx/>
              <a:latin typeface="Lucida Sans Unicode"/>
              <a:ea typeface="+mn-ea"/>
              <a:cs typeface="+mn-cs"/>
            </a:endParaRP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GB" sz="1600" b="0" i="0" u="none" strike="noStrike" kern="1200" cap="none" spc="0" normalizeH="0" baseline="0" noProof="0" dirty="0">
                <a:ln>
                  <a:noFill/>
                </a:ln>
                <a:solidFill>
                  <a:prstClr val="black"/>
                </a:solidFill>
                <a:effectLst/>
                <a:uLnTx/>
                <a:uFillTx/>
                <a:latin typeface="Lucida Sans Unicode"/>
                <a:ea typeface="+mn-ea"/>
                <a:cs typeface="+mn-cs"/>
              </a:rPr>
              <a:t>Where Gypsy &amp; Travellers live on authorised sites either Local Authority or private the pitch holder is liable for council tax, and on Local Authority sites the pitch holder is liable for pitch rent.</a:t>
            </a:r>
            <a:endParaRPr kumimoji="0" lang="en-GB" sz="1400" b="0" i="0" u="none" strike="noStrike" kern="1200" cap="none" spc="0" normalizeH="0" baseline="0" noProof="0" dirty="0">
              <a:ln>
                <a:noFill/>
              </a:ln>
              <a:solidFill>
                <a:prstClr val="black"/>
              </a:solidFill>
              <a:effectLst/>
              <a:uLnTx/>
              <a:uFillTx/>
              <a:latin typeface="Lucida Sans Unicode"/>
              <a:ea typeface="+mn-ea"/>
              <a:cs typeface="+mn-cs"/>
            </a:endParaRP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GB" sz="1600" b="0" i="0" u="none" strike="noStrike" kern="1200" cap="none" spc="0" normalizeH="0" baseline="0" noProof="0" dirty="0">
                <a:ln>
                  <a:noFill/>
                </a:ln>
                <a:solidFill>
                  <a:prstClr val="black"/>
                </a:solidFill>
                <a:effectLst/>
                <a:uLnTx/>
                <a:uFillTx/>
                <a:latin typeface="Lucida Sans Unicode"/>
                <a:ea typeface="+mn-ea"/>
                <a:cs typeface="+mn-cs"/>
              </a:rPr>
              <a:t>All pitch holders on Local Authority sites are licensees and are covered under the Mobile Homes (Wales) Act which gives them protected tenancies.</a:t>
            </a:r>
            <a:endParaRPr kumimoji="0" lang="en-GB" sz="1400" b="0" i="0" u="none" strike="noStrike" kern="1200" cap="none" spc="0" normalizeH="0" baseline="0" noProof="0" dirty="0">
              <a:ln>
                <a:noFill/>
              </a:ln>
              <a:solidFill>
                <a:prstClr val="black"/>
              </a:solidFill>
              <a:effectLst/>
              <a:uLnTx/>
              <a:uFillTx/>
              <a:latin typeface="Lucida Sans Unicode"/>
              <a:ea typeface="+mn-ea"/>
              <a:cs typeface="+mn-cs"/>
            </a:endParaRP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GB" sz="1600" b="0" i="0" u="none" strike="noStrike" kern="1200" cap="none" spc="0" normalizeH="0" baseline="0" noProof="0" dirty="0">
                <a:ln>
                  <a:noFill/>
                </a:ln>
                <a:solidFill>
                  <a:prstClr val="black"/>
                </a:solidFill>
                <a:effectLst/>
                <a:uLnTx/>
                <a:uFillTx/>
                <a:latin typeface="Lucida Sans Unicode"/>
                <a:ea typeface="+mn-ea"/>
                <a:cs typeface="+mn-cs"/>
              </a:rPr>
              <a:t>A slab is the concrete base that Caravans, Mobiles or Chalets are sited on</a:t>
            </a:r>
            <a:endParaRPr kumimoji="0" lang="en-GB" sz="1400" b="0" i="0" u="none" strike="noStrike" kern="1200" cap="none" spc="0" normalizeH="0" baseline="0" noProof="0" dirty="0">
              <a:ln>
                <a:noFill/>
              </a:ln>
              <a:solidFill>
                <a:prstClr val="black"/>
              </a:solidFill>
              <a:effectLst/>
              <a:uLnTx/>
              <a:uFillTx/>
              <a:latin typeface="Lucida Sans Unicode"/>
              <a:ea typeface="+mn-ea"/>
              <a:cs typeface="+mn-cs"/>
            </a:endParaRP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GB" sz="1600" b="0" i="0" u="none" strike="noStrike" kern="1200" cap="none" spc="0" normalizeH="0" baseline="0" noProof="0" dirty="0">
                <a:ln>
                  <a:noFill/>
                </a:ln>
                <a:solidFill>
                  <a:prstClr val="black"/>
                </a:solidFill>
                <a:effectLst/>
                <a:uLnTx/>
                <a:uFillTx/>
                <a:latin typeface="Lucida Sans Unicode"/>
                <a:ea typeface="+mn-ea"/>
                <a:cs typeface="+mn-cs"/>
              </a:rPr>
              <a:t>A pitch is the area of a site that belongs to a family, usually slab, parking space, garden and a utilities block</a:t>
            </a:r>
            <a:endParaRPr kumimoji="0" lang="en-GB" sz="1400" b="0" i="0" u="none" strike="noStrike" kern="1200" cap="none" spc="0" normalizeH="0" baseline="0" noProof="0" dirty="0">
              <a:ln>
                <a:noFill/>
              </a:ln>
              <a:solidFill>
                <a:prstClr val="black"/>
              </a:solidFill>
              <a:effectLst/>
              <a:uLnTx/>
              <a:uFillTx/>
              <a:latin typeface="Lucida Sans Unicode"/>
              <a:ea typeface="+mn-ea"/>
              <a:cs typeface="+mn-cs"/>
            </a:endParaRP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GB" sz="1600" b="0" i="0" u="none" strike="noStrike" kern="1200" cap="none" spc="0" normalizeH="0" baseline="0" noProof="0" dirty="0">
                <a:ln>
                  <a:noFill/>
                </a:ln>
                <a:solidFill>
                  <a:prstClr val="black"/>
                </a:solidFill>
                <a:effectLst/>
                <a:uLnTx/>
                <a:uFillTx/>
                <a:latin typeface="Lucida Sans Unicode"/>
                <a:ea typeface="+mn-ea"/>
                <a:cs typeface="+mn-cs"/>
              </a:rPr>
              <a:t>The GTAA will assess the number of pitches needed in a Local Authority area </a:t>
            </a:r>
            <a:r>
              <a:rPr kumimoji="0" lang="en-GB" sz="1600" b="1" i="0" u="none" strike="noStrike" kern="1200" cap="none" spc="0" normalizeH="0" baseline="0" noProof="0" dirty="0">
                <a:ln>
                  <a:noFill/>
                </a:ln>
                <a:solidFill>
                  <a:prstClr val="black"/>
                </a:solidFill>
                <a:effectLst/>
                <a:uLnTx/>
                <a:uFillTx/>
                <a:latin typeface="Lucida Sans Unicode"/>
                <a:ea typeface="+mn-ea"/>
                <a:cs typeface="+mn-cs"/>
              </a:rPr>
              <a:t>not</a:t>
            </a:r>
            <a:r>
              <a:rPr kumimoji="0" lang="en-GB" sz="1600" b="0" i="0" u="none" strike="noStrike" kern="1200" cap="none" spc="0" normalizeH="0" baseline="0" noProof="0" dirty="0">
                <a:ln>
                  <a:noFill/>
                </a:ln>
                <a:solidFill>
                  <a:prstClr val="black"/>
                </a:solidFill>
                <a:effectLst/>
                <a:uLnTx/>
                <a:uFillTx/>
                <a:latin typeface="Lucida Sans Unicode"/>
                <a:ea typeface="+mn-ea"/>
                <a:cs typeface="+mn-cs"/>
              </a:rPr>
              <a:t> the number of sites needed</a:t>
            </a:r>
            <a:endParaRPr kumimoji="0" lang="en-GB" sz="1400" b="0" i="0" u="none" strike="noStrike" kern="1200" cap="none" spc="0" normalizeH="0" baseline="0" noProof="0" dirty="0">
              <a:ln>
                <a:noFill/>
              </a:ln>
              <a:solidFill>
                <a:prstClr val="black"/>
              </a:solidFill>
              <a:effectLst/>
              <a:uLnTx/>
              <a:uFillTx/>
              <a:latin typeface="Lucida Sans Unicode"/>
              <a:ea typeface="+mn-ea"/>
              <a:cs typeface="+mn-cs"/>
            </a:endParaRPr>
          </a:p>
          <a:p>
            <a:pPr marL="0" indent="0">
              <a:buNone/>
            </a:pPr>
            <a:endParaRPr lang="en-GB" sz="1200" dirty="0">
              <a:highlight>
                <a:srgbClr val="FFFF00"/>
              </a:highlight>
            </a:endParaRPr>
          </a:p>
          <a:p>
            <a:pPr marL="0" indent="0">
              <a:buNone/>
            </a:pPr>
            <a:endParaRPr lang="en-GB" sz="1200" dirty="0">
              <a:highlight>
                <a:srgbClr val="FFFF00"/>
              </a:highlight>
            </a:endParaRPr>
          </a:p>
          <a:p>
            <a:pPr marL="0" indent="0">
              <a:buNone/>
            </a:pPr>
            <a:endParaRPr lang="en-GB" sz="1200" dirty="0">
              <a:highlight>
                <a:srgbClr val="FFFF00"/>
              </a:highlight>
            </a:endParaRPr>
          </a:p>
          <a:p>
            <a:pPr marL="0" indent="0">
              <a:buNone/>
            </a:pPr>
            <a:endParaRPr lang="en-GB" sz="1200" dirty="0">
              <a:highlight>
                <a:srgbClr val="FFFF00"/>
              </a:highlight>
            </a:endParaRPr>
          </a:p>
          <a:p>
            <a:pPr marL="0" indent="0">
              <a:buNone/>
            </a:pPr>
            <a:endParaRPr lang="en-GB" sz="1200" dirty="0">
              <a:highlight>
                <a:srgbClr val="FFFF00"/>
              </a:highlight>
            </a:endParaRPr>
          </a:p>
          <a:p>
            <a:pPr marL="0" indent="0">
              <a:buNone/>
            </a:pPr>
            <a:endParaRPr lang="en-GB" sz="1200" dirty="0">
              <a:highlight>
                <a:srgbClr val="FFFF00"/>
              </a:highlight>
            </a:endParaRPr>
          </a:p>
          <a:p>
            <a:pPr marL="0" indent="0">
              <a:buNone/>
            </a:pPr>
            <a:endParaRPr lang="en-GB" dirty="0">
              <a:highlight>
                <a:srgbClr val="FFFF00"/>
              </a:highlight>
            </a:endParaRPr>
          </a:p>
        </p:txBody>
      </p:sp>
    </p:spTree>
    <p:extLst>
      <p:ext uri="{BB962C8B-B14F-4D97-AF65-F5344CB8AC3E}">
        <p14:creationId xmlns:p14="http://schemas.microsoft.com/office/powerpoint/2010/main" val="3197079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r>
              <a:rPr lang="en-GB" b="1" dirty="0"/>
              <a:t>Pam </a:t>
            </a:r>
            <a:r>
              <a:rPr lang="en-GB" b="1" dirty="0" err="1"/>
              <a:t>fod</a:t>
            </a:r>
            <a:r>
              <a:rPr lang="en-GB" b="1" dirty="0"/>
              <a:t> </a:t>
            </a:r>
            <a:r>
              <a:rPr lang="en-GB" b="1" dirty="0" err="1"/>
              <a:t>angen</a:t>
            </a:r>
            <a:r>
              <a:rPr lang="en-GB" b="1" dirty="0"/>
              <a:t> </a:t>
            </a:r>
            <a:r>
              <a:rPr lang="en-GB" b="1" dirty="0" err="1"/>
              <a:t>safleoedd</a:t>
            </a:r>
            <a:r>
              <a:rPr lang="en-GB" b="1" dirty="0"/>
              <a:t>?</a:t>
            </a:r>
            <a:br>
              <a:rPr lang="en-GB" b="1" dirty="0"/>
            </a:br>
            <a:r>
              <a:rPr lang="en-GB" b="1" dirty="0"/>
              <a:t>Why are sites needed? </a:t>
            </a:r>
          </a:p>
        </p:txBody>
      </p:sp>
      <p:sp>
        <p:nvSpPr>
          <p:cNvPr id="10" name="Text Placeholder 9"/>
          <p:cNvSpPr>
            <a:spLocks noGrp="1"/>
          </p:cNvSpPr>
          <p:nvPr>
            <p:ph type="body" idx="1"/>
          </p:nvPr>
        </p:nvSpPr>
        <p:spPr/>
        <p:txBody>
          <a:bodyPr/>
          <a:lstStyle/>
          <a:p>
            <a:r>
              <a:rPr lang="en-GB" dirty="0"/>
              <a:t>Why are sites needed </a:t>
            </a:r>
          </a:p>
        </p:txBody>
      </p:sp>
      <p:sp>
        <p:nvSpPr>
          <p:cNvPr id="3" name="Content Placeholder 2"/>
          <p:cNvSpPr>
            <a:spLocks noGrp="1"/>
          </p:cNvSpPr>
          <p:nvPr>
            <p:ph sz="half" idx="2"/>
          </p:nvPr>
        </p:nvSpPr>
        <p:spPr/>
        <p:txBody>
          <a:bodyPr>
            <a:normAutofit fontScale="77500" lnSpcReduction="20000"/>
          </a:bodyPr>
          <a:lstStyle/>
          <a:p>
            <a:r>
              <a:rPr lang="en-GB" dirty="0"/>
              <a:t>Passporting right – a secure base allows people to access all other services and potentials </a:t>
            </a:r>
          </a:p>
          <a:p>
            <a:r>
              <a:rPr lang="en-GB" dirty="0"/>
              <a:t>Cultural traditions - to facilitate the nomadic way of life – families still travel to different degrees </a:t>
            </a:r>
          </a:p>
          <a:p>
            <a:r>
              <a:rPr lang="en-GB" dirty="0"/>
              <a:t>Changes in work patterns and frequency </a:t>
            </a:r>
          </a:p>
          <a:p>
            <a:r>
              <a:rPr lang="en-GB" dirty="0"/>
              <a:t>Importance of extended family living </a:t>
            </a:r>
          </a:p>
          <a:p>
            <a:r>
              <a:rPr lang="en-GB" dirty="0"/>
              <a:t>Cultural aversion to ‘bricks and mortar’  </a:t>
            </a:r>
          </a:p>
          <a:p>
            <a:r>
              <a:rPr lang="en-GB" dirty="0"/>
              <a:t>Changes in legislation &amp; disappearance of traditional stopping places – few authorised places or transit sites </a:t>
            </a:r>
          </a:p>
          <a:p>
            <a:endParaRPr lang="en-GB" dirty="0"/>
          </a:p>
          <a:p>
            <a:endParaRPr lang="en-GB" dirty="0"/>
          </a:p>
        </p:txBody>
      </p:sp>
      <p:sp>
        <p:nvSpPr>
          <p:cNvPr id="11" name="Text Placeholder 10"/>
          <p:cNvSpPr>
            <a:spLocks noGrp="1"/>
          </p:cNvSpPr>
          <p:nvPr>
            <p:ph type="body" sz="quarter" idx="3"/>
          </p:nvPr>
        </p:nvSpPr>
        <p:spPr/>
        <p:txBody>
          <a:bodyPr/>
          <a:lstStyle/>
          <a:p>
            <a:r>
              <a:rPr lang="en-GB" dirty="0"/>
              <a:t>Benefits for all </a:t>
            </a:r>
          </a:p>
        </p:txBody>
      </p:sp>
      <p:sp>
        <p:nvSpPr>
          <p:cNvPr id="12" name="Content Placeholder 11"/>
          <p:cNvSpPr>
            <a:spLocks noGrp="1"/>
          </p:cNvSpPr>
          <p:nvPr>
            <p:ph sz="quarter" idx="4"/>
          </p:nvPr>
        </p:nvSpPr>
        <p:spPr/>
        <p:txBody>
          <a:bodyPr>
            <a:normAutofit fontScale="77500" lnSpcReduction="20000"/>
          </a:bodyPr>
          <a:lstStyle/>
          <a:p>
            <a:r>
              <a:rPr lang="en-GB" sz="2400" dirty="0"/>
              <a:t>Access to secure accommodation and/or base for GRT families in line with cultural traditions </a:t>
            </a:r>
          </a:p>
          <a:p>
            <a:r>
              <a:rPr lang="en-GB" sz="2400" dirty="0"/>
              <a:t>Families pay council tax and receive </a:t>
            </a:r>
          </a:p>
          <a:p>
            <a:pPr lvl="1"/>
            <a:r>
              <a:rPr lang="en-GB" sz="2000" dirty="0"/>
              <a:t>Access to basic facilities  - security, water and utilities</a:t>
            </a:r>
          </a:p>
          <a:p>
            <a:pPr lvl="1"/>
            <a:r>
              <a:rPr lang="en-GB" sz="2000" dirty="0"/>
              <a:t>Access to services – better outcomes in education, health, employment</a:t>
            </a:r>
          </a:p>
          <a:p>
            <a:r>
              <a:rPr lang="en-GB" sz="2400" dirty="0"/>
              <a:t>Less encampments </a:t>
            </a:r>
          </a:p>
          <a:p>
            <a:r>
              <a:rPr lang="en-GB" sz="2400" dirty="0"/>
              <a:t>Less conflict and better community cohesion&gt; fosters good relations</a:t>
            </a:r>
          </a:p>
          <a:p>
            <a:r>
              <a:rPr lang="en-GB" sz="2400" dirty="0"/>
              <a:t>Cost benefits to public services  </a:t>
            </a:r>
          </a:p>
          <a:p>
            <a:endParaRPr lang="en-GB" sz="2400" dirty="0"/>
          </a:p>
        </p:txBody>
      </p:sp>
    </p:spTree>
    <p:extLst>
      <p:ext uri="{BB962C8B-B14F-4D97-AF65-F5344CB8AC3E}">
        <p14:creationId xmlns:p14="http://schemas.microsoft.com/office/powerpoint/2010/main" val="870239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a:xfrm>
            <a:off x="838200" y="365125"/>
            <a:ext cx="10515600" cy="2301270"/>
          </a:xfrm>
        </p:spPr>
        <p:txBody>
          <a:bodyPr>
            <a:normAutofit/>
          </a:bodyPr>
          <a:lstStyle/>
          <a:p>
            <a:r>
              <a:rPr lang="en-GB" sz="4200" b="1" dirty="0"/>
              <a:t>‘</a:t>
            </a:r>
            <a:r>
              <a:rPr lang="en-GB" sz="3200" b="1" dirty="0"/>
              <a:t>We are all so many things’ – </a:t>
            </a:r>
            <a:r>
              <a:rPr lang="en-GB" sz="3200" b="1" dirty="0" err="1"/>
              <a:t>Sipsiwn</a:t>
            </a:r>
            <a:r>
              <a:rPr lang="en-GB" sz="3200" b="1" dirty="0"/>
              <a:t> a </a:t>
            </a:r>
            <a:r>
              <a:rPr lang="en-GB" sz="3200" b="1" dirty="0" err="1"/>
              <a:t>Theithwyr</a:t>
            </a:r>
            <a:r>
              <a:rPr lang="en-GB" sz="3200" b="1" dirty="0"/>
              <a:t> </a:t>
            </a:r>
            <a:r>
              <a:rPr lang="en-GB" sz="3200" b="1" dirty="0" err="1"/>
              <a:t>Llundain</a:t>
            </a:r>
            <a:br>
              <a:rPr lang="en-GB" sz="3200" b="1" dirty="0"/>
            </a:br>
            <a:r>
              <a:rPr lang="en-GB" sz="3200" b="1" dirty="0"/>
              <a:t>‘We are all so many things’ –  London Gypsies &amp; Travellers</a:t>
            </a:r>
          </a:p>
        </p:txBody>
      </p:sp>
      <p:sp>
        <p:nvSpPr>
          <p:cNvPr id="12" name="TextBox 11"/>
          <p:cNvSpPr txBox="1"/>
          <p:nvPr/>
        </p:nvSpPr>
        <p:spPr>
          <a:xfrm>
            <a:off x="3082835" y="5692039"/>
            <a:ext cx="6522720" cy="369332"/>
          </a:xfrm>
          <a:prstGeom prst="rect">
            <a:avLst/>
          </a:prstGeom>
          <a:noFill/>
        </p:spPr>
        <p:txBody>
          <a:bodyPr wrap="square" rtlCol="0">
            <a:spAutoFit/>
          </a:bodyPr>
          <a:lstStyle/>
          <a:p>
            <a:pPr algn="ctr"/>
            <a:r>
              <a:rPr lang="en-GB" dirty="0"/>
              <a:t> </a:t>
            </a:r>
            <a:r>
              <a:rPr lang="en-GB" dirty="0">
                <a:hlinkClick r:id="rId5"/>
              </a:rPr>
              <a:t>https://youtu.be/jT6R5zT_jzw</a:t>
            </a:r>
            <a:r>
              <a:rPr lang="en-GB" dirty="0"/>
              <a:t> </a:t>
            </a:r>
          </a:p>
        </p:txBody>
      </p:sp>
      <p:pic>
        <p:nvPicPr>
          <p:cNvPr id="10" name="jT6R5zT_jzw"/>
          <p:cNvPicPr>
            <a:picLocks noGrp="1" noRot="1" noChangeAspect="1"/>
          </p:cNvPicPr>
          <p:nvPr>
            <p:ph idx="1"/>
            <a:videoFile r:link="rId1"/>
          </p:nvPr>
        </p:nvPicPr>
        <p:blipFill>
          <a:blip r:embed="rId6"/>
          <a:stretch>
            <a:fillRect/>
          </a:stretch>
        </p:blipFill>
        <p:spPr>
          <a:xfrm>
            <a:off x="3810000" y="2045475"/>
            <a:ext cx="6701401" cy="3769538"/>
          </a:xfrm>
          <a:prstGeom prst="rect">
            <a:avLst/>
          </a:prstGeom>
        </p:spPr>
      </p:pic>
    </p:spTree>
    <p:extLst>
      <p:ext uri="{BB962C8B-B14F-4D97-AF65-F5344CB8AC3E}">
        <p14:creationId xmlns:p14="http://schemas.microsoft.com/office/powerpoint/2010/main" val="1923745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sz="1800" b="1" kern="1200" dirty="0">
                <a:solidFill>
                  <a:schemeClr val="bg1"/>
                </a:solidFill>
                <a:effectLst/>
                <a:latin typeface="+mn-lt"/>
                <a:ea typeface="+mn-ea"/>
                <a:cs typeface="+mn-cs"/>
              </a:rPr>
              <a:t>www.tgpcymru.org.uk </a:t>
            </a:r>
            <a:endParaRPr lang="en-GB" sz="1800" b="1" kern="1200" dirty="0">
              <a:solidFill>
                <a:schemeClr val="bg1"/>
              </a:solidFill>
              <a:effectLst/>
              <a:latin typeface="+mn-lt"/>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10" name="Title 9"/>
          <p:cNvSpPr>
            <a:spLocks noGrp="1"/>
          </p:cNvSpPr>
          <p:nvPr>
            <p:ph type="title"/>
          </p:nvPr>
        </p:nvSpPr>
        <p:spPr/>
        <p:txBody>
          <a:bodyPr/>
          <a:lstStyle/>
          <a:p>
            <a:r>
              <a:rPr lang="en-GB" b="1" dirty="0">
                <a:solidFill>
                  <a:prstClr val="black"/>
                </a:solidFill>
              </a:rPr>
              <a:t>Burning questions - </a:t>
            </a:r>
            <a:r>
              <a:rPr lang="en-GB" b="1" dirty="0" err="1">
                <a:solidFill>
                  <a:prstClr val="black"/>
                </a:solidFill>
              </a:rPr>
              <a:t>Unrhyw</a:t>
            </a:r>
            <a:r>
              <a:rPr lang="en-GB" b="1" dirty="0">
                <a:solidFill>
                  <a:prstClr val="black"/>
                </a:solidFill>
              </a:rPr>
              <a:t> </a:t>
            </a:r>
            <a:r>
              <a:rPr lang="en-GB" b="1" dirty="0" err="1">
                <a:solidFill>
                  <a:prstClr val="black"/>
                </a:solidFill>
              </a:rPr>
              <a:t>gwestiynau</a:t>
            </a:r>
            <a:r>
              <a:rPr lang="en-GB" b="1" dirty="0">
                <a:solidFill>
                  <a:prstClr val="black"/>
                </a:solidFill>
              </a:rPr>
              <a:t>?</a:t>
            </a:r>
            <a:endParaRPr lang="en-GB" b="1" dirty="0"/>
          </a:p>
        </p:txBody>
      </p:sp>
      <p:pic>
        <p:nvPicPr>
          <p:cNvPr id="13" name="Content Placeholder 1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920331" y="1825625"/>
            <a:ext cx="4351338" cy="4351338"/>
          </a:xfrm>
        </p:spPr>
      </p:pic>
      <p:sp>
        <p:nvSpPr>
          <p:cNvPr id="12" name="TextBox 11"/>
          <p:cNvSpPr txBox="1"/>
          <p:nvPr/>
        </p:nvSpPr>
        <p:spPr>
          <a:xfrm>
            <a:off x="3082835" y="5692039"/>
            <a:ext cx="6522720" cy="369332"/>
          </a:xfrm>
          <a:prstGeom prst="rect">
            <a:avLst/>
          </a:prstGeom>
          <a:noFill/>
        </p:spPr>
        <p:txBody>
          <a:bodyPr wrap="square" rtlCol="0">
            <a:spAutoFit/>
          </a:bodyPr>
          <a:lstStyle/>
          <a:p>
            <a:pPr algn="ctr"/>
            <a:r>
              <a:rPr lang="en-GB" dirty="0"/>
              <a:t> </a:t>
            </a:r>
          </a:p>
        </p:txBody>
      </p:sp>
    </p:spTree>
    <p:extLst>
      <p:ext uri="{BB962C8B-B14F-4D97-AF65-F5344CB8AC3E}">
        <p14:creationId xmlns:p14="http://schemas.microsoft.com/office/powerpoint/2010/main" val="3627765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www.tgpcymru.org.uk </a:t>
            </a:r>
            <a:endPar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2" name="Title 1"/>
          <p:cNvSpPr>
            <a:spLocks noGrp="1"/>
          </p:cNvSpPr>
          <p:nvPr>
            <p:ph type="title"/>
          </p:nvPr>
        </p:nvSpPr>
        <p:spPr/>
        <p:txBody>
          <a:bodyPr/>
          <a:lstStyle/>
          <a:p>
            <a:endParaRPr lang="en-GB" b="1" dirty="0"/>
          </a:p>
        </p:txBody>
      </p:sp>
      <p:pic>
        <p:nvPicPr>
          <p:cNvPr id="10" name="Content Placeholder 9"/>
          <p:cNvPicPr>
            <a:picLocks noGrp="1" noChangeAspect="1"/>
          </p:cNvPicPr>
          <p:nvPr>
            <p:ph idx="1"/>
          </p:nvPr>
        </p:nvPicPr>
        <p:blipFill>
          <a:blip r:embed="rId4"/>
          <a:stretch>
            <a:fillRect/>
          </a:stretch>
        </p:blipFill>
        <p:spPr>
          <a:xfrm>
            <a:off x="257295" y="562573"/>
            <a:ext cx="2696372" cy="2433590"/>
          </a:xfrm>
          <a:prstGeom prst="rect">
            <a:avLst/>
          </a:prstGeom>
        </p:spPr>
      </p:pic>
      <p:pic>
        <p:nvPicPr>
          <p:cNvPr id="11" name="Picture 10"/>
          <p:cNvPicPr>
            <a:picLocks noChangeAspect="1"/>
          </p:cNvPicPr>
          <p:nvPr/>
        </p:nvPicPr>
        <p:blipFill>
          <a:blip r:embed="rId5"/>
          <a:stretch>
            <a:fillRect/>
          </a:stretch>
        </p:blipFill>
        <p:spPr>
          <a:xfrm>
            <a:off x="9707407" y="1405745"/>
            <a:ext cx="2452902" cy="3346459"/>
          </a:xfrm>
          <a:prstGeom prst="rect">
            <a:avLst/>
          </a:prstGeom>
        </p:spPr>
      </p:pic>
      <p:pic>
        <p:nvPicPr>
          <p:cNvPr id="12" name="Picture 11"/>
          <p:cNvPicPr>
            <a:picLocks noChangeAspect="1"/>
          </p:cNvPicPr>
          <p:nvPr/>
        </p:nvPicPr>
        <p:blipFill>
          <a:blip r:embed="rId6"/>
          <a:stretch>
            <a:fillRect/>
          </a:stretch>
        </p:blipFill>
        <p:spPr>
          <a:xfrm rot="20988701">
            <a:off x="4998605" y="4761678"/>
            <a:ext cx="2933700" cy="1562100"/>
          </a:xfrm>
          <a:prstGeom prst="rect">
            <a:avLst/>
          </a:prstGeom>
        </p:spPr>
      </p:pic>
      <p:pic>
        <p:nvPicPr>
          <p:cNvPr id="13" name="Picture 12"/>
          <p:cNvPicPr>
            <a:picLocks noChangeAspect="1"/>
          </p:cNvPicPr>
          <p:nvPr/>
        </p:nvPicPr>
        <p:blipFill>
          <a:blip r:embed="rId7"/>
          <a:stretch>
            <a:fillRect/>
          </a:stretch>
        </p:blipFill>
        <p:spPr>
          <a:xfrm>
            <a:off x="8669581" y="4781477"/>
            <a:ext cx="2857500" cy="1600200"/>
          </a:xfrm>
          <a:prstGeom prst="rect">
            <a:avLst/>
          </a:prstGeom>
        </p:spPr>
      </p:pic>
      <p:pic>
        <p:nvPicPr>
          <p:cNvPr id="14" name="Picture 13"/>
          <p:cNvPicPr>
            <a:picLocks noChangeAspect="1"/>
          </p:cNvPicPr>
          <p:nvPr/>
        </p:nvPicPr>
        <p:blipFill>
          <a:blip r:embed="rId8"/>
          <a:stretch>
            <a:fillRect/>
          </a:stretch>
        </p:blipFill>
        <p:spPr>
          <a:xfrm>
            <a:off x="5465115" y="528732"/>
            <a:ext cx="1895475" cy="2409825"/>
          </a:xfrm>
          <a:prstGeom prst="rect">
            <a:avLst/>
          </a:prstGeom>
        </p:spPr>
      </p:pic>
      <p:pic>
        <p:nvPicPr>
          <p:cNvPr id="15" name="Picture 14"/>
          <p:cNvPicPr>
            <a:picLocks noChangeAspect="1"/>
          </p:cNvPicPr>
          <p:nvPr/>
        </p:nvPicPr>
        <p:blipFill>
          <a:blip r:embed="rId9"/>
          <a:stretch>
            <a:fillRect/>
          </a:stretch>
        </p:blipFill>
        <p:spPr>
          <a:xfrm>
            <a:off x="212020" y="4585814"/>
            <a:ext cx="3000375" cy="1524000"/>
          </a:xfrm>
          <a:prstGeom prst="rect">
            <a:avLst/>
          </a:prstGeom>
        </p:spPr>
      </p:pic>
      <p:pic>
        <p:nvPicPr>
          <p:cNvPr id="16" name="Picture 15"/>
          <p:cNvPicPr>
            <a:picLocks noChangeAspect="1"/>
          </p:cNvPicPr>
          <p:nvPr/>
        </p:nvPicPr>
        <p:blipFill>
          <a:blip r:embed="rId10"/>
          <a:stretch>
            <a:fillRect/>
          </a:stretch>
        </p:blipFill>
        <p:spPr>
          <a:xfrm>
            <a:off x="2993002" y="5011870"/>
            <a:ext cx="2619375" cy="1743075"/>
          </a:xfrm>
          <a:prstGeom prst="rect">
            <a:avLst/>
          </a:prstGeom>
        </p:spPr>
      </p:pic>
      <p:pic>
        <p:nvPicPr>
          <p:cNvPr id="17" name="Picture 16"/>
          <p:cNvPicPr>
            <a:picLocks noChangeAspect="1"/>
          </p:cNvPicPr>
          <p:nvPr/>
        </p:nvPicPr>
        <p:blipFill>
          <a:blip r:embed="rId11"/>
          <a:stretch>
            <a:fillRect/>
          </a:stretch>
        </p:blipFill>
        <p:spPr>
          <a:xfrm rot="264422">
            <a:off x="6683420" y="3855211"/>
            <a:ext cx="3046307" cy="1485312"/>
          </a:xfrm>
          <a:prstGeom prst="rect">
            <a:avLst/>
          </a:prstGeom>
        </p:spPr>
      </p:pic>
      <p:pic>
        <p:nvPicPr>
          <p:cNvPr id="18" name="Picture 17"/>
          <p:cNvPicPr>
            <a:picLocks noChangeAspect="1"/>
          </p:cNvPicPr>
          <p:nvPr/>
        </p:nvPicPr>
        <p:blipFill>
          <a:blip r:embed="rId12"/>
          <a:stretch>
            <a:fillRect/>
          </a:stretch>
        </p:blipFill>
        <p:spPr>
          <a:xfrm>
            <a:off x="2671976" y="784820"/>
            <a:ext cx="2628900" cy="1743075"/>
          </a:xfrm>
          <a:prstGeom prst="rect">
            <a:avLst/>
          </a:prstGeom>
        </p:spPr>
      </p:pic>
      <p:pic>
        <p:nvPicPr>
          <p:cNvPr id="19" name="Picture 18"/>
          <p:cNvPicPr>
            <a:picLocks noChangeAspect="1"/>
          </p:cNvPicPr>
          <p:nvPr/>
        </p:nvPicPr>
        <p:blipFill>
          <a:blip r:embed="rId13"/>
          <a:stretch>
            <a:fillRect/>
          </a:stretch>
        </p:blipFill>
        <p:spPr>
          <a:xfrm>
            <a:off x="2072359" y="2838447"/>
            <a:ext cx="2552700" cy="1790700"/>
          </a:xfrm>
          <a:prstGeom prst="rect">
            <a:avLst/>
          </a:prstGeom>
        </p:spPr>
      </p:pic>
      <p:pic>
        <p:nvPicPr>
          <p:cNvPr id="20" name="Picture 19"/>
          <p:cNvPicPr>
            <a:picLocks noChangeAspect="1"/>
          </p:cNvPicPr>
          <p:nvPr/>
        </p:nvPicPr>
        <p:blipFill>
          <a:blip r:embed="rId14"/>
          <a:stretch>
            <a:fillRect/>
          </a:stretch>
        </p:blipFill>
        <p:spPr>
          <a:xfrm>
            <a:off x="4983792" y="2938557"/>
            <a:ext cx="2619375" cy="1743075"/>
          </a:xfrm>
          <a:prstGeom prst="rect">
            <a:avLst/>
          </a:prstGeom>
        </p:spPr>
      </p:pic>
      <p:pic>
        <p:nvPicPr>
          <p:cNvPr id="21" name="Picture 20"/>
          <p:cNvPicPr>
            <a:picLocks noChangeAspect="1"/>
          </p:cNvPicPr>
          <p:nvPr/>
        </p:nvPicPr>
        <p:blipFill>
          <a:blip r:embed="rId15"/>
          <a:stretch>
            <a:fillRect/>
          </a:stretch>
        </p:blipFill>
        <p:spPr>
          <a:xfrm>
            <a:off x="8013710" y="264938"/>
            <a:ext cx="2381250" cy="1924050"/>
          </a:xfrm>
          <a:prstGeom prst="rect">
            <a:avLst/>
          </a:prstGeom>
        </p:spPr>
      </p:pic>
      <p:pic>
        <p:nvPicPr>
          <p:cNvPr id="22" name="Picture 21"/>
          <p:cNvPicPr>
            <a:picLocks noChangeAspect="1"/>
          </p:cNvPicPr>
          <p:nvPr/>
        </p:nvPicPr>
        <p:blipFill>
          <a:blip r:embed="rId16"/>
          <a:stretch>
            <a:fillRect/>
          </a:stretch>
        </p:blipFill>
        <p:spPr>
          <a:xfrm>
            <a:off x="7219362" y="1963252"/>
            <a:ext cx="2647950" cy="1724025"/>
          </a:xfrm>
          <a:prstGeom prst="rect">
            <a:avLst/>
          </a:prstGeom>
        </p:spPr>
      </p:pic>
      <p:pic>
        <p:nvPicPr>
          <p:cNvPr id="23" name="Picture 22"/>
          <p:cNvPicPr>
            <a:picLocks noChangeAspect="1"/>
          </p:cNvPicPr>
          <p:nvPr/>
        </p:nvPicPr>
        <p:blipFill>
          <a:blip r:embed="rId17"/>
          <a:stretch>
            <a:fillRect/>
          </a:stretch>
        </p:blipFill>
        <p:spPr>
          <a:xfrm>
            <a:off x="46649" y="2624757"/>
            <a:ext cx="1467570" cy="1832637"/>
          </a:xfrm>
          <a:prstGeom prst="rect">
            <a:avLst/>
          </a:prstGeom>
        </p:spPr>
      </p:pic>
    </p:spTree>
    <p:extLst>
      <p:ext uri="{BB962C8B-B14F-4D97-AF65-F5344CB8AC3E}">
        <p14:creationId xmlns:p14="http://schemas.microsoft.com/office/powerpoint/2010/main" val="2889300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7"/>
          <p:cNvSpPr/>
          <p:nvPr/>
        </p:nvSpPr>
        <p:spPr>
          <a:xfrm rot="21281127">
            <a:off x="-26168" y="-470395"/>
            <a:ext cx="10209695" cy="945255"/>
          </a:xfrm>
          <a:custGeom>
            <a:avLst/>
            <a:gdLst>
              <a:gd name="connsiteX0" fmla="*/ 0 w 10161865"/>
              <a:gd name="connsiteY0" fmla="*/ 945255 h 945255"/>
              <a:gd name="connsiteX1" fmla="*/ 0 w 10161865"/>
              <a:gd name="connsiteY1" fmla="*/ 0 h 945255"/>
              <a:gd name="connsiteX2" fmla="*/ 10161865 w 10161865"/>
              <a:gd name="connsiteY2" fmla="*/ 945255 h 945255"/>
              <a:gd name="connsiteX3" fmla="*/ 0 w 10161865"/>
              <a:gd name="connsiteY3" fmla="*/ 945255 h 945255"/>
              <a:gd name="connsiteX0" fmla="*/ 0 w 10235028"/>
              <a:gd name="connsiteY0" fmla="*/ 938449 h 945255"/>
              <a:gd name="connsiteX1" fmla="*/ 73163 w 10235028"/>
              <a:gd name="connsiteY1" fmla="*/ 0 h 945255"/>
              <a:gd name="connsiteX2" fmla="*/ 10235028 w 10235028"/>
              <a:gd name="connsiteY2" fmla="*/ 945255 h 945255"/>
              <a:gd name="connsiteX3" fmla="*/ 0 w 10235028"/>
              <a:gd name="connsiteY3" fmla="*/ 938449 h 945255"/>
              <a:gd name="connsiteX0" fmla="*/ 0 w 10243913"/>
              <a:gd name="connsiteY0" fmla="*/ 945822 h 945822"/>
              <a:gd name="connsiteX1" fmla="*/ 82048 w 10243913"/>
              <a:gd name="connsiteY1" fmla="*/ 0 h 945822"/>
              <a:gd name="connsiteX2" fmla="*/ 10243913 w 10243913"/>
              <a:gd name="connsiteY2" fmla="*/ 945255 h 945822"/>
              <a:gd name="connsiteX3" fmla="*/ 0 w 10243913"/>
              <a:gd name="connsiteY3" fmla="*/ 945822 h 945822"/>
              <a:gd name="connsiteX0" fmla="*/ 0 w 10203078"/>
              <a:gd name="connsiteY0" fmla="*/ 506846 h 945255"/>
              <a:gd name="connsiteX1" fmla="*/ 41213 w 10203078"/>
              <a:gd name="connsiteY1" fmla="*/ 0 h 945255"/>
              <a:gd name="connsiteX2" fmla="*/ 10203078 w 10203078"/>
              <a:gd name="connsiteY2" fmla="*/ 945255 h 945255"/>
              <a:gd name="connsiteX3" fmla="*/ 0 w 10203078"/>
              <a:gd name="connsiteY3" fmla="*/ 506846 h 945255"/>
              <a:gd name="connsiteX0" fmla="*/ 0 w 10194949"/>
              <a:gd name="connsiteY0" fmla="*/ 507603 h 945255"/>
              <a:gd name="connsiteX1" fmla="*/ 33084 w 10194949"/>
              <a:gd name="connsiteY1" fmla="*/ 0 h 945255"/>
              <a:gd name="connsiteX2" fmla="*/ 10194949 w 10194949"/>
              <a:gd name="connsiteY2" fmla="*/ 945255 h 945255"/>
              <a:gd name="connsiteX3" fmla="*/ 0 w 10194949"/>
              <a:gd name="connsiteY3" fmla="*/ 507603 h 945255"/>
              <a:gd name="connsiteX0" fmla="*/ 0 w 10209695"/>
              <a:gd name="connsiteY0" fmla="*/ 489832 h 945255"/>
              <a:gd name="connsiteX1" fmla="*/ 47830 w 10209695"/>
              <a:gd name="connsiteY1" fmla="*/ 0 h 945255"/>
              <a:gd name="connsiteX2" fmla="*/ 10209695 w 10209695"/>
              <a:gd name="connsiteY2" fmla="*/ 945255 h 945255"/>
              <a:gd name="connsiteX3" fmla="*/ 0 w 10209695"/>
              <a:gd name="connsiteY3" fmla="*/ 489832 h 945255"/>
            </a:gdLst>
            <a:ahLst/>
            <a:cxnLst>
              <a:cxn ang="0">
                <a:pos x="connsiteX0" y="connsiteY0"/>
              </a:cxn>
              <a:cxn ang="0">
                <a:pos x="connsiteX1" y="connsiteY1"/>
              </a:cxn>
              <a:cxn ang="0">
                <a:pos x="connsiteX2" y="connsiteY2"/>
              </a:cxn>
              <a:cxn ang="0">
                <a:pos x="connsiteX3" y="connsiteY3"/>
              </a:cxn>
            </a:cxnLst>
            <a:rect l="l" t="t" r="r" b="b"/>
            <a:pathLst>
              <a:path w="10209695" h="945255">
                <a:moveTo>
                  <a:pt x="0" y="489832"/>
                </a:moveTo>
                <a:lnTo>
                  <a:pt x="47830" y="0"/>
                </a:lnTo>
                <a:lnTo>
                  <a:pt x="10209695" y="945255"/>
                </a:lnTo>
                <a:lnTo>
                  <a:pt x="0" y="489832"/>
                </a:lnTo>
                <a:close/>
              </a:path>
            </a:pathLst>
          </a:custGeom>
          <a:solidFill>
            <a:srgbClr val="FFC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solidFill>
                <a:prstClr val="white"/>
              </a:solidFill>
            </a:endParaRPr>
          </a:p>
        </p:txBody>
      </p:sp>
      <p:sp>
        <p:nvSpPr>
          <p:cNvPr id="5" name="Right Triangle 8"/>
          <p:cNvSpPr/>
          <p:nvPr/>
        </p:nvSpPr>
        <p:spPr>
          <a:xfrm>
            <a:off x="-8166" y="6310992"/>
            <a:ext cx="12200165" cy="547008"/>
          </a:xfrm>
          <a:custGeom>
            <a:avLst/>
            <a:gdLst>
              <a:gd name="connsiteX0" fmla="*/ 0 w 12192000"/>
              <a:gd name="connsiteY0" fmla="*/ 677636 h 677636"/>
              <a:gd name="connsiteX1" fmla="*/ 0 w 12192000"/>
              <a:gd name="connsiteY1" fmla="*/ 0 h 677636"/>
              <a:gd name="connsiteX2" fmla="*/ 12192000 w 12192000"/>
              <a:gd name="connsiteY2" fmla="*/ 677636 h 677636"/>
              <a:gd name="connsiteX3" fmla="*/ 0 w 12192000"/>
              <a:gd name="connsiteY3" fmla="*/ 677636 h 677636"/>
              <a:gd name="connsiteX0" fmla="*/ 0 w 12192000"/>
              <a:gd name="connsiteY0" fmla="*/ 359229 h 359229"/>
              <a:gd name="connsiteX1" fmla="*/ 24493 w 12192000"/>
              <a:gd name="connsiteY1" fmla="*/ 0 h 359229"/>
              <a:gd name="connsiteX2" fmla="*/ 12192000 w 12192000"/>
              <a:gd name="connsiteY2" fmla="*/ 359229 h 359229"/>
              <a:gd name="connsiteX3" fmla="*/ 0 w 12192000"/>
              <a:gd name="connsiteY3" fmla="*/ 359229 h 359229"/>
              <a:gd name="connsiteX0" fmla="*/ 8165 w 12200165"/>
              <a:gd name="connsiteY0" fmla="*/ 359229 h 359229"/>
              <a:gd name="connsiteX1" fmla="*/ 0 w 12200165"/>
              <a:gd name="connsiteY1" fmla="*/ 0 h 359229"/>
              <a:gd name="connsiteX2" fmla="*/ 12200165 w 12200165"/>
              <a:gd name="connsiteY2" fmla="*/ 359229 h 359229"/>
              <a:gd name="connsiteX3" fmla="*/ 8165 w 12200165"/>
              <a:gd name="connsiteY3" fmla="*/ 359229 h 359229"/>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 name="connsiteX0" fmla="*/ 8165 w 12200165"/>
              <a:gd name="connsiteY0" fmla="*/ 547008 h 547008"/>
              <a:gd name="connsiteX1" fmla="*/ 0 w 12200165"/>
              <a:gd name="connsiteY1" fmla="*/ 0 h 547008"/>
              <a:gd name="connsiteX2" fmla="*/ 12200165 w 12200165"/>
              <a:gd name="connsiteY2" fmla="*/ 547008 h 547008"/>
              <a:gd name="connsiteX3" fmla="*/ 8165 w 12200165"/>
              <a:gd name="connsiteY3" fmla="*/ 547008 h 547008"/>
            </a:gdLst>
            <a:ahLst/>
            <a:cxnLst>
              <a:cxn ang="0">
                <a:pos x="connsiteX0" y="connsiteY0"/>
              </a:cxn>
              <a:cxn ang="0">
                <a:pos x="connsiteX1" y="connsiteY1"/>
              </a:cxn>
              <a:cxn ang="0">
                <a:pos x="connsiteX2" y="connsiteY2"/>
              </a:cxn>
              <a:cxn ang="0">
                <a:pos x="connsiteX3" y="connsiteY3"/>
              </a:cxn>
            </a:cxnLst>
            <a:rect l="l" t="t" r="r" b="b"/>
            <a:pathLst>
              <a:path w="12200165" h="547008">
                <a:moveTo>
                  <a:pt x="8165" y="547008"/>
                </a:moveTo>
                <a:lnTo>
                  <a:pt x="0" y="0"/>
                </a:lnTo>
                <a:cubicBezTo>
                  <a:pt x="4262665" y="361950"/>
                  <a:pt x="8133443" y="364672"/>
                  <a:pt x="12200165" y="547008"/>
                </a:cubicBezTo>
                <a:lnTo>
                  <a:pt x="8165" y="547008"/>
                </a:lnTo>
                <a:close/>
              </a:path>
            </a:pathLst>
          </a:custGeom>
          <a:solidFill>
            <a:srgbClr val="00A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ight Triangle 9"/>
          <p:cNvSpPr/>
          <p:nvPr/>
        </p:nvSpPr>
        <p:spPr>
          <a:xfrm rot="10360487">
            <a:off x="49560" y="6085934"/>
            <a:ext cx="12171576" cy="1556530"/>
          </a:xfrm>
          <a:custGeom>
            <a:avLst/>
            <a:gdLst>
              <a:gd name="connsiteX0" fmla="*/ 0 w 11334492"/>
              <a:gd name="connsiteY0" fmla="*/ 1276366 h 1276366"/>
              <a:gd name="connsiteX1" fmla="*/ 0 w 11334492"/>
              <a:gd name="connsiteY1" fmla="*/ 0 h 1276366"/>
              <a:gd name="connsiteX2" fmla="*/ 11334492 w 11334492"/>
              <a:gd name="connsiteY2" fmla="*/ 1276366 h 1276366"/>
              <a:gd name="connsiteX3" fmla="*/ 0 w 11334492"/>
              <a:gd name="connsiteY3" fmla="*/ 1276366 h 1276366"/>
              <a:gd name="connsiteX0" fmla="*/ 0 w 12294409"/>
              <a:gd name="connsiteY0" fmla="*/ 1251746 h 1276366"/>
              <a:gd name="connsiteX1" fmla="*/ 959917 w 12294409"/>
              <a:gd name="connsiteY1" fmla="*/ 0 h 1276366"/>
              <a:gd name="connsiteX2" fmla="*/ 12294409 w 12294409"/>
              <a:gd name="connsiteY2" fmla="*/ 1276366 h 1276366"/>
              <a:gd name="connsiteX3" fmla="*/ 0 w 12294409"/>
              <a:gd name="connsiteY3" fmla="*/ 1251746 h 1276366"/>
              <a:gd name="connsiteX0" fmla="*/ 0 w 12294409"/>
              <a:gd name="connsiteY0" fmla="*/ 1454866 h 1479486"/>
              <a:gd name="connsiteX1" fmla="*/ 212270 w 12294409"/>
              <a:gd name="connsiteY1" fmla="*/ 0 h 1479486"/>
              <a:gd name="connsiteX2" fmla="*/ 12294409 w 12294409"/>
              <a:gd name="connsiteY2" fmla="*/ 1479486 h 1479486"/>
              <a:gd name="connsiteX3" fmla="*/ 0 w 12294409"/>
              <a:gd name="connsiteY3" fmla="*/ 1454866 h 1479486"/>
              <a:gd name="connsiteX0" fmla="*/ 0 w 12294409"/>
              <a:gd name="connsiteY0" fmla="*/ 1512591 h 1537211"/>
              <a:gd name="connsiteX1" fmla="*/ 211459 w 12294409"/>
              <a:gd name="connsiteY1" fmla="*/ 0 h 1537211"/>
              <a:gd name="connsiteX2" fmla="*/ 12294409 w 12294409"/>
              <a:gd name="connsiteY2" fmla="*/ 1537211 h 1537211"/>
              <a:gd name="connsiteX3" fmla="*/ 0 w 12294409"/>
              <a:gd name="connsiteY3" fmla="*/ 1512591 h 1537211"/>
              <a:gd name="connsiteX0" fmla="*/ 0 w 12157462"/>
              <a:gd name="connsiteY0" fmla="*/ 575345 h 1537211"/>
              <a:gd name="connsiteX1" fmla="*/ 74512 w 12157462"/>
              <a:gd name="connsiteY1" fmla="*/ 0 h 1537211"/>
              <a:gd name="connsiteX2" fmla="*/ 12157462 w 12157462"/>
              <a:gd name="connsiteY2" fmla="*/ 1537211 h 1537211"/>
              <a:gd name="connsiteX3" fmla="*/ 0 w 12157462"/>
              <a:gd name="connsiteY3" fmla="*/ 575345 h 1537211"/>
              <a:gd name="connsiteX0" fmla="*/ 0 w 12157462"/>
              <a:gd name="connsiteY0" fmla="*/ 594664 h 1556530"/>
              <a:gd name="connsiteX1" fmla="*/ 52301 w 12157462"/>
              <a:gd name="connsiteY1" fmla="*/ 0 h 1556530"/>
              <a:gd name="connsiteX2" fmla="*/ 12157462 w 12157462"/>
              <a:gd name="connsiteY2" fmla="*/ 1556530 h 1556530"/>
              <a:gd name="connsiteX3" fmla="*/ 0 w 12157462"/>
              <a:gd name="connsiteY3" fmla="*/ 594664 h 1556530"/>
              <a:gd name="connsiteX0" fmla="*/ 0 w 12171576"/>
              <a:gd name="connsiteY0" fmla="*/ 576386 h 1556530"/>
              <a:gd name="connsiteX1" fmla="*/ 66415 w 12171576"/>
              <a:gd name="connsiteY1" fmla="*/ 0 h 1556530"/>
              <a:gd name="connsiteX2" fmla="*/ 12171576 w 12171576"/>
              <a:gd name="connsiteY2" fmla="*/ 1556530 h 1556530"/>
              <a:gd name="connsiteX3" fmla="*/ 0 w 12171576"/>
              <a:gd name="connsiteY3" fmla="*/ 576386 h 1556530"/>
            </a:gdLst>
            <a:ahLst/>
            <a:cxnLst>
              <a:cxn ang="0">
                <a:pos x="connsiteX0" y="connsiteY0"/>
              </a:cxn>
              <a:cxn ang="0">
                <a:pos x="connsiteX1" y="connsiteY1"/>
              </a:cxn>
              <a:cxn ang="0">
                <a:pos x="connsiteX2" y="connsiteY2"/>
              </a:cxn>
              <a:cxn ang="0">
                <a:pos x="connsiteX3" y="connsiteY3"/>
              </a:cxn>
            </a:cxnLst>
            <a:rect l="l" t="t" r="r" b="b"/>
            <a:pathLst>
              <a:path w="12171576" h="1556530">
                <a:moveTo>
                  <a:pt x="0" y="576386"/>
                </a:moveTo>
                <a:lnTo>
                  <a:pt x="66415" y="0"/>
                </a:lnTo>
                <a:lnTo>
                  <a:pt x="12171576" y="1556530"/>
                </a:lnTo>
                <a:lnTo>
                  <a:pt x="0" y="57638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7" name="Picture 6" descr="C:\Users\mike clark\AppData\Local\Temp\Temp1_TGP LOGO FINAL MARCH 2018 FORMATS.zip\TGP LOGO FINAL MARCH 2018 FORMATS\TGP-LOGO-FINAL-MARCH-WEB-201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9990" y="86815"/>
            <a:ext cx="1238250" cy="1075690"/>
          </a:xfrm>
          <a:prstGeom prst="rect">
            <a:avLst/>
          </a:prstGeom>
          <a:noFill/>
          <a:ln>
            <a:noFill/>
          </a:ln>
        </p:spPr>
      </p:pic>
      <p:sp>
        <p:nvSpPr>
          <p:cNvPr id="8" name="TextBox 7"/>
          <p:cNvSpPr txBox="1"/>
          <p:nvPr/>
        </p:nvSpPr>
        <p:spPr>
          <a:xfrm>
            <a:off x="9678075" y="6416158"/>
            <a:ext cx="2979964" cy="369332"/>
          </a:xfrm>
          <a:prstGeom prst="rect">
            <a:avLst/>
          </a:prstGeom>
          <a:noFill/>
        </p:spPr>
        <p:txBody>
          <a:bodyPr wrap="square" rtlCol="0">
            <a:spAutoFit/>
          </a:bodyPr>
          <a:lstStyle/>
          <a:p>
            <a:r>
              <a:rPr lang="en-US" b="1" dirty="0">
                <a:solidFill>
                  <a:prstClr val="white"/>
                </a:solidFill>
              </a:rPr>
              <a:t>www.tgpcymru.org.uk </a:t>
            </a:r>
            <a:endParaRPr lang="en-GB" b="1" dirty="0">
              <a:solidFill>
                <a:prstClr val="white"/>
              </a:solidFill>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4718" t="8491" r="25634" b="7350"/>
          <a:stretch/>
        </p:blipFill>
        <p:spPr>
          <a:xfrm>
            <a:off x="8381997" y="3311453"/>
            <a:ext cx="3673928" cy="2955472"/>
          </a:xfrm>
          <a:prstGeom prst="rect">
            <a:avLst/>
          </a:prstGeom>
        </p:spPr>
      </p:pic>
      <p:sp>
        <p:nvSpPr>
          <p:cNvPr id="14" name="Title 13"/>
          <p:cNvSpPr>
            <a:spLocks noGrp="1"/>
          </p:cNvSpPr>
          <p:nvPr>
            <p:ph type="ctrTitle"/>
          </p:nvPr>
        </p:nvSpPr>
        <p:spPr/>
        <p:txBody>
          <a:bodyPr>
            <a:normAutofit/>
          </a:bodyPr>
          <a:lstStyle/>
          <a:p>
            <a:r>
              <a:rPr lang="en-GB" dirty="0" err="1"/>
              <a:t>Diolch</a:t>
            </a:r>
            <a:r>
              <a:rPr lang="en-GB" dirty="0"/>
              <a:t> / Thank You</a:t>
            </a:r>
            <a:br>
              <a:rPr lang="en-GB" dirty="0"/>
            </a:br>
            <a:endParaRPr lang="en-GB" dirty="0"/>
          </a:p>
        </p:txBody>
      </p:sp>
      <p:sp>
        <p:nvSpPr>
          <p:cNvPr id="15" name="Subtitle 14"/>
          <p:cNvSpPr>
            <a:spLocks noGrp="1"/>
          </p:cNvSpPr>
          <p:nvPr>
            <p:ph type="subTitle" idx="1"/>
          </p:nvPr>
        </p:nvSpPr>
        <p:spPr/>
        <p:txBody>
          <a:bodyPr>
            <a:noAutofit/>
          </a:bodyPr>
          <a:lstStyle/>
          <a:p>
            <a:r>
              <a:rPr lang="en-GB" sz="4000" dirty="0"/>
              <a:t>Travelling Ahead </a:t>
            </a:r>
          </a:p>
          <a:p>
            <a:r>
              <a:rPr lang="en-GB" sz="4000" dirty="0"/>
              <a:t>0808 802 0025 </a:t>
            </a:r>
          </a:p>
          <a:p>
            <a:r>
              <a:rPr lang="en-GB" sz="4000" dirty="0">
                <a:hlinkClick r:id="rId4"/>
              </a:rPr>
              <a:t>travellingahead@tgpcymru.org.uk</a:t>
            </a:r>
            <a:endParaRPr lang="en-GB" sz="4000" dirty="0"/>
          </a:p>
          <a:p>
            <a:endParaRPr lang="en-GB" sz="4000" dirty="0"/>
          </a:p>
        </p:txBody>
      </p:sp>
    </p:spTree>
    <p:extLst>
      <p:ext uri="{BB962C8B-B14F-4D97-AF65-F5344CB8AC3E}">
        <p14:creationId xmlns:p14="http://schemas.microsoft.com/office/powerpoint/2010/main" val="24876708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dirty="0"/>
              <a:t>How can we define Race?</a:t>
            </a:r>
          </a:p>
          <a:p>
            <a:pPr>
              <a:buNone/>
            </a:pPr>
            <a:endParaRPr lang="en-GB" dirty="0"/>
          </a:p>
          <a:p>
            <a:pPr>
              <a:buNone/>
            </a:pPr>
            <a:r>
              <a:rPr lang="en-GB" dirty="0"/>
              <a:t>(</a:t>
            </a:r>
            <a:r>
              <a:rPr lang="en-GB" b="1" i="1" dirty="0"/>
              <a:t>Mandla (Sewa Singh) and another v Dowell Lee and others [1983] 2 AC 548)</a:t>
            </a:r>
          </a:p>
          <a:p>
            <a:pPr>
              <a:buNone/>
            </a:pPr>
            <a:endParaRPr lang="en-GB" dirty="0"/>
          </a:p>
          <a:p>
            <a:pPr>
              <a:buNone/>
            </a:pPr>
            <a:r>
              <a:rPr lang="en-GB" b="1" dirty="0"/>
              <a:t>Essential</a:t>
            </a:r>
          </a:p>
          <a:p>
            <a:pPr marL="468059" indent="-385763">
              <a:buFont typeface="+mj-lt"/>
              <a:buAutoNum type="arabicPeriod"/>
            </a:pPr>
            <a:r>
              <a:rPr lang="en-GB" dirty="0"/>
              <a:t>A long shared history, of which the group is conscious as distinguishing it from other groups and the memory of which it keeps alive;</a:t>
            </a:r>
          </a:p>
          <a:p>
            <a:pPr marL="468059" indent="-385763">
              <a:buFont typeface="+mj-lt"/>
              <a:buAutoNum type="arabicPeriod"/>
            </a:pPr>
            <a:r>
              <a:rPr lang="en-GB" dirty="0"/>
              <a:t>A cultural tradition of its own, including family and social customs and manners, often but not necessarily associated with religious observance</a:t>
            </a:r>
          </a:p>
          <a:p>
            <a:endParaRPr lang="en-GB" dirty="0"/>
          </a:p>
        </p:txBody>
      </p:sp>
      <p:sp>
        <p:nvSpPr>
          <p:cNvPr id="3" name="Title 2"/>
          <p:cNvSpPr>
            <a:spLocks noGrp="1"/>
          </p:cNvSpPr>
          <p:nvPr>
            <p:ph type="title"/>
          </p:nvPr>
        </p:nvSpPr>
        <p:spPr/>
        <p:txBody>
          <a:bodyPr/>
          <a:lstStyle/>
          <a:p>
            <a:r>
              <a:rPr lang="en-GB" dirty="0"/>
              <a:t>Mandla Criteria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b="1" dirty="0"/>
              <a:t>Relevant but not essential</a:t>
            </a:r>
          </a:p>
          <a:p>
            <a:pPr marL="468059" indent="-385763">
              <a:buFont typeface="+mj-lt"/>
              <a:buAutoNum type="arabicPeriod" startAt="3"/>
            </a:pPr>
            <a:r>
              <a:rPr lang="en-GB" dirty="0"/>
              <a:t>Either a common geographical origin, or descent from a small number of common ancestors;</a:t>
            </a:r>
          </a:p>
          <a:p>
            <a:pPr marL="468059" indent="-385763">
              <a:buFont typeface="+mj-lt"/>
              <a:buAutoNum type="arabicPeriod" startAt="3"/>
            </a:pPr>
            <a:r>
              <a:rPr lang="en-GB" dirty="0"/>
              <a:t>A common language, not necessarily peculiar to the group;</a:t>
            </a:r>
          </a:p>
          <a:p>
            <a:pPr marL="468059" indent="-385763">
              <a:buFont typeface="+mj-lt"/>
              <a:buAutoNum type="arabicPeriod" startAt="3"/>
            </a:pPr>
            <a:r>
              <a:rPr lang="en-GB" dirty="0"/>
              <a:t>A common literature peculiar to the group;</a:t>
            </a:r>
          </a:p>
          <a:p>
            <a:pPr marL="468059" indent="-385763">
              <a:buFont typeface="+mj-lt"/>
              <a:buAutoNum type="arabicPeriod" startAt="3"/>
            </a:pPr>
            <a:r>
              <a:rPr lang="en-GB" dirty="0"/>
              <a:t>A common religion different from that of neighbouring groups or from the general community surrounding it</a:t>
            </a:r>
          </a:p>
          <a:p>
            <a:endParaRPr lang="en-GB" dirty="0"/>
          </a:p>
        </p:txBody>
      </p:sp>
      <p:sp>
        <p:nvSpPr>
          <p:cNvPr id="3" name="Title 2"/>
          <p:cNvSpPr>
            <a:spLocks noGrp="1"/>
          </p:cNvSpPr>
          <p:nvPr>
            <p:ph type="title"/>
          </p:nvPr>
        </p:nvSpPr>
        <p:spPr/>
        <p:txBody>
          <a:bodyPr/>
          <a:lstStyle/>
          <a:p>
            <a:r>
              <a:rPr lang="en-GB" dirty="0"/>
              <a:t>Mandla Criteria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UoS Powerpoint Standard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Template Standard.potx" id="{BF308796-96B7-428B-BE77-A6E9C0D3AC61}" vid="{22ADDB53-42DE-4D37-9618-C8750792602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14157</TotalTime>
  <Words>2476</Words>
  <Application>Microsoft Office PowerPoint</Application>
  <PresentationFormat>Widescreen</PresentationFormat>
  <Paragraphs>240</Paragraphs>
  <Slides>34</Slides>
  <Notes>6</Notes>
  <HiddenSlides>0</HiddenSlides>
  <MMClips>2</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34</vt:i4>
      </vt:variant>
    </vt:vector>
  </HeadingPairs>
  <TitlesOfParts>
    <vt:vector size="43" baseType="lpstr">
      <vt:lpstr>Arial</vt:lpstr>
      <vt:lpstr>Calibri</vt:lpstr>
      <vt:lpstr>Calibri Light</vt:lpstr>
      <vt:lpstr>Lucida Sans Unicode</vt:lpstr>
      <vt:lpstr>Verdana</vt:lpstr>
      <vt:lpstr>Wingdings 3</vt:lpstr>
      <vt:lpstr>Office Theme</vt:lpstr>
      <vt:lpstr>1_Office Theme</vt:lpstr>
      <vt:lpstr>UoS Powerpoint Standard Template</vt:lpstr>
      <vt:lpstr> Teithio Ymlaen:  Hyfforddiant Sipsiwn, Roma a Theithwyr Travelling Ahead:  Gypsy, Roma and Traveller Training </vt:lpstr>
      <vt:lpstr>Yr hyn y byddwn yn ei gwmpasu What we will cover</vt:lpstr>
      <vt:lpstr>Making it work </vt:lpstr>
      <vt:lpstr>Teithio Ymlaen 0800 802 0025 Travelling Ahead 0800 802 0025</vt:lpstr>
      <vt:lpstr>Questions?  Cwestiynau?</vt:lpstr>
      <vt:lpstr>Group Exercise</vt:lpstr>
      <vt:lpstr>Pwy yw Sipsiwn, Roma a Theithwyr  Who are Gypsies, Roma and Travellers  </vt:lpstr>
      <vt:lpstr>Pwy yw Sipsiwn, Roma a Theithwyr  Who are Gypsies, Roma and Travellers  </vt:lpstr>
      <vt:lpstr>Pwy yw Sipsiwn, Roma a Theithwyr Who are Gypsy, Roma and Travellers  </vt:lpstr>
      <vt:lpstr> Caiff y ddau grŵp eu cydnabod fel Grwpiau Lleiafrifoedd Ethnig o dan Ddeddfwriaeth Cydraddoldebau Three groups are recognised as Ethnic Minority Groups under Equalities legislation ( Mandla Criteria 1983) </vt:lpstr>
      <vt:lpstr> Welsh definitions in law and policy – Housing Act / Planning Circular</vt:lpstr>
      <vt:lpstr>‘Ffyrdd o’r Gorffennol’ – Amseroedd Teithwyr ‘Roads From the Past’ - Travellers Times</vt:lpstr>
      <vt:lpstr>History of discrimination</vt:lpstr>
      <vt:lpstr>Gwahaniaethu: y ffurf hiliaeth dderbyniol olaf?  Discrimination: the last acceptable form of racism?  </vt:lpstr>
      <vt:lpstr>Trosolwg o ddeddfwriaeth a pholisi Legislation and policy overview</vt:lpstr>
      <vt:lpstr>Deddf Tai (Cymru) 2014 Housing Act (Wales) 2014</vt:lpstr>
      <vt:lpstr>Recent developments</vt:lpstr>
      <vt:lpstr>Y Ddeddf Cydraddoldeb - dyletswyddau cadarnhaol Equality Act  - positive duties</vt:lpstr>
      <vt:lpstr>Elected member Codes/Guides</vt:lpstr>
      <vt:lpstr>20 Minute Comfort Break!</vt:lpstr>
      <vt:lpstr>Exercise: A local visit</vt:lpstr>
      <vt:lpstr>Address 1</vt:lpstr>
      <vt:lpstr>Address 2</vt:lpstr>
      <vt:lpstr>Voices from Home </vt:lpstr>
      <vt:lpstr>Question? </vt:lpstr>
      <vt:lpstr>Safleoedd &amp; Carafannau Sites &amp; Caravans/trailers</vt:lpstr>
      <vt:lpstr>Gypsy and Travellers sites </vt:lpstr>
      <vt:lpstr>Pam fod angen safleoedd? Why are sites needed? </vt:lpstr>
      <vt:lpstr>‘We are all so many things’ – Sipsiwn a Theithwyr Llundain ‘We are all so many things’ –  London Gypsies &amp; Travellers</vt:lpstr>
      <vt:lpstr>Burning questions - Unrhyw gwestiynau?</vt:lpstr>
      <vt:lpstr>PowerPoint Presentation</vt:lpstr>
      <vt:lpstr>Diolch / Thank You </vt:lpstr>
      <vt:lpstr>Mandla Criteria</vt:lpstr>
      <vt:lpstr>Mandla Criteria</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Gough</dc:creator>
  <cp:lastModifiedBy>Bakewell, Ian N.</cp:lastModifiedBy>
  <cp:revision>67</cp:revision>
  <dcterms:created xsi:type="dcterms:W3CDTF">2018-08-01T10:35:36Z</dcterms:created>
  <dcterms:modified xsi:type="dcterms:W3CDTF">2023-08-02T12:38:29Z</dcterms:modified>
</cp:coreProperties>
</file>