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7" r:id="rId3"/>
    <p:sldId id="302" r:id="rId4"/>
    <p:sldId id="313" r:id="rId5"/>
    <p:sldId id="314" r:id="rId6"/>
    <p:sldId id="318" r:id="rId7"/>
    <p:sldId id="319" r:id="rId8"/>
    <p:sldId id="317" r:id="rId9"/>
    <p:sldId id="315" r:id="rId10"/>
    <p:sldId id="306" r:id="rId11"/>
    <p:sldId id="316" r:id="rId12"/>
    <p:sldId id="320" r:id="rId1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0553" autoAdjust="0"/>
  </p:normalViewPr>
  <p:slideViewPr>
    <p:cSldViewPr snapToGrid="0">
      <p:cViewPr varScale="1">
        <p:scale>
          <a:sx n="78" d="100"/>
          <a:sy n="78" d="100"/>
        </p:scale>
        <p:origin x="835" y="58"/>
      </p:cViewPr>
      <p:guideLst/>
    </p:cSldViewPr>
  </p:slideViewPr>
  <p:notesTextViewPr>
    <p:cViewPr>
      <p:scale>
        <a:sx n="1" d="1"/>
        <a:sy n="1" d="1"/>
      </p:scale>
      <p:origin x="0" y="0"/>
    </p:cViewPr>
  </p:notesTextViewPr>
  <p:notesViewPr>
    <p:cSldViewPr snapToGrid="0">
      <p:cViewPr varScale="1">
        <p:scale>
          <a:sx n="51" d="100"/>
          <a:sy n="51" d="100"/>
        </p:scale>
        <p:origin x="297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969DEA9-1C28-4094-8345-55A27CCB1B18}" type="datetimeFigureOut">
              <a:rPr lang="en-GB" smtClean="0"/>
              <a:t>31/07/2023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F92A04F-0226-4E09-BC0B-12567918D588}" type="slidenum">
              <a:rPr lang="en-GB" smtClean="0"/>
              <a:t>‹#›</a:t>
            </a:fld>
            <a:endParaRPr lang="en-GB"/>
          </a:p>
        </p:txBody>
      </p:sp>
    </p:spTree>
    <p:extLst>
      <p:ext uri="{BB962C8B-B14F-4D97-AF65-F5344CB8AC3E}">
        <p14:creationId xmlns:p14="http://schemas.microsoft.com/office/powerpoint/2010/main" val="2539930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Unmet need can be met either by facilitating households (who possibly may own or wish to purchase land to meet their own needs) through planning permission.  Or alternatively, through the provision of public Council owned pitch(s).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5</a:t>
            </a:fld>
            <a:endParaRPr lang="en-GB"/>
          </a:p>
        </p:txBody>
      </p:sp>
    </p:spTree>
    <p:extLst>
      <p:ext uri="{BB962C8B-B14F-4D97-AF65-F5344CB8AC3E}">
        <p14:creationId xmlns:p14="http://schemas.microsoft.com/office/powerpoint/2010/main" val="3935411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Unmet need can be met either by facilitating households (who possibly may own or wish to purchase land to meet their own needs) through planning permission.  Or alternatively, through the provision of public Council owned pitch(s).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9</a:t>
            </a:fld>
            <a:endParaRPr lang="en-GB"/>
          </a:p>
        </p:txBody>
      </p:sp>
    </p:spTree>
    <p:extLst>
      <p:ext uri="{BB962C8B-B14F-4D97-AF65-F5344CB8AC3E}">
        <p14:creationId xmlns:p14="http://schemas.microsoft.com/office/powerpoint/2010/main" val="3555583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bbbbb</a:t>
            </a:r>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11</a:t>
            </a:fld>
            <a:endParaRPr lang="en-GB"/>
          </a:p>
        </p:txBody>
      </p:sp>
    </p:spTree>
    <p:extLst>
      <p:ext uri="{BB962C8B-B14F-4D97-AF65-F5344CB8AC3E}">
        <p14:creationId xmlns:p14="http://schemas.microsoft.com/office/powerpoint/2010/main" val="2226125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bbbbb</a:t>
            </a:r>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12</a:t>
            </a:fld>
            <a:endParaRPr lang="en-GB"/>
          </a:p>
        </p:txBody>
      </p:sp>
    </p:spTree>
    <p:extLst>
      <p:ext uri="{BB962C8B-B14F-4D97-AF65-F5344CB8AC3E}">
        <p14:creationId xmlns:p14="http://schemas.microsoft.com/office/powerpoint/2010/main" val="1024914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FB224-F18F-4477-8A47-60E5819873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23F9A83-410E-4A55-A070-36E9438932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2F42C4-9606-4C0C-A424-887EEE8EF2BF}"/>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5" name="Footer Placeholder 4">
            <a:extLst>
              <a:ext uri="{FF2B5EF4-FFF2-40B4-BE49-F238E27FC236}">
                <a16:creationId xmlns:a16="http://schemas.microsoft.com/office/drawing/2014/main" id="{286F6F71-15F4-4254-9274-A26338AB3D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118C10-714F-4D32-8DB0-587DAE02C029}"/>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346243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64EBB-B4FA-4C09-9B54-625BF1932C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9F9BEE-2FE1-414B-A70B-8E41E9D35DD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BAFA15-4177-45D8-A17C-E5C081D952A3}"/>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5" name="Footer Placeholder 4">
            <a:extLst>
              <a:ext uri="{FF2B5EF4-FFF2-40B4-BE49-F238E27FC236}">
                <a16:creationId xmlns:a16="http://schemas.microsoft.com/office/drawing/2014/main" id="{3500265B-6983-42E0-8CB5-3977EC7B42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459890-AEFC-4F81-94CE-6913DAEAC67B}"/>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1795986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BAF6-BE7A-4238-97AD-26697F5472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872620A-D48B-40D1-AA54-85EDF39D8C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F6456C2-ECD7-4516-AB84-ADCDAB3D30CA}"/>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5" name="Footer Placeholder 4">
            <a:extLst>
              <a:ext uri="{FF2B5EF4-FFF2-40B4-BE49-F238E27FC236}">
                <a16:creationId xmlns:a16="http://schemas.microsoft.com/office/drawing/2014/main" id="{7D2FD2B3-D596-4D5A-AF65-215E239217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A191C-CF50-497F-8A5A-7B8EBF1BBB32}"/>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3468317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06AB6-3FE7-4BA2-AF39-E0C4EF1652F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F003EB-9F34-44F8-AAFE-EEED2F4615A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C1B00A1-830E-42FF-BBD8-41E4CE8BB49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0EBA60-5046-4EC1-BBAB-6122E0C29065}"/>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6" name="Footer Placeholder 5">
            <a:extLst>
              <a:ext uri="{FF2B5EF4-FFF2-40B4-BE49-F238E27FC236}">
                <a16:creationId xmlns:a16="http://schemas.microsoft.com/office/drawing/2014/main" id="{B7856791-077E-452F-931C-1D61BEDF20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4F03DA-8DE2-42C4-B3E9-084F47C21BDD}"/>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3043561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1F4E-BD70-4689-AA4E-9029892A837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752C97D-E2D2-4503-9369-5C1AA6C12C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0F8118C-A808-4683-9B14-2C42B555AED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C2F805D-47C8-465B-9E04-F77852F877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D473168-DD4A-415F-AABD-7C0249E2553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7ABD256-DDBF-4DFF-AEEC-E888E9730337}"/>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8" name="Footer Placeholder 7">
            <a:extLst>
              <a:ext uri="{FF2B5EF4-FFF2-40B4-BE49-F238E27FC236}">
                <a16:creationId xmlns:a16="http://schemas.microsoft.com/office/drawing/2014/main" id="{0FC056DD-316E-44E9-B9A1-76FDA783F7E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E506767-0B8B-4DC4-8720-130DFE85989F}"/>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1480379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80DF4-C0DE-44CE-90AD-F4B6D5B2710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9F3D88-BAA9-40B1-9886-0FB9A4A8DF29}"/>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4" name="Footer Placeholder 3">
            <a:extLst>
              <a:ext uri="{FF2B5EF4-FFF2-40B4-BE49-F238E27FC236}">
                <a16:creationId xmlns:a16="http://schemas.microsoft.com/office/drawing/2014/main" id="{728842C1-443E-486A-B4D5-DA46018E14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3B28217-824B-4A0A-B3DA-59D66857A775}"/>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312995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890330-1467-4045-BDED-F51B3E2199F1}"/>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3" name="Footer Placeholder 2">
            <a:extLst>
              <a:ext uri="{FF2B5EF4-FFF2-40B4-BE49-F238E27FC236}">
                <a16:creationId xmlns:a16="http://schemas.microsoft.com/office/drawing/2014/main" id="{D23245CC-F5BA-42B4-95F8-C7BAD3362E4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55A5312-FD57-433F-A86C-E873C86BFD67}"/>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1475005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C57D0-1820-4CEC-8233-E247A5E89F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14BA7A-77DA-40C1-989D-6ABA701E5A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01ED689-77A7-4B57-B530-8AE6FBF3F6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75F3346-8207-4815-A11D-FA3B1B5D51D2}"/>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6" name="Footer Placeholder 5">
            <a:extLst>
              <a:ext uri="{FF2B5EF4-FFF2-40B4-BE49-F238E27FC236}">
                <a16:creationId xmlns:a16="http://schemas.microsoft.com/office/drawing/2014/main" id="{DDB5CEA2-7103-48ED-A4E2-0267521B59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FEDC18E-6EA0-48F1-A756-C999C62C68B4}"/>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427600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8FF69-0036-4D5E-8BEA-354D280AF2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AA8A76-523F-477C-B682-771502BA12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95983E4-D9F6-43E8-9ABF-C9C62845C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EE4D1A8-CA1F-4022-A7E5-2EB34373AE06}"/>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6" name="Footer Placeholder 5">
            <a:extLst>
              <a:ext uri="{FF2B5EF4-FFF2-40B4-BE49-F238E27FC236}">
                <a16:creationId xmlns:a16="http://schemas.microsoft.com/office/drawing/2014/main" id="{68505683-AC67-4733-A9C2-C4C4A6DC97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303DF6-742A-4E63-BC07-D63EA50A1A64}"/>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855922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D3886-23C3-411A-8F0D-512D6C03DCA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719EBC-89DB-49F8-9789-457210DFCE0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869B46-75EA-4B3A-9654-02B79A10C2A4}"/>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5" name="Footer Placeholder 4">
            <a:extLst>
              <a:ext uri="{FF2B5EF4-FFF2-40B4-BE49-F238E27FC236}">
                <a16:creationId xmlns:a16="http://schemas.microsoft.com/office/drawing/2014/main" id="{7DE7D51B-9A74-4446-8B31-7B0ABFAB92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DB2442-17B0-418B-96BB-C4D882516380}"/>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728928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F371C5-FF57-4338-A698-DD1A77035D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A3E685-32AE-4CD3-A10B-39B9932348D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FA14AC-E38D-48CD-B709-A6788306B5C5}"/>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5" name="Footer Placeholder 4">
            <a:extLst>
              <a:ext uri="{FF2B5EF4-FFF2-40B4-BE49-F238E27FC236}">
                <a16:creationId xmlns:a16="http://schemas.microsoft.com/office/drawing/2014/main" id="{3349D883-2418-414C-8A20-384B7938BB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3B89EF-F06E-483C-9110-C697133B3A7B}"/>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619525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9DA075-D381-4248-84A6-AAE49AFF2B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A87C755-2B0F-4A34-A69C-805065E509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29816F-680E-4B15-AD73-7E3A0F6F19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F1CE1A-FE19-495A-A092-2883772160E1}" type="datetimeFigureOut">
              <a:rPr lang="en-GB" smtClean="0"/>
              <a:t>31/07/2023</a:t>
            </a:fld>
            <a:endParaRPr lang="en-GB"/>
          </a:p>
        </p:txBody>
      </p:sp>
      <p:sp>
        <p:nvSpPr>
          <p:cNvPr id="5" name="Footer Placeholder 4">
            <a:extLst>
              <a:ext uri="{FF2B5EF4-FFF2-40B4-BE49-F238E27FC236}">
                <a16:creationId xmlns:a16="http://schemas.microsoft.com/office/drawing/2014/main" id="{B39C90F2-996A-4BE3-A36F-32FC0759EE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B1FDFBB-1F02-4A81-8B6A-38D74F757E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CD273-2160-4A90-8295-0C4B9B4E043A}" type="slidenum">
              <a:rPr lang="en-GB" smtClean="0"/>
              <a:t>‹#›</a:t>
            </a:fld>
            <a:endParaRPr lang="en-GB"/>
          </a:p>
        </p:txBody>
      </p:sp>
    </p:spTree>
    <p:extLst>
      <p:ext uri="{BB962C8B-B14F-4D97-AF65-F5344CB8AC3E}">
        <p14:creationId xmlns:p14="http://schemas.microsoft.com/office/powerpoint/2010/main" val="19317086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4200" b="1" dirty="0"/>
              <a:t>Members Workshop</a:t>
            </a:r>
            <a:br>
              <a:rPr lang="en-GB" b="1" dirty="0"/>
            </a:br>
            <a:br>
              <a:rPr lang="en-GB" b="1" dirty="0"/>
            </a:br>
            <a:endParaRPr lang="en-GB" b="1" dirty="0"/>
          </a:p>
        </p:txBody>
      </p:sp>
      <p:sp>
        <p:nvSpPr>
          <p:cNvPr id="4" name="Subtitle 3"/>
          <p:cNvSpPr>
            <a:spLocks noGrp="1"/>
          </p:cNvSpPr>
          <p:nvPr>
            <p:ph type="subTitle" idx="1"/>
          </p:nvPr>
        </p:nvSpPr>
        <p:spPr>
          <a:xfrm>
            <a:off x="1524000" y="2316163"/>
            <a:ext cx="9144000" cy="1655762"/>
          </a:xfrm>
        </p:spPr>
        <p:txBody>
          <a:bodyPr>
            <a:noAutofit/>
          </a:bodyPr>
          <a:lstStyle/>
          <a:p>
            <a:r>
              <a:rPr lang="en-GB" sz="5400" b="1" dirty="0"/>
              <a:t>Meeting Gypsy &amp; Traveller Pitch Needs </a:t>
            </a:r>
          </a:p>
          <a:p>
            <a:r>
              <a:rPr lang="en-GB" sz="5400" b="1" dirty="0"/>
              <a:t>&amp;</a:t>
            </a:r>
          </a:p>
          <a:p>
            <a:r>
              <a:rPr lang="en-GB" sz="5400" b="1" dirty="0"/>
              <a:t>Site Identification</a:t>
            </a:r>
          </a:p>
          <a:p>
            <a:r>
              <a:rPr lang="en-GB" sz="4000" b="1" dirty="0"/>
              <a:t>29</a:t>
            </a:r>
            <a:r>
              <a:rPr lang="en-GB" sz="4000" b="1" baseline="30000" dirty="0"/>
              <a:t>th</a:t>
            </a:r>
            <a:r>
              <a:rPr lang="en-GB" sz="4000" b="1" dirty="0"/>
              <a:t> September 2022</a:t>
            </a:r>
          </a:p>
        </p:txBody>
      </p:sp>
    </p:spTree>
    <p:extLst>
      <p:ext uri="{BB962C8B-B14F-4D97-AF65-F5344CB8AC3E}">
        <p14:creationId xmlns:p14="http://schemas.microsoft.com/office/powerpoint/2010/main" val="2054207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lstStyle/>
          <a:p>
            <a:r>
              <a:rPr lang="en-GB" b="1" dirty="0"/>
              <a:t>Introduction</a:t>
            </a:r>
          </a:p>
        </p:txBody>
      </p:sp>
      <p:sp>
        <p:nvSpPr>
          <p:cNvPr id="4" name="Subtitle 3"/>
          <p:cNvSpPr>
            <a:spLocks noGrp="1"/>
          </p:cNvSpPr>
          <p:nvPr>
            <p:ph idx="1"/>
          </p:nvPr>
        </p:nvSpPr>
        <p:spPr>
          <a:xfrm>
            <a:off x="353961" y="1175657"/>
            <a:ext cx="11678382" cy="5343129"/>
          </a:xfrm>
        </p:spPr>
        <p:txBody>
          <a:bodyPr>
            <a:normAutofit/>
          </a:bodyPr>
          <a:lstStyle/>
          <a:p>
            <a:pPr marL="0" indent="0">
              <a:buNone/>
            </a:pPr>
            <a:r>
              <a:rPr lang="en-GB" sz="3000" b="1" dirty="0"/>
              <a:t>Introductions</a:t>
            </a:r>
          </a:p>
          <a:p>
            <a:pPr marL="0" indent="0">
              <a:buNone/>
            </a:pPr>
            <a:endParaRPr lang="en-GB" b="1" dirty="0"/>
          </a:p>
          <a:p>
            <a:pPr marL="0" indent="0">
              <a:buNone/>
            </a:pPr>
            <a:r>
              <a:rPr lang="en-GB" sz="3000" b="1" dirty="0"/>
              <a:t>Purpose</a:t>
            </a:r>
          </a:p>
          <a:p>
            <a:pPr lvl="1"/>
            <a:r>
              <a:rPr lang="en-GB" sz="2600" dirty="0"/>
              <a:t>Brief members:  MCC responsibilities in respect of Gypsy &amp; Traveller </a:t>
            </a:r>
          </a:p>
          <a:p>
            <a:pPr lvl="1"/>
            <a:r>
              <a:rPr lang="en-GB" sz="2600" dirty="0"/>
              <a:t>Background &amp; Methodology</a:t>
            </a:r>
          </a:p>
          <a:p>
            <a:pPr lvl="1"/>
            <a:r>
              <a:rPr lang="en-GB" sz="2600" dirty="0"/>
              <a:t>Findings</a:t>
            </a:r>
          </a:p>
          <a:p>
            <a:pPr lvl="1"/>
            <a:r>
              <a:rPr lang="en-GB" sz="2600" dirty="0"/>
              <a:t>Planning Implications</a:t>
            </a:r>
          </a:p>
          <a:p>
            <a:pPr lvl="1"/>
            <a:r>
              <a:rPr lang="en-GB" sz="2600" dirty="0"/>
              <a:t>Proposed Approach to Meeting Need</a:t>
            </a:r>
          </a:p>
        </p:txBody>
      </p:sp>
    </p:spTree>
    <p:extLst>
      <p:ext uri="{BB962C8B-B14F-4D97-AF65-F5344CB8AC3E}">
        <p14:creationId xmlns:p14="http://schemas.microsoft.com/office/powerpoint/2010/main" val="3380063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lstStyle/>
          <a:p>
            <a:r>
              <a:rPr lang="en-GB" b="1" dirty="0"/>
              <a:t>Background</a:t>
            </a:r>
          </a:p>
        </p:txBody>
      </p:sp>
      <p:sp>
        <p:nvSpPr>
          <p:cNvPr id="4" name="Subtitle 3"/>
          <p:cNvSpPr>
            <a:spLocks noGrp="1"/>
          </p:cNvSpPr>
          <p:nvPr>
            <p:ph idx="1"/>
          </p:nvPr>
        </p:nvSpPr>
        <p:spPr>
          <a:xfrm>
            <a:off x="162232" y="1175657"/>
            <a:ext cx="11870111" cy="5579103"/>
          </a:xfrm>
        </p:spPr>
        <p:txBody>
          <a:bodyPr>
            <a:normAutofit fontScale="92500" lnSpcReduction="20000"/>
          </a:bodyPr>
          <a:lstStyle/>
          <a:p>
            <a:r>
              <a:rPr lang="en-GB" dirty="0"/>
              <a:t>Housing (Wales) Act 2014 – Statutory duty to undertake a GTA  every 5 years</a:t>
            </a:r>
          </a:p>
          <a:p>
            <a:pPr lvl="1"/>
            <a:r>
              <a:rPr lang="en-GB" sz="2600" dirty="0"/>
              <a:t>Used Welsh Government Guidance</a:t>
            </a:r>
          </a:p>
          <a:p>
            <a:pPr lvl="1"/>
            <a:r>
              <a:rPr lang="en-GB" sz="2600" dirty="0">
                <a:effectLst/>
                <a:ea typeface="Calibri" panose="020F0502020204030204" pitchFamily="34" charset="0"/>
              </a:rPr>
              <a:t>Should a need be identified, a duty on the local authority to provide sites </a:t>
            </a:r>
            <a:endParaRPr lang="en-GB" sz="2600" dirty="0"/>
          </a:p>
          <a:p>
            <a:endParaRPr lang="en-GB" dirty="0"/>
          </a:p>
          <a:p>
            <a:r>
              <a:rPr lang="en-GB" dirty="0">
                <a:effectLst/>
                <a:latin typeface="Calibri" panose="020F0502020204030204" pitchFamily="34" charset="0"/>
                <a:ea typeface="Calibri" panose="020F0502020204030204" pitchFamily="34" charset="0"/>
              </a:rPr>
              <a:t>Broad requirement – identify G &amp; T households living in Monmouthshire with a view to engaging with them to capture any possible housing needs.</a:t>
            </a:r>
          </a:p>
          <a:p>
            <a:endParaRPr lang="en-GB" dirty="0">
              <a:latin typeface="Calibri" panose="020F0502020204030204" pitchFamily="34" charset="0"/>
              <a:ea typeface="Calibri" panose="020F0502020204030204" pitchFamily="34" charset="0"/>
            </a:endParaRPr>
          </a:p>
          <a:p>
            <a:pPr eaLnBrk="1" hangingPunct="1"/>
            <a:r>
              <a:rPr lang="en-GB" dirty="0"/>
              <a:t>Production of a robust estimate of Gypsy &amp;Traveller pitch needs:</a:t>
            </a:r>
          </a:p>
          <a:p>
            <a:pPr lvl="1" eaLnBrk="1" hangingPunct="1">
              <a:buFont typeface="Arial" panose="020B0604020202020204" pitchFamily="34" charset="0"/>
              <a:buChar char="•"/>
            </a:pPr>
            <a:r>
              <a:rPr lang="en-GB" dirty="0"/>
              <a:t>Ensure culturally-appropriate accommodation is provided</a:t>
            </a:r>
          </a:p>
          <a:p>
            <a:pPr lvl="1" eaLnBrk="1" hangingPunct="1">
              <a:buFont typeface="Arial" panose="020B0604020202020204" pitchFamily="34" charset="0"/>
              <a:buChar char="•"/>
            </a:pPr>
            <a:r>
              <a:rPr lang="en-GB" dirty="0"/>
              <a:t>Help to reduce unauthorised encampments</a:t>
            </a:r>
          </a:p>
          <a:p>
            <a:endParaRPr lang="en-GB" dirty="0">
              <a:effectLst/>
              <a:latin typeface="Calibri" panose="020F0502020204030204" pitchFamily="34" charset="0"/>
              <a:ea typeface="Calibri" panose="020F0502020204030204" pitchFamily="34" charset="0"/>
            </a:endParaRPr>
          </a:p>
          <a:p>
            <a:r>
              <a:rPr lang="en-GB" dirty="0"/>
              <a:t>Positive &amp; proactive participation with Gypsy &amp; Traveller communities to ensure:</a:t>
            </a:r>
          </a:p>
          <a:p>
            <a:pPr lvl="1" eaLnBrk="1" hangingPunct="1">
              <a:buFont typeface="Arial" panose="020B0604020202020204" pitchFamily="34" charset="0"/>
              <a:buChar char="•"/>
            </a:pPr>
            <a:r>
              <a:rPr lang="en-GB" dirty="0"/>
              <a:t>Best possible assessment of need</a:t>
            </a:r>
          </a:p>
          <a:p>
            <a:pPr lvl="1" eaLnBrk="1" hangingPunct="1">
              <a:buFont typeface="Arial" panose="020B0604020202020204" pitchFamily="34" charset="0"/>
              <a:buChar char="•"/>
            </a:pPr>
            <a:r>
              <a:rPr lang="en-GB" dirty="0"/>
              <a:t>Build links between the Council and the Gypsy &amp; Traveller community</a:t>
            </a:r>
          </a:p>
          <a:p>
            <a:pPr lvl="1" eaLnBrk="1" hangingPunct="1">
              <a:buFont typeface="Arial" panose="020B0604020202020204" pitchFamily="34" charset="0"/>
              <a:buChar char="•"/>
            </a:pPr>
            <a:r>
              <a:rPr lang="en-GB" dirty="0"/>
              <a:t>Ensure communities understand and can influence the process</a:t>
            </a:r>
          </a:p>
          <a:p>
            <a:endParaRPr lang="en-GB" dirty="0">
              <a:latin typeface="Calibri" panose="020F0502020204030204" pitchFamily="34" charset="0"/>
              <a:ea typeface="Calibri" panose="020F0502020204030204" pitchFamily="34" charset="0"/>
            </a:endParaRPr>
          </a:p>
          <a:p>
            <a:endParaRPr lang="en-GB" dirty="0">
              <a:effectLst/>
              <a:latin typeface="Calibri" panose="020F0502020204030204" pitchFamily="34" charset="0"/>
              <a:ea typeface="Calibri" panose="020F0502020204030204" pitchFamily="34" charset="0"/>
            </a:endParaRPr>
          </a:p>
          <a:p>
            <a:endParaRPr lang="en-GB" dirty="0">
              <a:latin typeface="Calibri" panose="020F0502020204030204" pitchFamily="34" charset="0"/>
              <a:ea typeface="Calibri" panose="020F0502020204030204" pitchFamily="34" charset="0"/>
            </a:endParaRPr>
          </a:p>
          <a:p>
            <a:endParaRPr lang="en-GB" dirty="0">
              <a:latin typeface="Calibri" panose="020F0502020204030204" pitchFamily="34" charset="0"/>
              <a:ea typeface="Calibri" panose="020F0502020204030204" pitchFamily="34" charset="0"/>
            </a:endParaRPr>
          </a:p>
          <a:p>
            <a:endParaRPr lang="en-GB" dirty="0">
              <a:effectLst/>
              <a:latin typeface="Calibri" panose="020F0502020204030204" pitchFamily="34" charset="0"/>
              <a:ea typeface="Calibri" panose="020F0502020204030204" pitchFamily="34" charset="0"/>
            </a:endParaRPr>
          </a:p>
          <a:p>
            <a:endParaRPr lang="en-GB" dirty="0"/>
          </a:p>
          <a:p>
            <a:endParaRPr lang="en-GB" dirty="0"/>
          </a:p>
        </p:txBody>
      </p:sp>
    </p:spTree>
    <p:extLst>
      <p:ext uri="{BB962C8B-B14F-4D97-AF65-F5344CB8AC3E}">
        <p14:creationId xmlns:p14="http://schemas.microsoft.com/office/powerpoint/2010/main" val="1474364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lstStyle/>
          <a:p>
            <a:r>
              <a:rPr lang="en-GB" b="1" dirty="0"/>
              <a:t>Gypsy &amp; Traveller Assessment</a:t>
            </a:r>
          </a:p>
        </p:txBody>
      </p:sp>
      <p:sp>
        <p:nvSpPr>
          <p:cNvPr id="4" name="Subtitle 3"/>
          <p:cNvSpPr>
            <a:spLocks noGrp="1"/>
          </p:cNvSpPr>
          <p:nvPr>
            <p:ph idx="1"/>
          </p:nvPr>
        </p:nvSpPr>
        <p:spPr>
          <a:xfrm>
            <a:off x="0" y="1194619"/>
            <a:ext cx="12032343" cy="5309419"/>
          </a:xfrm>
        </p:spPr>
        <p:txBody>
          <a:bodyPr>
            <a:normAutofit/>
          </a:bodyPr>
          <a:lstStyle/>
          <a:p>
            <a:r>
              <a:rPr lang="en-GB" dirty="0">
                <a:effectLst/>
                <a:latin typeface="Calibri" panose="020F0502020204030204" pitchFamily="34" charset="0"/>
                <a:ea typeface="Calibri" panose="020F0502020204030204" pitchFamily="34" charset="0"/>
                <a:cs typeface="Times New Roman" panose="02020603050405020304" pitchFamily="18" charset="0"/>
              </a:rPr>
              <a:t>13 households identified in MCC</a:t>
            </a:r>
          </a:p>
          <a:p>
            <a:pPr lvl="1"/>
            <a:r>
              <a:rPr lang="en-GB" dirty="0"/>
              <a:t>Face to face interviews Oct – Dec 2019 by a consultant</a:t>
            </a:r>
          </a:p>
          <a:p>
            <a:pPr lvl="1"/>
            <a:r>
              <a:rPr lang="en-GB" dirty="0">
                <a:effectLst/>
                <a:latin typeface="Calibri" panose="020F0502020204030204" pitchFamily="34" charset="0"/>
                <a:ea typeface="Calibri" panose="020F0502020204030204" pitchFamily="34" charset="0"/>
                <a:cs typeface="Times New Roman" panose="02020603050405020304" pitchFamily="18" charset="0"/>
              </a:rPr>
              <a:t>9 contacted - 7 completed surveys; 2 declined;</a:t>
            </a:r>
          </a:p>
          <a:p>
            <a:pPr lvl="1"/>
            <a:r>
              <a:rPr lang="en-GB" dirty="0">
                <a:effectLst/>
                <a:latin typeface="Calibri" panose="020F0502020204030204" pitchFamily="34" charset="0"/>
                <a:ea typeface="Calibri" panose="020F0502020204030204" pitchFamily="34" charset="0"/>
                <a:cs typeface="Times New Roman" panose="02020603050405020304" pitchFamily="18" charset="0"/>
              </a:rPr>
              <a:t>4 couldn’t be contacted</a:t>
            </a:r>
          </a:p>
          <a:p>
            <a:endParaRPr lang="en-GB" dirty="0"/>
          </a:p>
          <a:p>
            <a:r>
              <a:rPr lang="en-GB" dirty="0">
                <a:effectLst/>
                <a:latin typeface="Calibri" panose="020F0502020204030204" pitchFamily="34" charset="0"/>
                <a:ea typeface="Calibri" panose="020F0502020204030204" pitchFamily="34" charset="0"/>
                <a:cs typeface="Times New Roman" panose="02020603050405020304" pitchFamily="18" charset="0"/>
              </a:rPr>
              <a:t>Of the 7 households:</a:t>
            </a:r>
          </a:p>
          <a:p>
            <a:pPr lvl="1"/>
            <a:r>
              <a:rPr lang="en-GB" dirty="0">
                <a:effectLst/>
                <a:latin typeface="Calibri" panose="020F0502020204030204" pitchFamily="34" charset="0"/>
                <a:ea typeface="Calibri" panose="020F0502020204030204" pitchFamily="34" charset="0"/>
                <a:cs typeface="Times New Roman" panose="02020603050405020304" pitchFamily="18" charset="0"/>
              </a:rPr>
              <a:t>1 x bricks &amp; mortar; 1 x authorised location; 5 unauthorised location</a:t>
            </a:r>
          </a:p>
          <a:p>
            <a:pPr lvl="1"/>
            <a:r>
              <a:rPr lang="en-GB" dirty="0">
                <a:effectLst/>
                <a:latin typeface="Calibri" panose="020F0502020204030204" pitchFamily="34" charset="0"/>
                <a:ea typeface="Calibri" panose="020F0502020204030204" pitchFamily="34" charset="0"/>
                <a:cs typeface="Times New Roman" panose="02020603050405020304" pitchFamily="18" charset="0"/>
              </a:rPr>
              <a:t>5 of 7 households have dependent children</a:t>
            </a:r>
          </a:p>
          <a:p>
            <a:pPr lvl="1"/>
            <a:r>
              <a:rPr lang="en-GB" dirty="0">
                <a:effectLst/>
                <a:latin typeface="Calibri" panose="020F0502020204030204" pitchFamily="34" charset="0"/>
                <a:ea typeface="Calibri" panose="020F0502020204030204" pitchFamily="34" charset="0"/>
                <a:cs typeface="Times New Roman" panose="02020603050405020304" pitchFamily="18" charset="0"/>
              </a:rPr>
              <a:t>22 people – 14 x 18+; 8 &lt;18</a:t>
            </a:r>
          </a:p>
          <a:p>
            <a:pPr lvl="1"/>
            <a:r>
              <a:rPr lang="en-GB" dirty="0">
                <a:effectLst/>
                <a:latin typeface="Calibri" panose="020F0502020204030204" pitchFamily="34" charset="0"/>
                <a:ea typeface="Calibri" panose="020F0502020204030204" pitchFamily="34" charset="0"/>
                <a:cs typeface="Times New Roman" panose="02020603050405020304" pitchFamily="18" charset="0"/>
              </a:rPr>
              <a:t>6 of 7 were happy with their current location, although 4 households had the risk of eviction</a:t>
            </a:r>
          </a:p>
          <a:p>
            <a:endParaRPr lang="en-GB" dirty="0"/>
          </a:p>
          <a:p>
            <a:endParaRPr lang="en-GB" dirty="0"/>
          </a:p>
        </p:txBody>
      </p:sp>
    </p:spTree>
    <p:extLst>
      <p:ext uri="{BB962C8B-B14F-4D97-AF65-F5344CB8AC3E}">
        <p14:creationId xmlns:p14="http://schemas.microsoft.com/office/powerpoint/2010/main" val="3920493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lstStyle/>
          <a:p>
            <a:r>
              <a:rPr lang="en-GB" b="1" dirty="0"/>
              <a:t>Findings - Assessed Pitch Needs</a:t>
            </a:r>
          </a:p>
        </p:txBody>
      </p:sp>
      <p:sp>
        <p:nvSpPr>
          <p:cNvPr id="4" name="Subtitle 3"/>
          <p:cNvSpPr>
            <a:spLocks noGrp="1"/>
          </p:cNvSpPr>
          <p:nvPr>
            <p:ph idx="1"/>
          </p:nvPr>
        </p:nvSpPr>
        <p:spPr>
          <a:xfrm>
            <a:off x="0" y="1194619"/>
            <a:ext cx="12032343" cy="5309419"/>
          </a:xfrm>
        </p:spPr>
        <p:txBody>
          <a:bodyPr>
            <a:normAutofit lnSpcReduction="10000"/>
          </a:bodyPr>
          <a:lstStyle/>
          <a:p>
            <a:pPr marL="342900" lvl="0" indent="-342900">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9 x pitches to 2025</a:t>
            </a:r>
          </a:p>
          <a:p>
            <a:pPr marL="342900" lvl="0" indent="-342900">
              <a:buFont typeface="Symbol" panose="05050102010706020507" pitchFamily="18" charset="2"/>
              <a:buChar char=""/>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Further x 4 over the period of the Replacement LDP to 2033</a:t>
            </a:r>
          </a:p>
          <a:p>
            <a:pPr marL="342900" lvl="0" indent="-342900">
              <a:buFont typeface="Symbol" panose="05050102010706020507" pitchFamily="18" charset="2"/>
              <a:buChar char=""/>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No need for a permanent transit site</a:t>
            </a:r>
          </a:p>
          <a:p>
            <a:pPr marL="342900" lvl="0" indent="-342900">
              <a:buFont typeface="Symbol" panose="05050102010706020507" pitchFamily="18" charset="2"/>
              <a:buChar char=""/>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dirty="0">
                <a:latin typeface="Calibri" panose="020F0502020204030204" pitchFamily="34" charset="0"/>
                <a:ea typeface="Calibri" panose="020F0502020204030204" pitchFamily="34" charset="0"/>
                <a:cs typeface="Calibri" panose="020F0502020204030204" pitchFamily="34" charset="0"/>
              </a:rPr>
              <a:t>S</a:t>
            </a:r>
            <a:r>
              <a:rPr lang="en-GB" dirty="0">
                <a:effectLst/>
                <a:latin typeface="Calibri" panose="020F0502020204030204" pitchFamily="34" charset="0"/>
                <a:ea typeface="Calibri" panose="020F0502020204030204" pitchFamily="34" charset="0"/>
                <a:cs typeface="Calibri" panose="020F0502020204030204" pitchFamily="34" charset="0"/>
              </a:rPr>
              <a:t>hould consider the use of short-term toleration or negotiated stopping arrangements to deal with short-term encampments.</a:t>
            </a:r>
          </a:p>
          <a:p>
            <a:pPr marL="342900" lvl="0" indent="-342900">
              <a:buFont typeface="Symbol" panose="05050102010706020507" pitchFamily="18" charset="2"/>
              <a:buChar char=""/>
            </a:pPr>
            <a:endParaRPr lang="en-GB" dirty="0">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Calibri" panose="020F0502020204030204" pitchFamily="34" charset="0"/>
              </a:rPr>
              <a:t>Adopted by Cabinet January ’21</a:t>
            </a:r>
          </a:p>
          <a:p>
            <a:pPr marL="800100" lvl="1" indent="-342900">
              <a:buFont typeface="Symbol" panose="05050102010706020507" pitchFamily="18" charset="2"/>
              <a:buChar char=""/>
            </a:pPr>
            <a:r>
              <a:rPr lang="en-GB" dirty="0">
                <a:effectLst/>
                <a:ea typeface="Calibri" panose="020F0502020204030204" pitchFamily="34" charset="0"/>
              </a:rPr>
              <a:t>The Council is now required to meet this identified pitch need, which also needs to be factored into the Replacement Local Development Plan. </a:t>
            </a:r>
            <a:endParaRPr lang="en-GB" dirty="0"/>
          </a:p>
          <a:p>
            <a:endParaRPr lang="en-GB" dirty="0"/>
          </a:p>
        </p:txBody>
      </p:sp>
    </p:spTree>
    <p:extLst>
      <p:ext uri="{BB962C8B-B14F-4D97-AF65-F5344CB8AC3E}">
        <p14:creationId xmlns:p14="http://schemas.microsoft.com/office/powerpoint/2010/main" val="1384571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4905" y="-117092"/>
            <a:ext cx="10515600" cy="1325563"/>
          </a:xfrm>
        </p:spPr>
        <p:txBody>
          <a:bodyPr/>
          <a:lstStyle/>
          <a:p>
            <a:r>
              <a:rPr lang="en-GB" b="1" dirty="0"/>
              <a:t>National Planning Policy </a:t>
            </a:r>
          </a:p>
        </p:txBody>
      </p:sp>
      <p:sp>
        <p:nvSpPr>
          <p:cNvPr id="4" name="Subtitle 3"/>
          <p:cNvSpPr>
            <a:spLocks noGrp="1"/>
          </p:cNvSpPr>
          <p:nvPr>
            <p:ph idx="1"/>
          </p:nvPr>
        </p:nvSpPr>
        <p:spPr>
          <a:xfrm>
            <a:off x="0" y="1000238"/>
            <a:ext cx="11408228" cy="5955188"/>
          </a:xfrm>
        </p:spPr>
        <p:txBody>
          <a:bodyPr>
            <a:normAutofit/>
          </a:bodyPr>
          <a:lstStyle/>
          <a:p>
            <a:r>
              <a:rPr lang="en-GB" sz="1800" b="1" dirty="0">
                <a:latin typeface="Arial" panose="020B0604020202020204" pitchFamily="34" charset="0"/>
                <a:cs typeface="Arial" panose="020B0604020202020204" pitchFamily="34" charset="0"/>
              </a:rPr>
              <a:t> </a:t>
            </a:r>
            <a:r>
              <a:rPr lang="en-GB" sz="1400" b="1" dirty="0">
                <a:latin typeface="Arial" panose="020B0604020202020204" pitchFamily="34" charset="0"/>
                <a:cs typeface="Arial" panose="020B0604020202020204" pitchFamily="34" charset="0"/>
              </a:rPr>
              <a:t>Circular 005/2018 Planning for Gypsy, Traveller and Show people Site June 2018 – This document provides guidance on identifying sustainable sites for Gypsies and Travellers</a:t>
            </a:r>
          </a:p>
          <a:p>
            <a:pPr marL="0" indent="0">
              <a:buNone/>
            </a:pPr>
            <a:r>
              <a:rPr lang="en-GB" sz="1400" b="1" dirty="0">
                <a:latin typeface="Arial" panose="020B0604020202020204" pitchFamily="34" charset="0"/>
                <a:cs typeface="Arial" panose="020B0604020202020204" pitchFamily="34" charset="0"/>
              </a:rPr>
              <a:t>	Para 35. Where a GTAA identifies an unmet need, planning authorities should allocate sufficient sites in development 	plans to ensure that the identified pitch requirements 	for residential and / or transit use can be met. Planning authorities 	will need to demonstrate that sites are suitable and deliverable in the identified timescales. With such policies in 	place there will be more certainty for all concerned when planning applications are determined. </a:t>
            </a:r>
          </a:p>
          <a:p>
            <a:pPr marL="0" indent="0">
              <a:buNone/>
            </a:pPr>
            <a:endParaRPr lang="en-GB" sz="1400" dirty="0">
              <a:latin typeface="Arial" panose="020B0604020202020204" pitchFamily="34" charset="0"/>
              <a:cs typeface="Arial" panose="020B0604020202020204" pitchFamily="34" charset="0"/>
            </a:endParaRPr>
          </a:p>
          <a:p>
            <a:r>
              <a:rPr lang="en-GB" sz="1400" b="1" dirty="0">
                <a:latin typeface="Arial" panose="020B0604020202020204" pitchFamily="34" charset="0"/>
                <a:cs typeface="Arial" panose="020B0604020202020204" pitchFamily="34" charset="0"/>
              </a:rPr>
              <a:t>Welsh Government Guidance : Designing Gypsy and Traveller Sites May 2015</a:t>
            </a:r>
          </a:p>
          <a:p>
            <a:pPr marL="0" indent="0">
              <a:buNone/>
            </a:pPr>
            <a:r>
              <a:rPr lang="en-GB" sz="1400" dirty="0">
                <a:latin typeface="Arial" panose="020B0604020202020204" pitchFamily="34" charset="0"/>
                <a:cs typeface="Arial" panose="020B0604020202020204" pitchFamily="34" charset="0"/>
              </a:rPr>
              <a:t>3.22 As with all developments, it is likely that Local Authorities will need to follow the ‘line of best fit’ when assessing </a:t>
            </a:r>
          </a:p>
          <a:p>
            <a:pPr marL="0" indent="0">
              <a:buNone/>
            </a:pPr>
            <a:r>
              <a:rPr lang="en-GB" sz="1400" dirty="0">
                <a:latin typeface="Arial" panose="020B0604020202020204" pitchFamily="34" charset="0"/>
                <a:cs typeface="Arial" panose="020B0604020202020204" pitchFamily="34" charset="0"/>
              </a:rPr>
              <a:t>potential sites. It may be that none of the potential sites can completely satisfy the guidance in this document. </a:t>
            </a:r>
          </a:p>
          <a:p>
            <a:pPr marL="0" indent="0">
              <a:buNone/>
            </a:pPr>
            <a:endParaRPr lang="en-GB" sz="1400" dirty="0">
              <a:latin typeface="Arial" panose="020B0604020202020204" pitchFamily="34" charset="0"/>
              <a:cs typeface="Arial" panose="020B0604020202020204" pitchFamily="34" charset="0"/>
            </a:endParaRPr>
          </a:p>
          <a:p>
            <a:pPr marL="0" indent="0">
              <a:buNone/>
            </a:pPr>
            <a:r>
              <a:rPr lang="en-GB" sz="1400" dirty="0">
                <a:latin typeface="Arial" panose="020B0604020202020204" pitchFamily="34" charset="0"/>
                <a:cs typeface="Arial" panose="020B0604020202020204" pitchFamily="34" charset="0"/>
              </a:rPr>
              <a:t>	The general themes Local Authorities should consider are:- </a:t>
            </a:r>
          </a:p>
          <a:p>
            <a:pPr marL="0" indent="0">
              <a:lnSpc>
                <a:spcPct val="100000"/>
              </a:lnSpc>
              <a:buNone/>
            </a:pPr>
            <a:r>
              <a:rPr lang="en-GB" sz="1400" dirty="0">
                <a:latin typeface="Arial" panose="020B0604020202020204" pitchFamily="34" charset="0"/>
                <a:cs typeface="Arial" panose="020B0604020202020204" pitchFamily="34" charset="0"/>
              </a:rPr>
              <a:t>	• Access </a:t>
            </a:r>
          </a:p>
          <a:p>
            <a:pPr marL="0" indent="0">
              <a:lnSpc>
                <a:spcPct val="100000"/>
              </a:lnSpc>
              <a:buNone/>
            </a:pPr>
            <a:r>
              <a:rPr lang="en-GB" sz="1400" dirty="0">
                <a:latin typeface="Arial" panose="020B0604020202020204" pitchFamily="34" charset="0"/>
                <a:cs typeface="Arial" panose="020B0604020202020204" pitchFamily="34" charset="0"/>
              </a:rPr>
              <a:t>	• Suitability of land – land contamination, flooding etc </a:t>
            </a:r>
          </a:p>
          <a:p>
            <a:pPr marL="0" indent="0">
              <a:lnSpc>
                <a:spcPct val="100000"/>
              </a:lnSpc>
              <a:buNone/>
            </a:pPr>
            <a:r>
              <a:rPr lang="en-GB" sz="1400" dirty="0">
                <a:latin typeface="Arial" panose="020B0604020202020204" pitchFamily="34" charset="0"/>
                <a:cs typeface="Arial" panose="020B0604020202020204" pitchFamily="34" charset="0"/>
              </a:rPr>
              <a:t>	• Local Services – Ideally located within reasonable distance from education settings, health services and shops. </a:t>
            </a:r>
          </a:p>
          <a:p>
            <a:pPr marL="0" indent="0">
              <a:lnSpc>
                <a:spcPct val="100000"/>
              </a:lnSpc>
              <a:buNone/>
            </a:pPr>
            <a:r>
              <a:rPr lang="en-GB" sz="1400" dirty="0">
                <a:latin typeface="Arial" panose="020B0604020202020204" pitchFamily="34" charset="0"/>
                <a:cs typeface="Arial" panose="020B0604020202020204" pitchFamily="34" charset="0"/>
              </a:rPr>
              <a:t>	• Environment – sites should not be located next to hazards such as rivers or canals, unless appropriate mitigation can be installed. </a:t>
            </a:r>
          </a:p>
          <a:p>
            <a:pPr marL="0" indent="0">
              <a:lnSpc>
                <a:spcPct val="100000"/>
              </a:lnSpc>
              <a:buNone/>
            </a:pPr>
            <a:r>
              <a:rPr lang="en-GB" sz="1400" dirty="0">
                <a:latin typeface="Arial" panose="020B0604020202020204" pitchFamily="34" charset="0"/>
                <a:cs typeface="Arial" panose="020B0604020202020204" pitchFamily="34" charset="0"/>
              </a:rPr>
              <a:t>	• Utilities – water, electricity, sewerage, drainage and refuse disposal should be provided on all sites. </a:t>
            </a:r>
          </a:p>
          <a:p>
            <a:pPr marL="0" indent="0">
              <a:lnSpc>
                <a:spcPct val="100000"/>
              </a:lnSpc>
              <a:buNone/>
            </a:pPr>
            <a:r>
              <a:rPr lang="en-GB" sz="1400" b="1" dirty="0">
                <a:latin typeface="Arial" panose="020B0604020202020204" pitchFamily="34" charset="0"/>
                <a:cs typeface="Arial" panose="020B0604020202020204" pitchFamily="34" charset="0"/>
              </a:rPr>
              <a:t>	</a:t>
            </a:r>
            <a:endParaRPr lang="en-GB" sz="1800" dirty="0"/>
          </a:p>
        </p:txBody>
      </p:sp>
      <p:pic>
        <p:nvPicPr>
          <p:cNvPr id="3" name="Picture 2">
            <a:extLst>
              <a:ext uri="{FF2B5EF4-FFF2-40B4-BE49-F238E27FC236}">
                <a16:creationId xmlns:a16="http://schemas.microsoft.com/office/drawing/2014/main" id="{9F0AC2B0-8351-4018-9749-C00229AE1E30}"/>
              </a:ext>
            </a:extLst>
          </p:cNvPr>
          <p:cNvPicPr>
            <a:picLocks noChangeAspect="1"/>
          </p:cNvPicPr>
          <p:nvPr/>
        </p:nvPicPr>
        <p:blipFill>
          <a:blip r:embed="rId3"/>
          <a:stretch>
            <a:fillRect/>
          </a:stretch>
        </p:blipFill>
        <p:spPr>
          <a:xfrm rot="1302268">
            <a:off x="9830852" y="2695643"/>
            <a:ext cx="1524000" cy="2190750"/>
          </a:xfrm>
          <a:prstGeom prst="rect">
            <a:avLst/>
          </a:prstGeom>
        </p:spPr>
      </p:pic>
    </p:spTree>
    <p:extLst>
      <p:ext uri="{BB962C8B-B14F-4D97-AF65-F5344CB8AC3E}">
        <p14:creationId xmlns:p14="http://schemas.microsoft.com/office/powerpoint/2010/main" val="1245762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1A784BF-09DB-448D-99FC-B49DFC660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Rectangle 1032">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4435052"/>
            <a:ext cx="3093720" cy="1645920"/>
          </a:xfrm>
        </p:spPr>
        <p:txBody>
          <a:bodyPr>
            <a:normAutofit/>
          </a:bodyPr>
          <a:lstStyle/>
          <a:p>
            <a:r>
              <a:rPr lang="en-GB" sz="2600" b="1" dirty="0"/>
              <a:t>Definition of Pitch </a:t>
            </a:r>
          </a:p>
        </p:txBody>
      </p:sp>
      <p:pic>
        <p:nvPicPr>
          <p:cNvPr id="5" name="Picture 4">
            <a:extLst>
              <a:ext uri="{FF2B5EF4-FFF2-40B4-BE49-F238E27FC236}">
                <a16:creationId xmlns:a16="http://schemas.microsoft.com/office/drawing/2014/main" id="{CD1389BE-CB91-415F-8B92-E4C7108EB3BE}"/>
              </a:ext>
            </a:extLst>
          </p:cNvPr>
          <p:cNvPicPr>
            <a:picLocks noChangeAspect="1"/>
          </p:cNvPicPr>
          <p:nvPr/>
        </p:nvPicPr>
        <p:blipFill rotWithShape="1">
          <a:blip r:embed="rId2"/>
          <a:srcRect l="25648" r="8820" b="-2"/>
          <a:stretch/>
        </p:blipFill>
        <p:spPr>
          <a:xfrm>
            <a:off x="20" y="-6"/>
            <a:ext cx="3931900" cy="4005072"/>
          </a:xfrm>
          <a:prstGeom prst="rect">
            <a:avLst/>
          </a:prstGeom>
        </p:spPr>
      </p:pic>
      <p:pic>
        <p:nvPicPr>
          <p:cNvPr id="1026" name="Picture 2" descr="Images reveal how Bury's new purpose-built Gypsy and Traveller site will  look - Manchester Evening News">
            <a:extLst>
              <a:ext uri="{FF2B5EF4-FFF2-40B4-BE49-F238E27FC236}">
                <a16:creationId xmlns:a16="http://schemas.microsoft.com/office/drawing/2014/main" id="{96896DA9-C03E-4E68-9AA0-890E44E3F0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988" r="29788" b="-2"/>
          <a:stretch/>
        </p:blipFill>
        <p:spPr bwMode="auto">
          <a:xfrm>
            <a:off x="4130040" y="6"/>
            <a:ext cx="3931920" cy="400507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3A24302-A609-4F6D-B24E-7B30C5334B18}"/>
              </a:ext>
            </a:extLst>
          </p:cNvPr>
          <p:cNvPicPr>
            <a:picLocks noChangeAspect="1"/>
          </p:cNvPicPr>
          <p:nvPr/>
        </p:nvPicPr>
        <p:blipFill rotWithShape="1">
          <a:blip r:embed="rId4"/>
          <a:srcRect l="33171" r="13571" b="2"/>
          <a:stretch/>
        </p:blipFill>
        <p:spPr>
          <a:xfrm>
            <a:off x="8260080" y="-1"/>
            <a:ext cx="3931920" cy="4005072"/>
          </a:xfrm>
          <a:prstGeom prst="rect">
            <a:avLst/>
          </a:prstGeom>
        </p:spPr>
      </p:pic>
      <p:sp>
        <p:nvSpPr>
          <p:cNvPr id="1035" name="Rectangle 1034">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37" name="Rectangle 1036">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520"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ubtitle 3"/>
          <p:cNvSpPr>
            <a:spLocks noGrp="1"/>
          </p:cNvSpPr>
          <p:nvPr>
            <p:ph idx="1"/>
          </p:nvPr>
        </p:nvSpPr>
        <p:spPr>
          <a:xfrm>
            <a:off x="4380266" y="4435052"/>
            <a:ext cx="7104188" cy="1645920"/>
          </a:xfrm>
        </p:spPr>
        <p:txBody>
          <a:bodyPr anchor="ctr">
            <a:normAutofit/>
          </a:bodyPr>
          <a:lstStyle/>
          <a:p>
            <a:pPr marL="0" indent="0">
              <a:buNone/>
            </a:pPr>
            <a:r>
              <a:rPr lang="en-GB" sz="1400" b="1" dirty="0">
                <a:latin typeface="Arial" panose="020B0604020202020204" pitchFamily="34" charset="0"/>
                <a:cs typeface="Arial" panose="020B0604020202020204" pitchFamily="34" charset="0"/>
              </a:rPr>
              <a:t>The layout of the pitch will depend on the overall site design. However an important element in the design and size of pitches is the intended capacity. Gypsies and Travellers traditionally have larger families than the settled community and so there is likely to be more of a demand for larger family sized pitches</a:t>
            </a:r>
          </a:p>
          <a:p>
            <a:pPr marL="0" indent="0">
              <a:buNone/>
            </a:pPr>
            <a:r>
              <a:rPr lang="en-GB" sz="1400" b="1" dirty="0">
                <a:latin typeface="Arial" panose="020B0604020202020204" pitchFamily="34" charset="0"/>
                <a:cs typeface="Arial" panose="020B0604020202020204" pitchFamily="34" charset="0"/>
              </a:rPr>
              <a:t>As a minimum, each pitch should be capable of accommodating an amenity block, a mobile home, touring caravan and parking for two vehicles.</a:t>
            </a:r>
            <a:endParaRPr lang="en-GB" sz="1400" b="1"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85171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normAutofit/>
          </a:bodyPr>
          <a:lstStyle/>
          <a:p>
            <a:r>
              <a:rPr lang="en-GB" b="1" dirty="0"/>
              <a:t>Planning </a:t>
            </a:r>
          </a:p>
        </p:txBody>
      </p:sp>
      <p:sp>
        <p:nvSpPr>
          <p:cNvPr id="4" name="Subtitle 3"/>
          <p:cNvSpPr>
            <a:spLocks noGrp="1"/>
          </p:cNvSpPr>
          <p:nvPr>
            <p:ph idx="1"/>
          </p:nvPr>
        </p:nvSpPr>
        <p:spPr>
          <a:xfrm>
            <a:off x="0" y="451406"/>
            <a:ext cx="11408228" cy="5955188"/>
          </a:xfrm>
        </p:spPr>
        <p:txBody>
          <a:bodyPr>
            <a:normAutofit/>
          </a:bodyPr>
          <a:lstStyle/>
          <a:p>
            <a:pPr marL="0" indent="0">
              <a:buNone/>
            </a:pPr>
            <a:endParaRPr lang="en-GB" sz="5600" b="1" dirty="0">
              <a:ea typeface="Calibri" panose="020F0502020204030204" pitchFamily="34" charset="0"/>
              <a:cs typeface="Times New Roman" panose="02020603050405020304" pitchFamily="18" charset="0"/>
            </a:endParaRPr>
          </a:p>
          <a:p>
            <a:r>
              <a:rPr lang="en-GB" sz="2300" dirty="0">
                <a:effectLst/>
                <a:latin typeface="Arial" panose="020B0604020202020204" pitchFamily="34" charset="0"/>
                <a:ea typeface="Calibri" panose="020F0502020204030204" pitchFamily="34" charset="0"/>
                <a:cs typeface="Times New Roman" panose="02020603050405020304" pitchFamily="18" charset="0"/>
              </a:rPr>
              <a:t>No site allocations within existing Local Development Plan (LDP) for Gypsy and Traveller residential use.  </a:t>
            </a:r>
          </a:p>
          <a:p>
            <a:pPr marL="0" indent="0">
              <a:buNone/>
            </a:pPr>
            <a:endParaRPr lang="en-GB" sz="2300" dirty="0">
              <a:effectLst/>
              <a:latin typeface="Arial" panose="020B0604020202020204" pitchFamily="34" charset="0"/>
              <a:ea typeface="Calibri" panose="020F0502020204030204" pitchFamily="34" charset="0"/>
              <a:cs typeface="Times New Roman" panose="02020603050405020304" pitchFamily="18" charset="0"/>
            </a:endParaRPr>
          </a:p>
          <a:p>
            <a:r>
              <a:rPr lang="en-GB" sz="2300" dirty="0">
                <a:latin typeface="Arial" panose="020B0604020202020204" pitchFamily="34" charset="0"/>
                <a:ea typeface="Calibri" panose="020F0502020204030204" pitchFamily="34" charset="0"/>
                <a:cs typeface="Times New Roman" panose="02020603050405020304" pitchFamily="18" charset="0"/>
              </a:rPr>
              <a:t>Existing Planning applications are determined using Policy H8 -</a:t>
            </a:r>
            <a:r>
              <a:rPr lang="en-GB" sz="2300" dirty="0">
                <a:latin typeface="Arial" panose="020B0604020202020204" pitchFamily="34" charset="0"/>
                <a:cs typeface="Arial" panose="020B0604020202020204" pitchFamily="34" charset="0"/>
              </a:rPr>
              <a:t>Gypsy, Traveller and Travelling Show people Sites, development is permitted subject to the site having regard to highways, accessibility to services, size of the site in terms of a pitch, impact on landscape, avoid flooding areas and areas of pollution, acceptable impact on residential amenity and access to on site services and utilities.  </a:t>
            </a:r>
          </a:p>
          <a:p>
            <a:endParaRPr lang="en-GB" sz="2300" dirty="0">
              <a:latin typeface="Arial" panose="020B0604020202020204" pitchFamily="34" charset="0"/>
              <a:cs typeface="Arial" panose="020B0604020202020204" pitchFamily="34" charset="0"/>
            </a:endParaRPr>
          </a:p>
          <a:p>
            <a:r>
              <a:rPr lang="en-GB" sz="2300" dirty="0">
                <a:latin typeface="Arial" panose="020B0604020202020204" pitchFamily="34" charset="0"/>
                <a:cs typeface="Arial" panose="020B0604020202020204" pitchFamily="34" charset="0"/>
              </a:rPr>
              <a:t>The piece of work for the working group is to establish site allocations within the Replacement Local Development Plan 2018-2033 for 13 pitches to meet the need identified within the GGTA. </a:t>
            </a:r>
          </a:p>
          <a:p>
            <a:pPr marL="0" indent="0">
              <a:buNone/>
            </a:pPr>
            <a:r>
              <a:rPr lang="en-GB" sz="2000" dirty="0">
                <a:latin typeface="Arial" panose="020B0604020202020204" pitchFamily="34" charset="0"/>
                <a:cs typeface="Arial" panose="020B0604020202020204" pitchFamily="34" charset="0"/>
              </a:rPr>
              <a:t>	</a:t>
            </a:r>
            <a:endParaRPr lang="en-GB" sz="1800" dirty="0"/>
          </a:p>
        </p:txBody>
      </p:sp>
    </p:spTree>
    <p:extLst>
      <p:ext uri="{BB962C8B-B14F-4D97-AF65-F5344CB8AC3E}">
        <p14:creationId xmlns:p14="http://schemas.microsoft.com/office/powerpoint/2010/main" val="3008816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lstStyle/>
          <a:p>
            <a:r>
              <a:rPr lang="en-GB" b="1" dirty="0"/>
              <a:t>Proposed Approach to Meet Pitch Need</a:t>
            </a:r>
          </a:p>
        </p:txBody>
      </p:sp>
      <p:sp>
        <p:nvSpPr>
          <p:cNvPr id="4" name="Subtitle 3"/>
          <p:cNvSpPr>
            <a:spLocks noGrp="1"/>
          </p:cNvSpPr>
          <p:nvPr>
            <p:ph idx="1"/>
          </p:nvPr>
        </p:nvSpPr>
        <p:spPr>
          <a:xfrm>
            <a:off x="0" y="1194619"/>
            <a:ext cx="12032343" cy="5309419"/>
          </a:xfrm>
        </p:spPr>
        <p:txBody>
          <a:bodyPr>
            <a:normAutofit lnSpcReduction="10000"/>
          </a:bodyPr>
          <a:lstStyle/>
          <a:p>
            <a:pPr marL="342900" lvl="0" indent="-342900">
              <a:buFont typeface="Symbol" panose="05050102010706020507" pitchFamily="18" charset="2"/>
              <a:buChar char=""/>
            </a:pPr>
            <a:r>
              <a:rPr lang="en-GB" dirty="0">
                <a:effectLst/>
                <a:ea typeface="Calibri" panose="020F0502020204030204" pitchFamily="34" charset="0"/>
              </a:rPr>
              <a:t>1 pitch - facilitate by supporting a private household with acquiring planning permission for an additional pitch on their existing site</a:t>
            </a:r>
          </a:p>
          <a:p>
            <a:pPr marL="342900" lvl="0" indent="-342900">
              <a:buFont typeface="Symbol" panose="05050102010706020507" pitchFamily="18" charset="2"/>
              <a:buChar char=""/>
            </a:pPr>
            <a:endParaRPr lang="en-GB" dirty="0"/>
          </a:p>
          <a:p>
            <a:pPr marL="342900" lvl="0" indent="-342900" algn="just">
              <a:buFont typeface="Symbol" panose="05050102010706020507" pitchFamily="18" charset="2"/>
              <a:buChar char=""/>
            </a:pPr>
            <a:r>
              <a:rPr lang="en-GB" dirty="0">
                <a:ea typeface="Calibri" panose="020F0502020204030204" pitchFamily="34" charset="0"/>
                <a:cs typeface="Arial" panose="020B0604020202020204" pitchFamily="34" charset="0"/>
              </a:rPr>
              <a:t>O</a:t>
            </a:r>
            <a:r>
              <a:rPr lang="en-GB" dirty="0">
                <a:effectLst/>
                <a:ea typeface="Calibri" panose="020F0502020204030204" pitchFamily="34" charset="0"/>
                <a:cs typeface="Arial" panose="020B0604020202020204" pitchFamily="34" charset="0"/>
              </a:rPr>
              <a:t>fficer Gypsy &amp; Traveller Working Group - includes officers from Housing &amp; Communities, Planning and Estates.  </a:t>
            </a:r>
            <a:endParaRPr lang="en-GB" dirty="0">
              <a:effectLst/>
              <a:ea typeface="Calibri" panose="020F0502020204030204" pitchFamily="34" charset="0"/>
              <a:cs typeface="Times New Roman" panose="02020603050405020304" pitchFamily="18" charset="0"/>
            </a:endParaRPr>
          </a:p>
          <a:p>
            <a:pPr marL="800100" lvl="1" indent="-342900" algn="just">
              <a:buFont typeface="Symbol" panose="05050102010706020507" pitchFamily="18" charset="2"/>
              <a:buChar char=""/>
            </a:pPr>
            <a:r>
              <a:rPr lang="en-GB" dirty="0">
                <a:effectLst/>
                <a:ea typeface="Calibri" panose="020F0502020204030204" pitchFamily="34" charset="0"/>
                <a:cs typeface="Arial" panose="020B0604020202020204" pitchFamily="34" charset="0"/>
              </a:rPr>
              <a:t>Officers have undertaken an initial high level ‘sifting’ exercise to review and appraise </a:t>
            </a:r>
            <a:r>
              <a:rPr lang="en-GB" b="1" u="sng" dirty="0">
                <a:effectLst/>
                <a:ea typeface="Calibri" panose="020F0502020204030204" pitchFamily="34" charset="0"/>
                <a:cs typeface="Arial" panose="020B0604020202020204" pitchFamily="34" charset="0"/>
              </a:rPr>
              <a:t>all</a:t>
            </a:r>
            <a:r>
              <a:rPr lang="en-GB" dirty="0">
                <a:effectLst/>
                <a:ea typeface="Calibri" panose="020F0502020204030204" pitchFamily="34" charset="0"/>
                <a:cs typeface="Arial" panose="020B0604020202020204" pitchFamily="34" charset="0"/>
              </a:rPr>
              <a:t> Council owned land for potential use as Gypsy &amp; Traveller sites. </a:t>
            </a:r>
          </a:p>
          <a:p>
            <a:pPr marL="800100" lvl="1" indent="-342900" algn="just">
              <a:buFont typeface="Symbol" panose="05050102010706020507" pitchFamily="18" charset="2"/>
              <a:buChar char=""/>
            </a:pPr>
            <a:r>
              <a:rPr lang="en-GB" dirty="0">
                <a:ea typeface="Calibri" panose="020F0502020204030204" pitchFamily="34" charset="0"/>
                <a:cs typeface="Arial" panose="020B0604020202020204" pitchFamily="34" charset="0"/>
              </a:rPr>
              <a:t>Next </a:t>
            </a:r>
            <a:r>
              <a:rPr lang="en-GB" sz="2400" dirty="0">
                <a:effectLst/>
                <a:ea typeface="Calibri" panose="020F0502020204030204" pitchFamily="34" charset="0"/>
                <a:cs typeface="Arial" panose="020B0604020202020204" pitchFamily="34" charset="0"/>
              </a:rPr>
              <a:t>step - continue to sift and refine the sites identified to date to effectively create a short-list applying agreed and approved criteria.  </a:t>
            </a:r>
          </a:p>
          <a:p>
            <a:pPr marL="800100" lvl="1" indent="-342900" algn="just">
              <a:buFont typeface="Symbol" panose="05050102010706020507" pitchFamily="18" charset="2"/>
              <a:buChar char=""/>
            </a:pPr>
            <a:endParaRPr lang="en-GB" dirty="0">
              <a:ea typeface="Calibri" panose="020F0502020204030204" pitchFamily="34" charset="0"/>
              <a:cs typeface="Arial" panose="020B0604020202020204" pitchFamily="34" charset="0"/>
            </a:endParaRPr>
          </a:p>
          <a:p>
            <a:pPr algn="just"/>
            <a:r>
              <a:rPr lang="en-GB" dirty="0">
                <a:effectLst/>
                <a:ea typeface="Calibri" panose="020F0502020204030204" pitchFamily="34" charset="0"/>
                <a:cs typeface="Arial" panose="020B0604020202020204" pitchFamily="34" charset="0"/>
              </a:rPr>
              <a:t>20</a:t>
            </a:r>
            <a:r>
              <a:rPr lang="en-GB" baseline="30000" dirty="0">
                <a:effectLst/>
                <a:ea typeface="Calibri" panose="020F0502020204030204" pitchFamily="34" charset="0"/>
                <a:cs typeface="Arial" panose="020B0604020202020204" pitchFamily="34" charset="0"/>
              </a:rPr>
              <a:t>th</a:t>
            </a:r>
            <a:r>
              <a:rPr lang="en-GB" dirty="0">
                <a:effectLst/>
                <a:ea typeface="Calibri" panose="020F0502020204030204" pitchFamily="34" charset="0"/>
                <a:cs typeface="Arial" panose="020B0604020202020204" pitchFamily="34" charset="0"/>
              </a:rPr>
              <a:t> July – Report to People Scrutiny - completed</a:t>
            </a:r>
          </a:p>
          <a:p>
            <a:pPr algn="just"/>
            <a:endParaRPr lang="en-GB" dirty="0">
              <a:ea typeface="Calibri" panose="020F0502020204030204" pitchFamily="34" charset="0"/>
              <a:cs typeface="Arial" panose="020B0604020202020204" pitchFamily="34" charset="0"/>
            </a:endParaRPr>
          </a:p>
          <a:p>
            <a:pPr algn="just"/>
            <a:r>
              <a:rPr lang="en-GB" dirty="0">
                <a:effectLst/>
                <a:ea typeface="Calibri" panose="020F0502020204030204" pitchFamily="34" charset="0"/>
                <a:cs typeface="Arial" panose="020B0604020202020204" pitchFamily="34" charset="0"/>
              </a:rPr>
              <a:t>Todays members </a:t>
            </a:r>
            <a:r>
              <a:rPr lang="en-GB" b="1" dirty="0">
                <a:effectLst/>
                <a:ea typeface="Calibri" panose="020F0502020204030204" pitchFamily="34" charset="0"/>
                <a:cs typeface="Arial" panose="020B0604020202020204" pitchFamily="34" charset="0"/>
              </a:rPr>
              <a:t>Workshop 1 </a:t>
            </a:r>
            <a:r>
              <a:rPr lang="en-GB" dirty="0">
                <a:effectLst/>
                <a:ea typeface="Calibri" panose="020F0502020204030204" pitchFamily="34" charset="0"/>
                <a:cs typeface="Arial" panose="020B0604020202020204" pitchFamily="34" charset="0"/>
              </a:rPr>
              <a:t>– raise awareness</a:t>
            </a:r>
            <a:endParaRPr lang="en-GB" dirty="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endParaRPr lang="en-GB" dirty="0"/>
          </a:p>
        </p:txBody>
      </p:sp>
    </p:spTree>
    <p:extLst>
      <p:ext uri="{BB962C8B-B14F-4D97-AF65-F5344CB8AC3E}">
        <p14:creationId xmlns:p14="http://schemas.microsoft.com/office/powerpoint/2010/main" val="361078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lstStyle/>
          <a:p>
            <a:r>
              <a:rPr lang="en-GB" b="1" dirty="0"/>
              <a:t>Proposed Timetable</a:t>
            </a:r>
          </a:p>
        </p:txBody>
      </p:sp>
      <p:sp>
        <p:nvSpPr>
          <p:cNvPr id="4" name="Subtitle 3"/>
          <p:cNvSpPr>
            <a:spLocks noGrp="1"/>
          </p:cNvSpPr>
          <p:nvPr>
            <p:ph idx="1"/>
          </p:nvPr>
        </p:nvSpPr>
        <p:spPr>
          <a:xfrm>
            <a:off x="391886" y="947057"/>
            <a:ext cx="11408228" cy="4963886"/>
          </a:xfrm>
        </p:spPr>
        <p:txBody>
          <a:bodyPr>
            <a:normAutofit fontScale="25000" lnSpcReduction="20000"/>
          </a:bodyPr>
          <a:lstStyle/>
          <a:p>
            <a:pPr marL="0" indent="0">
              <a:buNone/>
            </a:pPr>
            <a:endParaRPr lang="en-GB" sz="9600" b="1" dirty="0">
              <a:ea typeface="Calibri" panose="020F0502020204030204" pitchFamily="34" charset="0"/>
              <a:cs typeface="Times New Roman" panose="02020603050405020304" pitchFamily="18" charset="0"/>
            </a:endParaRPr>
          </a:p>
          <a:p>
            <a:pPr marL="0" indent="0">
              <a:buNone/>
            </a:pPr>
            <a:r>
              <a:rPr lang="en-GB" sz="9600" b="1" dirty="0">
                <a:ea typeface="Calibri" panose="020F0502020204030204" pitchFamily="34" charset="0"/>
                <a:cs typeface="Times New Roman" panose="02020603050405020304" pitchFamily="18" charset="0"/>
              </a:rPr>
              <a:t>Immediately - Engage with the G &amp; T Community</a:t>
            </a:r>
          </a:p>
          <a:p>
            <a:r>
              <a:rPr lang="en-GB" sz="9600" dirty="0">
                <a:ea typeface="Calibri" panose="020F0502020204030204" pitchFamily="34" charset="0"/>
                <a:cs typeface="Times New Roman" panose="02020603050405020304" pitchFamily="18" charset="0"/>
              </a:rPr>
              <a:t>Inform of proposal and process</a:t>
            </a:r>
          </a:p>
          <a:p>
            <a:r>
              <a:rPr lang="en-GB" sz="9600" dirty="0">
                <a:ea typeface="Calibri" panose="020F0502020204030204" pitchFamily="34" charset="0"/>
                <a:cs typeface="Times New Roman" panose="02020603050405020304" pitchFamily="18" charset="0"/>
              </a:rPr>
              <a:t>Invite to become part of the decision making process - </a:t>
            </a:r>
            <a:r>
              <a:rPr lang="en-GB" sz="9600" b="1" dirty="0">
                <a:ea typeface="Calibri" panose="020F0502020204030204" pitchFamily="34" charset="0"/>
                <a:cs typeface="Times New Roman" panose="02020603050405020304" pitchFamily="18" charset="0"/>
              </a:rPr>
              <a:t>Travelling Ahead </a:t>
            </a:r>
            <a:r>
              <a:rPr lang="en-GB" sz="9600" dirty="0">
                <a:ea typeface="Calibri" panose="020F0502020204030204" pitchFamily="34" charset="0"/>
                <a:cs typeface="Times New Roman" panose="02020603050405020304" pitchFamily="18" charset="0"/>
              </a:rPr>
              <a:t>to provide support to engage</a:t>
            </a:r>
          </a:p>
          <a:p>
            <a:r>
              <a:rPr lang="en-GB" sz="9600" dirty="0">
                <a:effectLst/>
                <a:ea typeface="Calibri" panose="020F0502020204030204" pitchFamily="34" charset="0"/>
                <a:cs typeface="Arial" panose="020B0604020202020204" pitchFamily="34" charset="0"/>
              </a:rPr>
              <a:t>Seek views about important and relevant site evaluation criteria that the Council should take account of, to help inform site selection.  </a:t>
            </a:r>
          </a:p>
          <a:p>
            <a:r>
              <a:rPr lang="en-GB" sz="9600" dirty="0">
                <a:ea typeface="Calibri" panose="020F0502020204030204" pitchFamily="34" charset="0"/>
                <a:cs typeface="Arial" panose="020B0604020202020204" pitchFamily="34" charset="0"/>
              </a:rPr>
              <a:t>Provide opportunity to attend meetings and/or provide feedback for the Council to consider</a:t>
            </a:r>
            <a:endParaRPr lang="en-GB" sz="9600" dirty="0">
              <a:effectLst/>
              <a:ea typeface="Calibri" panose="020F0502020204030204" pitchFamily="34" charset="0"/>
              <a:cs typeface="Times New Roman" panose="02020603050405020304" pitchFamily="18" charset="0"/>
            </a:endParaRPr>
          </a:p>
          <a:p>
            <a:endParaRPr lang="en-GB" sz="9600" dirty="0">
              <a:ea typeface="Calibri" panose="020F0502020204030204" pitchFamily="34" charset="0"/>
              <a:cs typeface="Times New Roman" panose="02020603050405020304" pitchFamily="18" charset="0"/>
            </a:endParaRPr>
          </a:p>
          <a:p>
            <a:pPr marL="0" indent="0">
              <a:buNone/>
            </a:pPr>
            <a:r>
              <a:rPr lang="en-GB" sz="9600" b="1" dirty="0">
                <a:effectLst/>
                <a:ea typeface="Calibri" panose="020F0502020204030204" pitchFamily="34" charset="0"/>
                <a:cs typeface="Times New Roman" panose="02020603050405020304" pitchFamily="18" charset="0"/>
              </a:rPr>
              <a:t>12</a:t>
            </a:r>
            <a:r>
              <a:rPr lang="en-GB" sz="9600" b="1" baseline="30000" dirty="0">
                <a:effectLst/>
                <a:ea typeface="Calibri" panose="020F0502020204030204" pitchFamily="34" charset="0"/>
                <a:cs typeface="Times New Roman" panose="02020603050405020304" pitchFamily="18" charset="0"/>
              </a:rPr>
              <a:t>th</a:t>
            </a:r>
            <a:r>
              <a:rPr lang="en-GB" sz="9600" b="1" dirty="0">
                <a:effectLst/>
                <a:ea typeface="Calibri" panose="020F0502020204030204" pitchFamily="34" charset="0"/>
                <a:cs typeface="Times New Roman" panose="02020603050405020304" pitchFamily="18" charset="0"/>
              </a:rPr>
              <a:t> October 2022</a:t>
            </a:r>
            <a:endParaRPr lang="en-GB" sz="9600" dirty="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9600" b="1" dirty="0">
                <a:effectLst/>
                <a:ea typeface="Times New Roman" panose="02020603050405020304" pitchFamily="18" charset="0"/>
                <a:cs typeface="Times New Roman" panose="02020603050405020304" pitchFamily="18" charset="0"/>
              </a:rPr>
              <a:t>Member Workshop 2 - </a:t>
            </a:r>
            <a:r>
              <a:rPr lang="en-GB" sz="9600" dirty="0">
                <a:effectLst/>
                <a:ea typeface="Times New Roman" panose="02020603050405020304" pitchFamily="18" charset="0"/>
                <a:cs typeface="Times New Roman" panose="02020603050405020304" pitchFamily="18" charset="0"/>
              </a:rPr>
              <a:t> share site sifting work to date; consider and make recommendation on RAG rating sites.  </a:t>
            </a:r>
            <a:r>
              <a:rPr lang="en-GB" sz="9600" b="1" dirty="0">
                <a:effectLst/>
                <a:ea typeface="Times New Roman" panose="02020603050405020304" pitchFamily="18" charset="0"/>
                <a:cs typeface="Times New Roman" panose="02020603050405020304" pitchFamily="18" charset="0"/>
              </a:rPr>
              <a:t>Planning Team – </a:t>
            </a:r>
            <a:r>
              <a:rPr lang="en-GB" sz="9600" dirty="0">
                <a:effectLst/>
                <a:ea typeface="Times New Roman" panose="02020603050405020304" pitchFamily="18" charset="0"/>
                <a:cs typeface="Times New Roman" panose="02020603050405020304" pitchFamily="18" charset="0"/>
              </a:rPr>
              <a:t>apply Workshop agreed RAG to sifted sites</a:t>
            </a:r>
            <a:endParaRPr lang="en-GB" sz="9600" dirty="0">
              <a:effectLst/>
              <a:ea typeface="Calibri" panose="020F0502020204030204" pitchFamily="34" charset="0"/>
              <a:cs typeface="Times New Roman" panose="02020603050405020304" pitchFamily="18" charset="0"/>
            </a:endParaRPr>
          </a:p>
          <a:p>
            <a:endParaRPr lang="en-GB" sz="9600" b="1" dirty="0">
              <a:effectLst/>
              <a:ea typeface="Calibri" panose="020F0502020204030204" pitchFamily="34" charset="0"/>
              <a:cs typeface="Times New Roman" panose="02020603050405020304" pitchFamily="18" charset="0"/>
            </a:endParaRPr>
          </a:p>
          <a:p>
            <a:endParaRPr lang="en-GB" sz="9600" b="1" dirty="0">
              <a:effectLst/>
              <a:ea typeface="Calibri" panose="020F0502020204030204" pitchFamily="34" charset="0"/>
              <a:cs typeface="Times New Roman" panose="02020603050405020304" pitchFamily="18" charset="0"/>
            </a:endParaRPr>
          </a:p>
          <a:p>
            <a:endParaRPr lang="en-GB" sz="5600" b="1" dirty="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p>
          <a:p>
            <a:endParaRPr lang="en-GB" dirty="0"/>
          </a:p>
        </p:txBody>
      </p:sp>
    </p:spTree>
    <p:extLst>
      <p:ext uri="{BB962C8B-B14F-4D97-AF65-F5344CB8AC3E}">
        <p14:creationId xmlns:p14="http://schemas.microsoft.com/office/powerpoint/2010/main" val="1869011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lstStyle/>
          <a:p>
            <a:r>
              <a:rPr lang="en-GB" b="1" dirty="0"/>
              <a:t>Next Steps &amp; Proposed Timetable</a:t>
            </a:r>
          </a:p>
        </p:txBody>
      </p:sp>
      <p:sp>
        <p:nvSpPr>
          <p:cNvPr id="4" name="Subtitle 3"/>
          <p:cNvSpPr>
            <a:spLocks noGrp="1"/>
          </p:cNvSpPr>
          <p:nvPr>
            <p:ph idx="1"/>
          </p:nvPr>
        </p:nvSpPr>
        <p:spPr>
          <a:xfrm>
            <a:off x="391886" y="947057"/>
            <a:ext cx="11408228" cy="4963886"/>
          </a:xfrm>
        </p:spPr>
        <p:txBody>
          <a:bodyPr>
            <a:normAutofit fontScale="25000" lnSpcReduction="20000"/>
          </a:bodyPr>
          <a:lstStyle/>
          <a:p>
            <a:pPr marL="0" indent="0">
              <a:buNone/>
            </a:pPr>
            <a:endParaRPr lang="en-GB" sz="5100" b="1" dirty="0">
              <a:effectLst/>
              <a:ea typeface="Calibri" panose="020F0502020204030204" pitchFamily="34" charset="0"/>
              <a:cs typeface="Times New Roman" panose="02020603050405020304" pitchFamily="18" charset="0"/>
            </a:endParaRPr>
          </a:p>
          <a:p>
            <a:pPr marL="0" indent="0">
              <a:buNone/>
            </a:pPr>
            <a:r>
              <a:rPr lang="en-GB" sz="9200" b="1" dirty="0">
                <a:ea typeface="Calibri" panose="020F0502020204030204" pitchFamily="34" charset="0"/>
                <a:cs typeface="Times New Roman" panose="02020603050405020304" pitchFamily="18" charset="0"/>
              </a:rPr>
              <a:t>3</a:t>
            </a:r>
            <a:r>
              <a:rPr lang="en-GB" sz="9200" b="1" baseline="30000" dirty="0">
                <a:ea typeface="Calibri" panose="020F0502020204030204" pitchFamily="34" charset="0"/>
                <a:cs typeface="Times New Roman" panose="02020603050405020304" pitchFamily="18" charset="0"/>
              </a:rPr>
              <a:t>rd</a:t>
            </a:r>
            <a:r>
              <a:rPr lang="en-GB" sz="9200" b="1" dirty="0">
                <a:ea typeface="Calibri" panose="020F0502020204030204" pitchFamily="34" charset="0"/>
                <a:cs typeface="Times New Roman" panose="02020603050405020304" pitchFamily="18" charset="0"/>
              </a:rPr>
              <a:t> November 2022</a:t>
            </a:r>
          </a:p>
          <a:p>
            <a:r>
              <a:rPr lang="en-GB" sz="9200" b="1" dirty="0">
                <a:ea typeface="Calibri" panose="020F0502020204030204" pitchFamily="34" charset="0"/>
                <a:cs typeface="Times New Roman" panose="02020603050405020304" pitchFamily="18" charset="0"/>
              </a:rPr>
              <a:t>Member Workshop 3 – </a:t>
            </a:r>
            <a:r>
              <a:rPr lang="en-GB" sz="9200" dirty="0">
                <a:ea typeface="Calibri" panose="020F0502020204030204" pitchFamily="34" charset="0"/>
                <a:cs typeface="Times New Roman" panose="02020603050405020304" pitchFamily="18" charset="0"/>
              </a:rPr>
              <a:t>Planning report on outcome of applying RAG; Members recommend consulting on determined site(s)</a:t>
            </a:r>
            <a:endParaRPr lang="en-GB" sz="9200" b="1" dirty="0">
              <a:ea typeface="Calibri" panose="020F0502020204030204" pitchFamily="34" charset="0"/>
              <a:cs typeface="Times New Roman" panose="02020603050405020304" pitchFamily="18" charset="0"/>
            </a:endParaRPr>
          </a:p>
          <a:p>
            <a:pPr marL="0" indent="0">
              <a:buNone/>
            </a:pPr>
            <a:endParaRPr lang="en-GB" sz="9200" b="1" dirty="0">
              <a:effectLst/>
              <a:ea typeface="Calibri" panose="020F0502020204030204" pitchFamily="34" charset="0"/>
              <a:cs typeface="Times New Roman" panose="02020603050405020304" pitchFamily="18" charset="0"/>
            </a:endParaRPr>
          </a:p>
          <a:p>
            <a:pPr marL="0" indent="0">
              <a:buNone/>
            </a:pPr>
            <a:r>
              <a:rPr lang="en-GB" sz="9200" b="1" dirty="0">
                <a:effectLst/>
                <a:ea typeface="Calibri" panose="020F0502020204030204" pitchFamily="34" charset="0"/>
                <a:cs typeface="Times New Roman" panose="02020603050405020304" pitchFamily="18" charset="0"/>
              </a:rPr>
              <a:t>7th December</a:t>
            </a:r>
            <a:r>
              <a:rPr lang="en-GB" sz="9200" b="1" dirty="0">
                <a:ea typeface="Calibri" panose="020F0502020204030204" pitchFamily="34" charset="0"/>
                <a:cs typeface="Times New Roman" panose="02020603050405020304" pitchFamily="18" charset="0"/>
              </a:rPr>
              <a:t> 2022</a:t>
            </a:r>
            <a:endParaRPr lang="en-GB" sz="9200" dirty="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9200" b="1" dirty="0">
                <a:effectLst/>
                <a:ea typeface="Times New Roman" panose="02020603050405020304" pitchFamily="18" charset="0"/>
                <a:cs typeface="Times New Roman" panose="02020603050405020304" pitchFamily="18" charset="0"/>
              </a:rPr>
              <a:t>Cabinet</a:t>
            </a:r>
            <a:r>
              <a:rPr lang="en-GB" sz="9200" dirty="0">
                <a:effectLst/>
                <a:ea typeface="Times New Roman" panose="02020603050405020304" pitchFamily="18" charset="0"/>
                <a:cs typeface="Times New Roman" panose="02020603050405020304" pitchFamily="18" charset="0"/>
              </a:rPr>
              <a:t> – agree proposal to consult on identified site</a:t>
            </a:r>
            <a:endParaRPr lang="en-GB" sz="9200" dirty="0">
              <a:effectLst/>
              <a:ea typeface="Calibri" panose="020F0502020204030204" pitchFamily="34" charset="0"/>
              <a:cs typeface="Times New Roman" panose="02020603050405020304" pitchFamily="18" charset="0"/>
            </a:endParaRPr>
          </a:p>
          <a:p>
            <a:pPr marL="0" indent="0">
              <a:buNone/>
            </a:pPr>
            <a:endParaRPr lang="en-GB" sz="9200" b="1" dirty="0">
              <a:effectLst/>
              <a:ea typeface="Calibri" panose="020F0502020204030204" pitchFamily="34" charset="0"/>
              <a:cs typeface="Times New Roman" panose="02020603050405020304" pitchFamily="18" charset="0"/>
            </a:endParaRPr>
          </a:p>
          <a:p>
            <a:pPr marL="0" indent="0">
              <a:buNone/>
            </a:pPr>
            <a:r>
              <a:rPr lang="en-GB" sz="9200" b="1" dirty="0">
                <a:effectLst/>
                <a:ea typeface="Calibri" panose="020F0502020204030204" pitchFamily="34" charset="0"/>
                <a:cs typeface="Times New Roman" panose="02020603050405020304" pitchFamily="18" charset="0"/>
              </a:rPr>
              <a:t>Mid November 2022 – January 2023 </a:t>
            </a:r>
            <a:endParaRPr lang="en-GB" sz="9200" dirty="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9200" b="1" dirty="0">
                <a:effectLst/>
                <a:ea typeface="Times New Roman" panose="02020603050405020304" pitchFamily="18" charset="0"/>
                <a:cs typeface="Times New Roman" panose="02020603050405020304" pitchFamily="18" charset="0"/>
              </a:rPr>
              <a:t>Housing &amp; Communities - </a:t>
            </a:r>
            <a:r>
              <a:rPr lang="en-GB" sz="9200" dirty="0">
                <a:effectLst/>
                <a:ea typeface="Times New Roman" panose="02020603050405020304" pitchFamily="18" charset="0"/>
                <a:cs typeface="Times New Roman" panose="02020603050405020304" pitchFamily="18" charset="0"/>
              </a:rPr>
              <a:t> consult on identified site(s)</a:t>
            </a:r>
            <a:endParaRPr lang="en-GB" sz="9200" dirty="0">
              <a:effectLst/>
              <a:ea typeface="Calibri" panose="020F0502020204030204" pitchFamily="34" charset="0"/>
              <a:cs typeface="Times New Roman" panose="02020603050405020304" pitchFamily="18" charset="0"/>
            </a:endParaRPr>
          </a:p>
          <a:p>
            <a:endParaRPr lang="en-GB" sz="9200" dirty="0">
              <a:effectLst/>
              <a:ea typeface="Calibri" panose="020F0502020204030204" pitchFamily="34" charset="0"/>
              <a:cs typeface="Times New Roman" panose="02020603050405020304" pitchFamily="18" charset="0"/>
            </a:endParaRPr>
          </a:p>
          <a:p>
            <a:pPr marL="0" indent="0">
              <a:buNone/>
            </a:pPr>
            <a:r>
              <a:rPr lang="en-GB" sz="9200" b="1" dirty="0">
                <a:effectLst/>
                <a:ea typeface="Calibri" panose="020F0502020204030204" pitchFamily="34" charset="0"/>
                <a:cs typeface="Times New Roman" panose="02020603050405020304" pitchFamily="18" charset="0"/>
              </a:rPr>
              <a:t>28</a:t>
            </a:r>
            <a:r>
              <a:rPr lang="en-GB" sz="9200" b="1" baseline="30000" dirty="0">
                <a:effectLst/>
                <a:ea typeface="Calibri" panose="020F0502020204030204" pitchFamily="34" charset="0"/>
                <a:cs typeface="Times New Roman" panose="02020603050405020304" pitchFamily="18" charset="0"/>
              </a:rPr>
              <a:t>th</a:t>
            </a:r>
            <a:r>
              <a:rPr lang="en-GB" sz="9200" b="1" dirty="0">
                <a:effectLst/>
                <a:ea typeface="Calibri" panose="020F0502020204030204" pitchFamily="34" charset="0"/>
                <a:cs typeface="Times New Roman" panose="02020603050405020304" pitchFamily="18" charset="0"/>
              </a:rPr>
              <a:t> February 2023  </a:t>
            </a:r>
            <a:endParaRPr lang="en-GB" sz="9200" dirty="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9200" b="1" dirty="0">
                <a:effectLst/>
                <a:ea typeface="Times New Roman" panose="02020603050405020304" pitchFamily="18" charset="0"/>
                <a:cs typeface="Times New Roman" panose="02020603050405020304" pitchFamily="18" charset="0"/>
              </a:rPr>
              <a:t>Place Select – </a:t>
            </a:r>
            <a:r>
              <a:rPr lang="en-GB" sz="9200" dirty="0">
                <a:effectLst/>
                <a:ea typeface="Times New Roman" panose="02020603050405020304" pitchFamily="18" charset="0"/>
                <a:cs typeface="Times New Roman" panose="02020603050405020304" pitchFamily="18" charset="0"/>
              </a:rPr>
              <a:t>report on outcome of consultation and make site(s) recommendation for proceeding.</a:t>
            </a:r>
            <a:endParaRPr lang="en-GB" sz="9200" dirty="0">
              <a:effectLst/>
              <a:ea typeface="Calibri" panose="020F0502020204030204" pitchFamily="34" charset="0"/>
              <a:cs typeface="Times New Roman" panose="02020603050405020304" pitchFamily="18" charset="0"/>
            </a:endParaRPr>
          </a:p>
          <a:p>
            <a:endParaRPr lang="en-GB" sz="9600" dirty="0">
              <a:effectLst/>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850774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lstStyle/>
          <a:p>
            <a:r>
              <a:rPr lang="en-GB" b="1" dirty="0"/>
              <a:t>Next Steps &amp; Proposed Timetable</a:t>
            </a:r>
          </a:p>
        </p:txBody>
      </p:sp>
      <p:sp>
        <p:nvSpPr>
          <p:cNvPr id="4" name="Subtitle 3"/>
          <p:cNvSpPr>
            <a:spLocks noGrp="1"/>
          </p:cNvSpPr>
          <p:nvPr>
            <p:ph idx="1"/>
          </p:nvPr>
        </p:nvSpPr>
        <p:spPr>
          <a:xfrm>
            <a:off x="391886" y="947057"/>
            <a:ext cx="11408228" cy="4963886"/>
          </a:xfrm>
        </p:spPr>
        <p:txBody>
          <a:bodyPr>
            <a:normAutofit fontScale="62500" lnSpcReduction="20000"/>
          </a:bodyPr>
          <a:lstStyle/>
          <a:p>
            <a:pPr marL="0" indent="0">
              <a:buNone/>
            </a:pPr>
            <a:endParaRPr lang="en-GB" sz="9600" b="1" dirty="0">
              <a:effectLst/>
              <a:ea typeface="Calibri" panose="020F0502020204030204" pitchFamily="34" charset="0"/>
              <a:cs typeface="Times New Roman" panose="02020603050405020304" pitchFamily="18" charset="0"/>
            </a:endParaRPr>
          </a:p>
          <a:p>
            <a:pPr marL="0" indent="0">
              <a:buNone/>
            </a:pPr>
            <a:r>
              <a:rPr lang="en-GB" sz="4400" b="1" dirty="0">
                <a:effectLst/>
                <a:ea typeface="Calibri" panose="020F0502020204030204" pitchFamily="34" charset="0"/>
                <a:cs typeface="Times New Roman" panose="02020603050405020304" pitchFamily="18" charset="0"/>
              </a:rPr>
              <a:t>1</a:t>
            </a:r>
            <a:r>
              <a:rPr lang="en-GB" sz="4400" b="1" baseline="30000" dirty="0">
                <a:effectLst/>
                <a:ea typeface="Calibri" panose="020F0502020204030204" pitchFamily="34" charset="0"/>
                <a:cs typeface="Times New Roman" panose="02020603050405020304" pitchFamily="18" charset="0"/>
              </a:rPr>
              <a:t>st</a:t>
            </a:r>
            <a:r>
              <a:rPr lang="en-GB" sz="4400" b="1" dirty="0">
                <a:effectLst/>
                <a:ea typeface="Calibri" panose="020F0502020204030204" pitchFamily="34" charset="0"/>
                <a:cs typeface="Times New Roman" panose="02020603050405020304" pitchFamily="18" charset="0"/>
              </a:rPr>
              <a:t> March 2023</a:t>
            </a:r>
            <a:endParaRPr lang="en-GB" sz="4400" dirty="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4400" b="1" dirty="0">
                <a:effectLst/>
                <a:ea typeface="Times New Roman" panose="02020603050405020304" pitchFamily="18" charset="0"/>
                <a:cs typeface="Times New Roman" panose="02020603050405020304" pitchFamily="18" charset="0"/>
              </a:rPr>
              <a:t>Cabinet – </a:t>
            </a:r>
            <a:r>
              <a:rPr lang="en-GB" sz="4400" dirty="0">
                <a:effectLst/>
                <a:ea typeface="Times New Roman" panose="02020603050405020304" pitchFamily="18" charset="0"/>
                <a:cs typeface="Times New Roman" panose="02020603050405020304" pitchFamily="18" charset="0"/>
              </a:rPr>
              <a:t>agree site(s) to develop</a:t>
            </a:r>
            <a:endParaRPr lang="en-GB" sz="4400" dirty="0">
              <a:effectLst/>
              <a:ea typeface="Calibri" panose="020F0502020204030204" pitchFamily="34" charset="0"/>
              <a:cs typeface="Times New Roman" panose="02020603050405020304" pitchFamily="18" charset="0"/>
            </a:endParaRPr>
          </a:p>
          <a:p>
            <a:endParaRPr lang="en-GB" sz="4400" dirty="0">
              <a:effectLst/>
              <a:ea typeface="Calibri" panose="020F0502020204030204" pitchFamily="34" charset="0"/>
              <a:cs typeface="Times New Roman" panose="02020603050405020304" pitchFamily="18" charset="0"/>
            </a:endParaRPr>
          </a:p>
          <a:p>
            <a:pPr marL="0" indent="0">
              <a:buNone/>
            </a:pPr>
            <a:r>
              <a:rPr lang="en-GB" sz="4400" b="1" dirty="0">
                <a:effectLst/>
                <a:ea typeface="Calibri" panose="020F0502020204030204" pitchFamily="34" charset="0"/>
                <a:cs typeface="Times New Roman" panose="02020603050405020304" pitchFamily="18" charset="0"/>
              </a:rPr>
              <a:t>Mid-March 2023 onwards</a:t>
            </a:r>
            <a:endParaRPr lang="en-GB" sz="4400" dirty="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4400" b="1" dirty="0">
                <a:effectLst/>
                <a:ea typeface="Times New Roman" panose="02020603050405020304" pitchFamily="18" charset="0"/>
                <a:cs typeface="Times New Roman" panose="02020603050405020304" pitchFamily="18" charset="0"/>
              </a:rPr>
              <a:t>Planning – </a:t>
            </a:r>
            <a:r>
              <a:rPr lang="en-GB" sz="4400" dirty="0">
                <a:effectLst/>
                <a:ea typeface="Times New Roman" panose="02020603050405020304" pitchFamily="18" charset="0"/>
                <a:cs typeface="Times New Roman" panose="02020603050405020304" pitchFamily="18" charset="0"/>
              </a:rPr>
              <a:t>progress with incorporating identified site into Local Development Plan</a:t>
            </a:r>
            <a:endParaRPr lang="en-GB" sz="4400" dirty="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4400" b="1" dirty="0">
                <a:effectLst/>
                <a:ea typeface="Times New Roman" panose="02020603050405020304" pitchFamily="18" charset="0"/>
                <a:cs typeface="Times New Roman" panose="02020603050405020304" pitchFamily="18" charset="0"/>
              </a:rPr>
              <a:t>Housing &amp; Communities -  </a:t>
            </a:r>
            <a:r>
              <a:rPr lang="en-GB" sz="4400" dirty="0">
                <a:effectLst/>
                <a:ea typeface="Times New Roman" panose="02020603050405020304" pitchFamily="18" charset="0"/>
                <a:cs typeface="Times New Roman" panose="02020603050405020304" pitchFamily="18" charset="0"/>
              </a:rPr>
              <a:t>engage with </a:t>
            </a:r>
            <a:r>
              <a:rPr lang="en-GB" sz="4400" dirty="0">
                <a:effectLst/>
                <a:ea typeface="Calibri" panose="020F0502020204030204" pitchFamily="34" charset="0"/>
                <a:cs typeface="Arial" panose="020B0604020202020204" pitchFamily="34" charset="0"/>
              </a:rPr>
              <a:t>Travelling Ahead; Gypsy, Roma and Traveller Advice &amp; Advocacy Service,</a:t>
            </a:r>
            <a:r>
              <a:rPr lang="en-GB" sz="4400" dirty="0">
                <a:effectLst/>
                <a:ea typeface="Times New Roman" panose="02020603050405020304" pitchFamily="18" charset="0"/>
                <a:cs typeface="Times New Roman" panose="02020603050405020304" pitchFamily="18" charset="0"/>
              </a:rPr>
              <a:t> MCC Estates and Welsh Government.</a:t>
            </a:r>
            <a:endParaRPr lang="en-GB" sz="4400" dirty="0">
              <a:effectLst/>
              <a:ea typeface="Calibri" panose="020F0502020204030204" pitchFamily="34" charset="0"/>
              <a:cs typeface="Times New Roman" panose="02020603050405020304" pitchFamily="18" charset="0"/>
            </a:endParaRPr>
          </a:p>
          <a:p>
            <a:endParaRPr lang="en-GB" sz="5600" b="1" dirty="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p>
          <a:p>
            <a:endParaRPr lang="en-GB" dirty="0"/>
          </a:p>
        </p:txBody>
      </p:sp>
    </p:spTree>
    <p:extLst>
      <p:ext uri="{BB962C8B-B14F-4D97-AF65-F5344CB8AC3E}">
        <p14:creationId xmlns:p14="http://schemas.microsoft.com/office/powerpoint/2010/main" val="3883795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ECDD846902554AA7F7053FA3D3967F" ma:contentTypeVersion="5" ma:contentTypeDescription="Create a new document." ma:contentTypeScope="" ma:versionID="5688ef78072f2390d443624dc1a1dd7b">
  <xsd:schema xmlns:xsd="http://www.w3.org/2001/XMLSchema" xmlns:xs="http://www.w3.org/2001/XMLSchema" xmlns:p="http://schemas.microsoft.com/office/2006/metadata/properties" xmlns:ns2="fecf9de0-5d46-40c6-9252-f3fe6fb5d62a" xmlns:ns3="1208c79e-142b-445e-b53b-b7a7cb803c9b" targetNamespace="http://schemas.microsoft.com/office/2006/metadata/properties" ma:root="true" ma:fieldsID="facce358e049adb7d9f9e27febef72da" ns2:_="" ns3:_="">
    <xsd:import namespace="fecf9de0-5d46-40c6-9252-f3fe6fb5d62a"/>
    <xsd:import namespace="1208c79e-142b-445e-b53b-b7a7cb803c9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cf9de0-5d46-40c6-9252-f3fe6fb5d6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08c79e-142b-445e-b53b-b7a7cb803c9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F1BDF94-598C-4239-8897-178559C0BCCA}"/>
</file>

<file path=customXml/itemProps2.xml><?xml version="1.0" encoding="utf-8"?>
<ds:datastoreItem xmlns:ds="http://schemas.openxmlformats.org/officeDocument/2006/customXml" ds:itemID="{7D063574-AF6C-4285-850F-879209C52668}"/>
</file>

<file path=customXml/itemProps3.xml><?xml version="1.0" encoding="utf-8"?>
<ds:datastoreItem xmlns:ds="http://schemas.openxmlformats.org/officeDocument/2006/customXml" ds:itemID="{3E8B2627-7D64-4E3A-BC18-844DC271D874}"/>
</file>

<file path=docProps/app.xml><?xml version="1.0" encoding="utf-8"?>
<Properties xmlns="http://schemas.openxmlformats.org/officeDocument/2006/extended-properties" xmlns:vt="http://schemas.openxmlformats.org/officeDocument/2006/docPropsVTypes">
  <TotalTime>5253</TotalTime>
  <Words>1234</Words>
  <Application>Microsoft Office PowerPoint</Application>
  <PresentationFormat>Widescreen</PresentationFormat>
  <Paragraphs>137</Paragraphs>
  <Slides>12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Symbol</vt:lpstr>
      <vt:lpstr>Office Theme</vt:lpstr>
      <vt:lpstr>Members Workshop  </vt:lpstr>
      <vt:lpstr>Introduction</vt:lpstr>
      <vt:lpstr>Background</vt:lpstr>
      <vt:lpstr>Gypsy &amp; Traveller Assessment</vt:lpstr>
      <vt:lpstr>Findings - Assessed Pitch Needs</vt:lpstr>
      <vt:lpstr>National Planning Policy </vt:lpstr>
      <vt:lpstr>Definition of Pitch </vt:lpstr>
      <vt:lpstr>Planning </vt:lpstr>
      <vt:lpstr>Proposed Approach to Meet Pitch Need</vt:lpstr>
      <vt:lpstr>Proposed Timetable</vt:lpstr>
      <vt:lpstr>Next Steps &amp; Proposed Timetable</vt:lpstr>
      <vt:lpstr>Next Steps &amp; Proposed Timetable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Damsell, Tom</dc:creator>
  <cp:lastModifiedBy>Bakewell, Ian N.</cp:lastModifiedBy>
  <cp:revision>235</cp:revision>
  <cp:lastPrinted>2019-04-05T13:19:27Z</cp:lastPrinted>
  <dcterms:created xsi:type="dcterms:W3CDTF">2019-03-11T11:37:22Z</dcterms:created>
  <dcterms:modified xsi:type="dcterms:W3CDTF">2023-07-31T09:41:29Z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0x01010039ECDD846902554AA7F7053FA3D3967F</vt:lpwstr>
  </property>
</Properties>
</file>