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9" r:id="rId4"/>
    <p:sldId id="270" r:id="rId5"/>
    <p:sldId id="275" r:id="rId6"/>
    <p:sldId id="267" r:id="rId7"/>
    <p:sldId id="271" r:id="rId8"/>
    <p:sldId id="272" r:id="rId9"/>
    <p:sldId id="273" r:id="rId10"/>
    <p:sldId id="27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B224-F18F-4477-8A47-60E5819873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3F9A83-410E-4A55-A070-36E943893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2F42C4-9606-4C0C-A424-887EEE8EF2BF}"/>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5" name="Footer Placeholder 4">
            <a:extLst>
              <a:ext uri="{FF2B5EF4-FFF2-40B4-BE49-F238E27FC236}">
                <a16:creationId xmlns:a16="http://schemas.microsoft.com/office/drawing/2014/main" id="{286F6F71-15F4-4254-9274-A26338AB3D6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9118C10-714F-4D32-8DB0-587DAE02C029}"/>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34624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4EBB-B4FA-4C09-9B54-625BF1932C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9F9BEE-2FE1-414B-A70B-8E41E9D35D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BAFA15-4177-45D8-A17C-E5C081D952A3}"/>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5" name="Footer Placeholder 4">
            <a:extLst>
              <a:ext uri="{FF2B5EF4-FFF2-40B4-BE49-F238E27FC236}">
                <a16:creationId xmlns:a16="http://schemas.microsoft.com/office/drawing/2014/main" id="{3500265B-6983-42E0-8CB5-3977EC7B425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8459890-AEFC-4F81-94CE-6913DAEAC67B}"/>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1795986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BAF6-BE7A-4238-97AD-26697F5472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72620A-D48B-40D1-AA54-85EDF39D8C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6456C2-ECD7-4516-AB84-ADCDAB3D30CA}"/>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5" name="Footer Placeholder 4">
            <a:extLst>
              <a:ext uri="{FF2B5EF4-FFF2-40B4-BE49-F238E27FC236}">
                <a16:creationId xmlns:a16="http://schemas.microsoft.com/office/drawing/2014/main" id="{7D2FD2B3-D596-4D5A-AF65-215E2392175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7CA191C-CF50-497F-8A5A-7B8EBF1BBB32}"/>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346831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6AB6-3FE7-4BA2-AF39-E0C4EF1652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F003EB-9F34-44F8-AAFE-EEED2F4615A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1B00A1-830E-42FF-BBD8-41E4CE8BB49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0EBA60-5046-4EC1-BBAB-6122E0C29065}"/>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6" name="Footer Placeholder 5">
            <a:extLst>
              <a:ext uri="{FF2B5EF4-FFF2-40B4-BE49-F238E27FC236}">
                <a16:creationId xmlns:a16="http://schemas.microsoft.com/office/drawing/2014/main" id="{B7856791-077E-452F-931C-1D61BEDF209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C4F03DA-8DE2-42C4-B3E9-084F47C21BDD}"/>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304356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1F4E-BD70-4689-AA4E-9029892A83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52C97D-E2D2-4503-9369-5C1AA6C12C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0F8118C-A808-4683-9B14-2C42B555AE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2F805D-47C8-465B-9E04-F77852F877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D473168-DD4A-415F-AABD-7C0249E2553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ABD256-DDBF-4DFF-AEEC-E888E9730337}"/>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8" name="Footer Placeholder 7">
            <a:extLst>
              <a:ext uri="{FF2B5EF4-FFF2-40B4-BE49-F238E27FC236}">
                <a16:creationId xmlns:a16="http://schemas.microsoft.com/office/drawing/2014/main" id="{0FC056DD-316E-44E9-B9A1-76FDA783F7E5}"/>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E506767-0B8B-4DC4-8720-130DFE85989F}"/>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1480379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0DF4-C0DE-44CE-90AD-F4B6D5B271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9F3D88-BAA9-40B1-9886-0FB9A4A8DF29}"/>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4" name="Footer Placeholder 3">
            <a:extLst>
              <a:ext uri="{FF2B5EF4-FFF2-40B4-BE49-F238E27FC236}">
                <a16:creationId xmlns:a16="http://schemas.microsoft.com/office/drawing/2014/main" id="{728842C1-443E-486A-B4D5-DA46018E14D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3B28217-824B-4A0A-B3DA-59D66857A775}"/>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312995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90330-1467-4045-BDED-F51B3E2199F1}"/>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3" name="Footer Placeholder 2">
            <a:extLst>
              <a:ext uri="{FF2B5EF4-FFF2-40B4-BE49-F238E27FC236}">
                <a16:creationId xmlns:a16="http://schemas.microsoft.com/office/drawing/2014/main" id="{D23245CC-F5BA-42B4-95F8-C7BAD3362E4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155A5312-FD57-433F-A86C-E873C86BFD67}"/>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1475005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57D0-1820-4CEC-8233-E247A5E89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14BA7A-77DA-40C1-989D-6ABA701E5A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01ED689-77A7-4B57-B530-8AE6FBF3F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5F3346-8207-4815-A11D-FA3B1B5D51D2}"/>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6" name="Footer Placeholder 5">
            <a:extLst>
              <a:ext uri="{FF2B5EF4-FFF2-40B4-BE49-F238E27FC236}">
                <a16:creationId xmlns:a16="http://schemas.microsoft.com/office/drawing/2014/main" id="{DDB5CEA2-7103-48ED-A4E2-0267521B59B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FEDC18E-6EA0-48F1-A756-C999C62C68B4}"/>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427600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8FF69-0036-4D5E-8BEA-354D280AF2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AA8A76-523F-477C-B682-771502BA1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F95983E4-D9F6-43E8-9ABF-C9C62845C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EE4D1A8-CA1F-4022-A7E5-2EB34373AE06}"/>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6" name="Footer Placeholder 5">
            <a:extLst>
              <a:ext uri="{FF2B5EF4-FFF2-40B4-BE49-F238E27FC236}">
                <a16:creationId xmlns:a16="http://schemas.microsoft.com/office/drawing/2014/main" id="{68505683-AC67-4733-A9C2-C4C4A6DC977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9303DF6-742A-4E63-BC07-D63EA50A1A64}"/>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855922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D3886-23C3-411A-8F0D-512D6C03DC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719EBC-89DB-49F8-9789-457210DFCE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869B46-75EA-4B3A-9654-02B79A10C2A4}"/>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5" name="Footer Placeholder 4">
            <a:extLst>
              <a:ext uri="{FF2B5EF4-FFF2-40B4-BE49-F238E27FC236}">
                <a16:creationId xmlns:a16="http://schemas.microsoft.com/office/drawing/2014/main" id="{7DE7D51B-9A74-4446-8B31-7B0ABFAB92B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FDB2442-17B0-418B-96BB-C4D882516380}"/>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728928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F371C5-FF57-4338-A698-DD1A77035D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A3E685-32AE-4CD3-A10B-39B9932348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FA14AC-E38D-48CD-B709-A6788306B5C5}"/>
              </a:ext>
            </a:extLst>
          </p:cNvPr>
          <p:cNvSpPr>
            <a:spLocks noGrp="1"/>
          </p:cNvSpPr>
          <p:nvPr>
            <p:ph type="dt" sz="half" idx="10"/>
          </p:nvPr>
        </p:nvSpPr>
        <p:spPr/>
        <p:txBody>
          <a:bodyPr/>
          <a:lstStyle/>
          <a:p>
            <a:fld id="{36F1CE1A-FE19-495A-A092-2883772160E1}" type="datetimeFigureOut">
              <a:rPr lang="en-GB" smtClean="0"/>
              <a:t>31/07/2023</a:t>
            </a:fld>
            <a:endParaRPr lang="en-GB" dirty="0"/>
          </a:p>
        </p:txBody>
      </p:sp>
      <p:sp>
        <p:nvSpPr>
          <p:cNvPr id="5" name="Footer Placeholder 4">
            <a:extLst>
              <a:ext uri="{FF2B5EF4-FFF2-40B4-BE49-F238E27FC236}">
                <a16:creationId xmlns:a16="http://schemas.microsoft.com/office/drawing/2014/main" id="{3349D883-2418-414C-8A20-384B7938BB9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D3B89EF-F06E-483C-9110-C697133B3A7B}"/>
              </a:ext>
            </a:extLst>
          </p:cNvPr>
          <p:cNvSpPr>
            <a:spLocks noGrp="1"/>
          </p:cNvSpPr>
          <p:nvPr>
            <p:ph type="sldNum" sz="quarter" idx="12"/>
          </p:nvPr>
        </p:nvSpPr>
        <p:spPr/>
        <p:txBody>
          <a:bodyPr/>
          <a:lstStyle/>
          <a:p>
            <a:fld id="{C44CD273-2160-4A90-8295-0C4B9B4E043A}" type="slidenum">
              <a:rPr lang="en-GB" smtClean="0"/>
              <a:t>‹#›</a:t>
            </a:fld>
            <a:endParaRPr lang="en-GB" dirty="0"/>
          </a:p>
        </p:txBody>
      </p:sp>
    </p:spTree>
    <p:extLst>
      <p:ext uri="{BB962C8B-B14F-4D97-AF65-F5344CB8AC3E}">
        <p14:creationId xmlns:p14="http://schemas.microsoft.com/office/powerpoint/2010/main" val="619525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9DA075-D381-4248-84A6-AAE49AFF2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87C755-2B0F-4A34-A69C-805065E50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29816F-680E-4B15-AD73-7E3A0F6F19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F1CE1A-FE19-495A-A092-2883772160E1}" type="datetimeFigureOut">
              <a:rPr lang="en-GB" smtClean="0"/>
              <a:t>31/07/2023</a:t>
            </a:fld>
            <a:endParaRPr lang="en-GB" dirty="0"/>
          </a:p>
        </p:txBody>
      </p:sp>
      <p:sp>
        <p:nvSpPr>
          <p:cNvPr id="5" name="Footer Placeholder 4">
            <a:extLst>
              <a:ext uri="{FF2B5EF4-FFF2-40B4-BE49-F238E27FC236}">
                <a16:creationId xmlns:a16="http://schemas.microsoft.com/office/drawing/2014/main" id="{B39C90F2-996A-4BE3-A36F-32FC0759EE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B1FDFBB-1F02-4A81-8B6A-38D74F757E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CD273-2160-4A90-8295-0C4B9B4E043A}" type="slidenum">
              <a:rPr lang="en-GB" smtClean="0"/>
              <a:t>‹#›</a:t>
            </a:fld>
            <a:endParaRPr lang="en-GB" dirty="0"/>
          </a:p>
        </p:txBody>
      </p:sp>
    </p:spTree>
    <p:extLst>
      <p:ext uri="{BB962C8B-B14F-4D97-AF65-F5344CB8AC3E}">
        <p14:creationId xmlns:p14="http://schemas.microsoft.com/office/powerpoint/2010/main" val="1931708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55845" y="2565778"/>
            <a:ext cx="5977719" cy="1938992"/>
          </a:xfrm>
          <a:prstGeom prst="rect">
            <a:avLst/>
          </a:prstGeom>
          <a:noFill/>
        </p:spPr>
        <p:txBody>
          <a:bodyPr wrap="square" rtlCol="0">
            <a:spAutoFit/>
          </a:bodyPr>
          <a:lstStyle/>
          <a:p>
            <a:r>
              <a:rPr lang="en-GB" sz="4000" dirty="0"/>
              <a:t>Adults Select Committee – Gypsy &amp; Traveller Workshop 29</a:t>
            </a:r>
            <a:r>
              <a:rPr lang="en-GB" sz="4000" baseline="30000" dirty="0"/>
              <a:t>th</a:t>
            </a:r>
            <a:r>
              <a:rPr lang="en-GB" sz="4000" dirty="0"/>
              <a:t> March 2019 </a:t>
            </a:r>
          </a:p>
        </p:txBody>
      </p:sp>
    </p:spTree>
    <p:extLst>
      <p:ext uri="{BB962C8B-B14F-4D97-AF65-F5344CB8AC3E}">
        <p14:creationId xmlns:p14="http://schemas.microsoft.com/office/powerpoint/2010/main" val="2054207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55845" y="1951629"/>
            <a:ext cx="5977719" cy="584775"/>
          </a:xfrm>
          <a:prstGeom prst="rect">
            <a:avLst/>
          </a:prstGeom>
          <a:noFill/>
        </p:spPr>
        <p:txBody>
          <a:bodyPr wrap="square" rtlCol="0">
            <a:spAutoFit/>
          </a:bodyPr>
          <a:lstStyle/>
          <a:p>
            <a:r>
              <a:rPr lang="en-GB" sz="3200" dirty="0"/>
              <a:t>Planning Policy Background </a:t>
            </a:r>
          </a:p>
        </p:txBody>
      </p:sp>
      <p:sp>
        <p:nvSpPr>
          <p:cNvPr id="3" name="TextBox 2"/>
          <p:cNvSpPr txBox="1"/>
          <p:nvPr/>
        </p:nvSpPr>
        <p:spPr>
          <a:xfrm>
            <a:off x="1446663" y="2988859"/>
            <a:ext cx="9557425" cy="2031325"/>
          </a:xfrm>
          <a:prstGeom prst="rect">
            <a:avLst/>
          </a:prstGeom>
          <a:noFill/>
        </p:spPr>
        <p:txBody>
          <a:bodyPr wrap="none" rtlCol="0">
            <a:spAutoFit/>
          </a:bodyPr>
          <a:lstStyle/>
          <a:p>
            <a:r>
              <a:rPr lang="en-GB" dirty="0"/>
              <a:t> PPW 10 -  Par. 4.2.35 Local authorities are required to assess the accommodation needs of Gypsy</a:t>
            </a:r>
          </a:p>
          <a:p>
            <a:r>
              <a:rPr lang="en-GB" dirty="0"/>
              <a:t> and Traveller families and to allocate sites to meet the identified need. Where a Gypsy and Traveller</a:t>
            </a:r>
          </a:p>
          <a:p>
            <a:r>
              <a:rPr lang="en-GB" dirty="0"/>
              <a:t> accommodation Assessment (GTAA) identifies an unmet need, a planning authority should allocate</a:t>
            </a:r>
          </a:p>
          <a:p>
            <a:r>
              <a:rPr lang="en-GB" dirty="0"/>
              <a:t> sufficient sites in their development plan to ensure that the identified pitch requirements</a:t>
            </a:r>
          </a:p>
          <a:p>
            <a:r>
              <a:rPr lang="en-GB" dirty="0"/>
              <a:t> for residential and/or transit use can be met. Planning authorities will need to demonstrate that</a:t>
            </a:r>
          </a:p>
          <a:p>
            <a:r>
              <a:rPr lang="en-GB" dirty="0"/>
              <a:t> sites are suitable for development and deliverable in the identified timescales.</a:t>
            </a:r>
          </a:p>
          <a:p>
            <a:endParaRPr lang="en-GB" dirty="0"/>
          </a:p>
        </p:txBody>
      </p:sp>
    </p:spTree>
    <p:extLst>
      <p:ext uri="{BB962C8B-B14F-4D97-AF65-F5344CB8AC3E}">
        <p14:creationId xmlns:p14="http://schemas.microsoft.com/office/powerpoint/2010/main" val="37223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091821" y="1951629"/>
            <a:ext cx="6441743" cy="584775"/>
          </a:xfrm>
          <a:prstGeom prst="rect">
            <a:avLst/>
          </a:prstGeom>
          <a:noFill/>
        </p:spPr>
        <p:txBody>
          <a:bodyPr wrap="square" rtlCol="0">
            <a:spAutoFit/>
          </a:bodyPr>
          <a:lstStyle/>
          <a:p>
            <a:r>
              <a:rPr lang="en-GB" sz="3200" dirty="0"/>
              <a:t>Planning Policy Background </a:t>
            </a:r>
          </a:p>
        </p:txBody>
      </p:sp>
      <p:sp>
        <p:nvSpPr>
          <p:cNvPr id="3" name="TextBox 2"/>
          <p:cNvSpPr txBox="1"/>
          <p:nvPr/>
        </p:nvSpPr>
        <p:spPr>
          <a:xfrm>
            <a:off x="982639" y="3002507"/>
            <a:ext cx="10339434" cy="2031325"/>
          </a:xfrm>
          <a:prstGeom prst="rect">
            <a:avLst/>
          </a:prstGeom>
          <a:noFill/>
        </p:spPr>
        <p:txBody>
          <a:bodyPr wrap="none" rtlCol="0">
            <a:spAutoFit/>
          </a:bodyPr>
          <a:lstStyle/>
          <a:p>
            <a:r>
              <a:rPr lang="en-GB" dirty="0"/>
              <a:t> Welsh Government Circular 005/2018 - Planning for Gypsy, Traveller and Showpeople Sites</a:t>
            </a:r>
          </a:p>
          <a:p>
            <a:endParaRPr lang="en-GB" dirty="0"/>
          </a:p>
          <a:p>
            <a:r>
              <a:rPr lang="en-GB" dirty="0"/>
              <a:t> Issues of site sustainability are important for the health and well being of Gypsy and Travellers not only</a:t>
            </a:r>
          </a:p>
          <a:p>
            <a:r>
              <a:rPr lang="en-GB" dirty="0"/>
              <a:t> in respect of environmental issues but also for the maintenance and support of family and social networks. </a:t>
            </a:r>
          </a:p>
          <a:p>
            <a:r>
              <a:rPr lang="en-GB" dirty="0"/>
              <a:t> Consideration may include the following matters as listed below. This list is not exhaustive and regard should</a:t>
            </a:r>
          </a:p>
          <a:p>
            <a:r>
              <a:rPr lang="en-GB" dirty="0"/>
              <a:t> also be had to other national planning policy requirements set out in Planning Policy Wales and</a:t>
            </a:r>
          </a:p>
          <a:p>
            <a:r>
              <a:rPr lang="en-GB" dirty="0"/>
              <a:t> Technical Advice Notes:</a:t>
            </a:r>
          </a:p>
        </p:txBody>
      </p:sp>
    </p:spTree>
    <p:extLst>
      <p:ext uri="{BB962C8B-B14F-4D97-AF65-F5344CB8AC3E}">
        <p14:creationId xmlns:p14="http://schemas.microsoft.com/office/powerpoint/2010/main" val="1116406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06108" y="1194392"/>
            <a:ext cx="6441743" cy="584775"/>
          </a:xfrm>
          <a:prstGeom prst="rect">
            <a:avLst/>
          </a:prstGeom>
          <a:noFill/>
        </p:spPr>
        <p:txBody>
          <a:bodyPr wrap="square" rtlCol="0">
            <a:spAutoFit/>
          </a:bodyPr>
          <a:lstStyle/>
          <a:p>
            <a:r>
              <a:rPr lang="en-GB" sz="3200" dirty="0"/>
              <a:t>Planning Policy Background </a:t>
            </a:r>
          </a:p>
        </p:txBody>
      </p:sp>
      <p:sp>
        <p:nvSpPr>
          <p:cNvPr id="3" name="TextBox 2"/>
          <p:cNvSpPr txBox="1"/>
          <p:nvPr/>
        </p:nvSpPr>
        <p:spPr>
          <a:xfrm>
            <a:off x="311126" y="2006222"/>
            <a:ext cx="11425949" cy="3970318"/>
          </a:xfrm>
          <a:prstGeom prst="rect">
            <a:avLst/>
          </a:prstGeom>
          <a:noFill/>
        </p:spPr>
        <p:txBody>
          <a:bodyPr wrap="square" rtlCol="0">
            <a:spAutoFit/>
          </a:bodyPr>
          <a:lstStyle/>
          <a:p>
            <a:r>
              <a:rPr lang="en-GB" dirty="0"/>
              <a:t> Welsh Government Circular 005/2018 - Planning for Gypsy, Traveller and Showpeople Sites</a:t>
            </a:r>
          </a:p>
          <a:p>
            <a:endParaRPr lang="en-GB" dirty="0"/>
          </a:p>
          <a:p>
            <a:r>
              <a:rPr lang="en-GB" dirty="0"/>
              <a:t>• opportunities for growth within family units;</a:t>
            </a:r>
          </a:p>
          <a:p>
            <a:r>
              <a:rPr lang="en-GB" dirty="0"/>
              <a:t>• the promotion of peaceful and integrated co-existence between the site and the local community;</a:t>
            </a:r>
          </a:p>
          <a:p>
            <a:r>
              <a:rPr lang="en-GB" dirty="0"/>
              <a:t>• access to health and education services;</a:t>
            </a:r>
          </a:p>
          <a:p>
            <a:r>
              <a:rPr lang="en-GB" dirty="0"/>
              <a:t>• access to utilities including water, waste water disposal and waste collection services;</a:t>
            </a:r>
          </a:p>
          <a:p>
            <a:r>
              <a:rPr lang="en-GB" dirty="0"/>
              <a:t>• access by walking and cycling, public transport and private motor vehicles (including emergency vehicles);</a:t>
            </a:r>
          </a:p>
          <a:p>
            <a:r>
              <a:rPr lang="en-GB" dirty="0"/>
              <a:t>• suitable nearby or on-site safe play areas;</a:t>
            </a:r>
          </a:p>
          <a:p>
            <a:r>
              <a:rPr lang="en-GB" dirty="0"/>
              <a:t>• contribution to a network of transit sites which reduce the need for long-distance travelling or unauthorised encampments;</a:t>
            </a:r>
          </a:p>
          <a:p>
            <a:r>
              <a:rPr lang="en-GB" dirty="0"/>
              <a:t>• not locating sites in zone C2 risk of flooding and only considering sites for location within zone C1 risk of flooding in line</a:t>
            </a:r>
          </a:p>
          <a:p>
            <a:r>
              <a:rPr lang="en-GB" dirty="0"/>
              <a:t>   with guidance contained in TAN 15, given the particular vulnerability of caravans; and</a:t>
            </a:r>
          </a:p>
          <a:p>
            <a:r>
              <a:rPr lang="en-GB" dirty="0"/>
              <a:t>• regard for areas designated as being of international, national and local importance for biodiversity and landscape</a:t>
            </a:r>
          </a:p>
          <a:p>
            <a:endParaRPr lang="en-GB" dirty="0"/>
          </a:p>
        </p:txBody>
      </p:sp>
    </p:spTree>
    <p:extLst>
      <p:ext uri="{BB962C8B-B14F-4D97-AF65-F5344CB8AC3E}">
        <p14:creationId xmlns:p14="http://schemas.microsoft.com/office/powerpoint/2010/main" val="220594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06108" y="1194392"/>
            <a:ext cx="6441743" cy="584775"/>
          </a:xfrm>
          <a:prstGeom prst="rect">
            <a:avLst/>
          </a:prstGeom>
          <a:noFill/>
        </p:spPr>
        <p:txBody>
          <a:bodyPr wrap="square" rtlCol="0">
            <a:spAutoFit/>
          </a:bodyPr>
          <a:lstStyle/>
          <a:p>
            <a:r>
              <a:rPr lang="en-GB" sz="3200" dirty="0"/>
              <a:t>Planning Policy Background </a:t>
            </a:r>
          </a:p>
        </p:txBody>
      </p:sp>
      <p:sp>
        <p:nvSpPr>
          <p:cNvPr id="3" name="TextBox 2"/>
          <p:cNvSpPr txBox="1"/>
          <p:nvPr/>
        </p:nvSpPr>
        <p:spPr>
          <a:xfrm>
            <a:off x="311126" y="2006222"/>
            <a:ext cx="11425949" cy="3970318"/>
          </a:xfrm>
          <a:prstGeom prst="rect">
            <a:avLst/>
          </a:prstGeom>
          <a:noFill/>
        </p:spPr>
        <p:txBody>
          <a:bodyPr wrap="square" rtlCol="0">
            <a:spAutoFit/>
          </a:bodyPr>
          <a:lstStyle/>
          <a:p>
            <a:r>
              <a:rPr lang="en-GB" dirty="0"/>
              <a:t> Welsh Government Circular 005/2018 - Planning for Gypsy, Traveller and Showpeople Sites</a:t>
            </a:r>
          </a:p>
          <a:p>
            <a:endParaRPr lang="en-GB" dirty="0"/>
          </a:p>
          <a:p>
            <a:r>
              <a:rPr lang="en-GB" dirty="0"/>
              <a:t>• 38. In deciding where to provide for Gypsy and Traveller sites, planning authorities must first consider sustainable locations within or adjacent to existing settlement boundaries with access to local services e.g., education settings, health services and shops.</a:t>
            </a:r>
          </a:p>
          <a:p>
            <a:endParaRPr lang="en-GB" dirty="0"/>
          </a:p>
          <a:p>
            <a:r>
              <a:rPr lang="en-GB" dirty="0"/>
              <a:t>39. Sites in the countryside, away from existing settlements, can be considered for Gypsy and Traveller sites if there is a lack of suitable sustainable locations within or adjacent to existing settlement boundaries. In assessing the suitability of such sites, local authorities should be realistic about the availability, or likely availability, of alternatives to the car in accessing local services. Over rigid application of national or development plan policies that seek a reduction in car borne travel in order to effectively block proposals for any Gypsy and Traveller Site in a countryside location would be inappropriate. Sites should be considered in context and in relation to the local infrastructure, population size and density to ensure they are in proportion to local settled communities.</a:t>
            </a:r>
          </a:p>
          <a:p>
            <a:endParaRPr lang="en-GB" dirty="0"/>
          </a:p>
        </p:txBody>
      </p:sp>
    </p:spTree>
    <p:extLst>
      <p:ext uri="{BB962C8B-B14F-4D97-AF65-F5344CB8AC3E}">
        <p14:creationId xmlns:p14="http://schemas.microsoft.com/office/powerpoint/2010/main" val="2289788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55845" y="2565778"/>
            <a:ext cx="5977719" cy="1323439"/>
          </a:xfrm>
          <a:prstGeom prst="rect">
            <a:avLst/>
          </a:prstGeom>
          <a:noFill/>
        </p:spPr>
        <p:txBody>
          <a:bodyPr wrap="square" rtlCol="0">
            <a:spAutoFit/>
          </a:bodyPr>
          <a:lstStyle/>
          <a:p>
            <a:r>
              <a:rPr lang="en-GB" sz="4000" dirty="0"/>
              <a:t>Site Selection Criteria (Land Use Planning criteria) </a:t>
            </a:r>
          </a:p>
        </p:txBody>
      </p:sp>
    </p:spTree>
    <p:extLst>
      <p:ext uri="{BB962C8B-B14F-4D97-AF65-F5344CB8AC3E}">
        <p14:creationId xmlns:p14="http://schemas.microsoft.com/office/powerpoint/2010/main" val="3750728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487607" y="818864"/>
            <a:ext cx="5977719" cy="954107"/>
          </a:xfrm>
          <a:prstGeom prst="rect">
            <a:avLst/>
          </a:prstGeom>
          <a:noFill/>
        </p:spPr>
        <p:txBody>
          <a:bodyPr wrap="square" rtlCol="0">
            <a:spAutoFit/>
          </a:bodyPr>
          <a:lstStyle/>
          <a:p>
            <a:r>
              <a:rPr lang="en-GB" sz="2800" dirty="0"/>
              <a:t>Site Selection Criteria (Land Use Planning criteria) </a:t>
            </a:r>
          </a:p>
        </p:txBody>
      </p:sp>
      <p:sp>
        <p:nvSpPr>
          <p:cNvPr id="4" name="TextBox 3"/>
          <p:cNvSpPr txBox="1"/>
          <p:nvPr/>
        </p:nvSpPr>
        <p:spPr>
          <a:xfrm>
            <a:off x="1487607" y="2006220"/>
            <a:ext cx="9103056" cy="4555093"/>
          </a:xfrm>
          <a:prstGeom prst="rect">
            <a:avLst/>
          </a:prstGeom>
          <a:noFill/>
        </p:spPr>
        <p:txBody>
          <a:bodyPr wrap="square" rtlCol="0">
            <a:spAutoFit/>
          </a:bodyPr>
          <a:lstStyle/>
          <a:p>
            <a:r>
              <a:rPr lang="en-GB" sz="2000" u="sng" dirty="0"/>
              <a:t>Issues</a:t>
            </a:r>
          </a:p>
          <a:p>
            <a:endParaRPr lang="en-GB" dirty="0"/>
          </a:p>
          <a:p>
            <a:r>
              <a:rPr lang="en-GB" dirty="0"/>
              <a:t>Current need is identifies as seven pitches (permanent site) – Llancayo site;</a:t>
            </a:r>
          </a:p>
          <a:p>
            <a:endParaRPr lang="en-GB" dirty="0"/>
          </a:p>
          <a:p>
            <a:r>
              <a:rPr lang="en-GB" dirty="0"/>
              <a:t>Fresh GTAA is required to inform LDP review;</a:t>
            </a:r>
          </a:p>
          <a:p>
            <a:r>
              <a:rPr lang="en-GB" dirty="0"/>
              <a:t>Need may therefore change </a:t>
            </a:r>
          </a:p>
          <a:p>
            <a:endParaRPr lang="en-GB" dirty="0"/>
          </a:p>
          <a:p>
            <a:r>
              <a:rPr lang="en-GB" dirty="0"/>
              <a:t>Do we need a larger number of small sites? </a:t>
            </a:r>
          </a:p>
          <a:p>
            <a:r>
              <a:rPr lang="en-GB" dirty="0"/>
              <a:t>Size of site: The ideal size is generally not more than 12 pitches, in line with Gypsies’ and </a:t>
            </a:r>
          </a:p>
          <a:p>
            <a:r>
              <a:rPr lang="en-GB" dirty="0"/>
              <a:t>Travellers’ preferences for smaller sites, easier management and better likelihood of family </a:t>
            </a:r>
          </a:p>
          <a:p>
            <a:r>
              <a:rPr lang="en-GB" dirty="0"/>
              <a:t>compatibility</a:t>
            </a:r>
          </a:p>
          <a:p>
            <a:endParaRPr lang="en-GB" dirty="0"/>
          </a:p>
          <a:p>
            <a:r>
              <a:rPr lang="en-GB" dirty="0"/>
              <a:t>Cannot expect all sites to be sustainable although the preference is for sites to be reasonably accessible to amenities for the well-being of G &amp; T families </a:t>
            </a:r>
          </a:p>
          <a:p>
            <a:endParaRPr lang="en-GB" dirty="0"/>
          </a:p>
          <a:p>
            <a:r>
              <a:rPr lang="en-GB" dirty="0"/>
              <a:t>Need for a transit site(s)?</a:t>
            </a:r>
          </a:p>
        </p:txBody>
      </p:sp>
    </p:spTree>
    <p:extLst>
      <p:ext uri="{BB962C8B-B14F-4D97-AF65-F5344CB8AC3E}">
        <p14:creationId xmlns:p14="http://schemas.microsoft.com/office/powerpoint/2010/main" val="159133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624084" y="450375"/>
            <a:ext cx="5977719" cy="1200329"/>
          </a:xfrm>
          <a:prstGeom prst="rect">
            <a:avLst/>
          </a:prstGeom>
          <a:noFill/>
        </p:spPr>
        <p:txBody>
          <a:bodyPr wrap="square" rtlCol="0">
            <a:spAutoFit/>
          </a:bodyPr>
          <a:lstStyle/>
          <a:p>
            <a:r>
              <a:rPr lang="en-GB" sz="2400" dirty="0"/>
              <a:t>Site Selection Criteria (Land Use Planning criteria) – criteria that other local authorities have applied </a:t>
            </a:r>
          </a:p>
        </p:txBody>
      </p:sp>
      <p:sp>
        <p:nvSpPr>
          <p:cNvPr id="4" name="TextBox 3"/>
          <p:cNvSpPr txBox="1"/>
          <p:nvPr/>
        </p:nvSpPr>
        <p:spPr>
          <a:xfrm>
            <a:off x="2374710" y="2374036"/>
            <a:ext cx="6059606" cy="3077766"/>
          </a:xfrm>
          <a:prstGeom prst="rect">
            <a:avLst/>
          </a:prstGeom>
          <a:noFill/>
        </p:spPr>
        <p:txBody>
          <a:bodyPr wrap="square" rtlCol="0">
            <a:spAutoFit/>
          </a:bodyPr>
          <a:lstStyle/>
          <a:p>
            <a:r>
              <a:rPr lang="en-GB" sz="2000" dirty="0"/>
              <a:t>Sieving Criteria – Phase One</a:t>
            </a:r>
          </a:p>
          <a:p>
            <a:endParaRPr lang="en-GB" sz="1600" dirty="0"/>
          </a:p>
          <a:p>
            <a:r>
              <a:rPr lang="en-GB" dirty="0"/>
              <a:t>C2 flood plain</a:t>
            </a:r>
          </a:p>
          <a:p>
            <a:r>
              <a:rPr lang="en-GB" dirty="0"/>
              <a:t>C1 flood plain (greenfield) – must be justified</a:t>
            </a:r>
          </a:p>
          <a:p>
            <a:r>
              <a:rPr lang="en-GB" dirty="0"/>
              <a:t>In or adjacent to SAC/ nature conservation designation</a:t>
            </a:r>
          </a:p>
          <a:p>
            <a:r>
              <a:rPr lang="en-GB" dirty="0"/>
              <a:t>Allotments </a:t>
            </a:r>
          </a:p>
          <a:p>
            <a:r>
              <a:rPr lang="en-GB" dirty="0"/>
              <a:t>Capable of safe vehicular access </a:t>
            </a:r>
          </a:p>
          <a:p>
            <a:r>
              <a:rPr lang="en-GB" dirty="0"/>
              <a:t>Contaminated land</a:t>
            </a:r>
          </a:p>
          <a:p>
            <a:r>
              <a:rPr lang="en-GB" dirty="0"/>
              <a:t>Other hazard e.g. near a quarry or noise source, a river or canal</a:t>
            </a:r>
          </a:p>
          <a:p>
            <a:endParaRPr lang="en-GB" sz="1600" dirty="0"/>
          </a:p>
          <a:p>
            <a:r>
              <a:rPr lang="en-GB" sz="1600" dirty="0"/>
              <a:t> </a:t>
            </a:r>
          </a:p>
        </p:txBody>
      </p:sp>
    </p:spTree>
    <p:extLst>
      <p:ext uri="{BB962C8B-B14F-4D97-AF65-F5344CB8AC3E}">
        <p14:creationId xmlns:p14="http://schemas.microsoft.com/office/powerpoint/2010/main" val="1795057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624084" y="450375"/>
            <a:ext cx="5977719" cy="1200329"/>
          </a:xfrm>
          <a:prstGeom prst="rect">
            <a:avLst/>
          </a:prstGeom>
          <a:noFill/>
        </p:spPr>
        <p:txBody>
          <a:bodyPr wrap="square" rtlCol="0">
            <a:spAutoFit/>
          </a:bodyPr>
          <a:lstStyle/>
          <a:p>
            <a:r>
              <a:rPr lang="en-GB" sz="2400" dirty="0"/>
              <a:t>Site Selection Criteria (Land Use Planning criteria) – criteria that other local authorities have applied </a:t>
            </a:r>
          </a:p>
        </p:txBody>
      </p:sp>
      <p:sp>
        <p:nvSpPr>
          <p:cNvPr id="4" name="TextBox 3"/>
          <p:cNvSpPr txBox="1"/>
          <p:nvPr/>
        </p:nvSpPr>
        <p:spPr>
          <a:xfrm>
            <a:off x="2402006" y="1358316"/>
            <a:ext cx="4121624" cy="584775"/>
          </a:xfrm>
          <a:prstGeom prst="rect">
            <a:avLst/>
          </a:prstGeom>
          <a:noFill/>
        </p:spPr>
        <p:txBody>
          <a:bodyPr wrap="square" rtlCol="0">
            <a:spAutoFit/>
          </a:bodyPr>
          <a:lstStyle/>
          <a:p>
            <a:endParaRPr lang="en-GB" sz="1600" dirty="0"/>
          </a:p>
          <a:p>
            <a:r>
              <a:rPr lang="en-GB" sz="1600" dirty="0"/>
              <a:t> </a:t>
            </a:r>
          </a:p>
        </p:txBody>
      </p:sp>
      <p:sp>
        <p:nvSpPr>
          <p:cNvPr id="3" name="Rectangle 2"/>
          <p:cNvSpPr/>
          <p:nvPr/>
        </p:nvSpPr>
        <p:spPr>
          <a:xfrm>
            <a:off x="3048000" y="1859340"/>
            <a:ext cx="6546376" cy="4278094"/>
          </a:xfrm>
          <a:prstGeom prst="rect">
            <a:avLst/>
          </a:prstGeom>
        </p:spPr>
        <p:txBody>
          <a:bodyPr wrap="square">
            <a:spAutoFit/>
          </a:bodyPr>
          <a:lstStyle/>
          <a:p>
            <a:r>
              <a:rPr lang="en-GB" sz="2000" dirty="0"/>
              <a:t>Sieving criteria – Phase two</a:t>
            </a:r>
          </a:p>
          <a:p>
            <a:endParaRPr lang="en-GB" dirty="0"/>
          </a:p>
          <a:p>
            <a:r>
              <a:rPr lang="en-GB" dirty="0"/>
              <a:t>In or adjacent to landscape designation e.g. AONB, Green Wedge</a:t>
            </a:r>
          </a:p>
          <a:p>
            <a:r>
              <a:rPr lang="en-GB" dirty="0"/>
              <a:t>Settlement boundary/rural exception</a:t>
            </a:r>
          </a:p>
          <a:p>
            <a:r>
              <a:rPr lang="en-GB" dirty="0"/>
              <a:t>Play area/environmental space  </a:t>
            </a:r>
          </a:p>
          <a:p>
            <a:r>
              <a:rPr lang="en-GB" dirty="0"/>
              <a:t>Suitable topography </a:t>
            </a:r>
          </a:p>
          <a:p>
            <a:r>
              <a:rPr lang="en-GB" dirty="0"/>
              <a:t>Adequate privacy  </a:t>
            </a:r>
          </a:p>
          <a:p>
            <a:r>
              <a:rPr lang="en-GB" dirty="0"/>
              <a:t>Proximity to school </a:t>
            </a:r>
          </a:p>
          <a:p>
            <a:r>
              <a:rPr lang="en-GB" dirty="0"/>
              <a:t>Proximity to shops  </a:t>
            </a:r>
          </a:p>
          <a:p>
            <a:r>
              <a:rPr lang="en-GB" dirty="0"/>
              <a:t>Proximity to health facilities  </a:t>
            </a:r>
          </a:p>
          <a:p>
            <a:r>
              <a:rPr lang="en-GB" dirty="0"/>
              <a:t>Proximity to public transport </a:t>
            </a:r>
          </a:p>
          <a:p>
            <a:r>
              <a:rPr lang="en-GB" dirty="0"/>
              <a:t>Listed Building /  Conservation area  </a:t>
            </a:r>
          </a:p>
          <a:p>
            <a:r>
              <a:rPr lang="en-GB" dirty="0"/>
              <a:t>LDP allocation </a:t>
            </a:r>
          </a:p>
          <a:p>
            <a:r>
              <a:rPr lang="en-GB" dirty="0">
                <a:solidFill>
                  <a:srgbClr val="FF0000"/>
                </a:solidFill>
              </a:rPr>
              <a:t>Owned by Council???? See Mark </a:t>
            </a:r>
          </a:p>
          <a:p>
            <a:r>
              <a:rPr lang="en-GB" dirty="0">
                <a:solidFill>
                  <a:srgbClr val="FF0000"/>
                </a:solidFill>
              </a:rPr>
              <a:t>Existing use  </a:t>
            </a:r>
          </a:p>
        </p:txBody>
      </p:sp>
    </p:spTree>
    <p:extLst>
      <p:ext uri="{BB962C8B-B14F-4D97-AF65-F5344CB8AC3E}">
        <p14:creationId xmlns:p14="http://schemas.microsoft.com/office/powerpoint/2010/main" val="2217766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624084" y="450375"/>
            <a:ext cx="5977719" cy="1200329"/>
          </a:xfrm>
          <a:prstGeom prst="rect">
            <a:avLst/>
          </a:prstGeom>
          <a:noFill/>
        </p:spPr>
        <p:txBody>
          <a:bodyPr wrap="square" rtlCol="0">
            <a:spAutoFit/>
          </a:bodyPr>
          <a:lstStyle/>
          <a:p>
            <a:r>
              <a:rPr lang="en-GB" sz="2400" dirty="0"/>
              <a:t>Site Selection Criteria (Land Use Planning criteria) – criteria that other local authorities have applied – transit sites – needed?</a:t>
            </a:r>
          </a:p>
        </p:txBody>
      </p:sp>
      <p:sp>
        <p:nvSpPr>
          <p:cNvPr id="4" name="TextBox 3"/>
          <p:cNvSpPr txBox="1"/>
          <p:nvPr/>
        </p:nvSpPr>
        <p:spPr>
          <a:xfrm>
            <a:off x="2415654" y="1358316"/>
            <a:ext cx="4121624" cy="584775"/>
          </a:xfrm>
          <a:prstGeom prst="rect">
            <a:avLst/>
          </a:prstGeom>
          <a:noFill/>
        </p:spPr>
        <p:txBody>
          <a:bodyPr wrap="square" rtlCol="0">
            <a:spAutoFit/>
          </a:bodyPr>
          <a:lstStyle/>
          <a:p>
            <a:endParaRPr lang="en-GB" sz="1600" dirty="0"/>
          </a:p>
          <a:p>
            <a:r>
              <a:rPr lang="en-GB" sz="1600" dirty="0"/>
              <a:t> </a:t>
            </a:r>
          </a:p>
        </p:txBody>
      </p:sp>
      <p:sp>
        <p:nvSpPr>
          <p:cNvPr id="3" name="Rectangle 2"/>
          <p:cNvSpPr/>
          <p:nvPr/>
        </p:nvSpPr>
        <p:spPr>
          <a:xfrm>
            <a:off x="3048000" y="1859340"/>
            <a:ext cx="6096000" cy="1292662"/>
          </a:xfrm>
          <a:prstGeom prst="rect">
            <a:avLst/>
          </a:prstGeom>
        </p:spPr>
        <p:txBody>
          <a:bodyPr>
            <a:spAutoFit/>
          </a:bodyPr>
          <a:lstStyle/>
          <a:p>
            <a:endParaRPr lang="en-GB" sz="2000" dirty="0"/>
          </a:p>
          <a:p>
            <a:r>
              <a:rPr lang="en-GB" sz="2000" dirty="0"/>
              <a:t>Sieving criteria</a:t>
            </a:r>
          </a:p>
          <a:p>
            <a:endParaRPr lang="en-GB" sz="2000" dirty="0"/>
          </a:p>
          <a:p>
            <a:endParaRPr lang="en-GB" dirty="0"/>
          </a:p>
        </p:txBody>
      </p:sp>
      <p:sp>
        <p:nvSpPr>
          <p:cNvPr id="5" name="Rectangle 4"/>
          <p:cNvSpPr/>
          <p:nvPr/>
        </p:nvSpPr>
        <p:spPr>
          <a:xfrm>
            <a:off x="3048000" y="2967335"/>
            <a:ext cx="6096000" cy="1477328"/>
          </a:xfrm>
          <a:prstGeom prst="rect">
            <a:avLst/>
          </a:prstGeom>
        </p:spPr>
        <p:txBody>
          <a:bodyPr>
            <a:spAutoFit/>
          </a:bodyPr>
          <a:lstStyle/>
          <a:p>
            <a:r>
              <a:rPr lang="en-GB" dirty="0"/>
              <a:t>As sieving criteria – phase one, plus</a:t>
            </a:r>
          </a:p>
          <a:p>
            <a:endParaRPr lang="en-GB" dirty="0"/>
          </a:p>
          <a:p>
            <a:r>
              <a:rPr lang="en-GB"/>
              <a:t>Must </a:t>
            </a:r>
            <a:r>
              <a:rPr lang="en-GB" dirty="0"/>
              <a:t>have good access to the primary highway</a:t>
            </a:r>
          </a:p>
          <a:p>
            <a:r>
              <a:rPr lang="en-GB" dirty="0"/>
              <a:t>network</a:t>
            </a:r>
          </a:p>
          <a:p>
            <a:endParaRPr lang="en-GB" dirty="0"/>
          </a:p>
        </p:txBody>
      </p:sp>
    </p:spTree>
    <p:extLst>
      <p:ext uri="{BB962C8B-B14F-4D97-AF65-F5344CB8AC3E}">
        <p14:creationId xmlns:p14="http://schemas.microsoft.com/office/powerpoint/2010/main" val="3113492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ECDD846902554AA7F7053FA3D3967F" ma:contentTypeVersion="5" ma:contentTypeDescription="Create a new document." ma:contentTypeScope="" ma:versionID="5688ef78072f2390d443624dc1a1dd7b">
  <xsd:schema xmlns:xsd="http://www.w3.org/2001/XMLSchema" xmlns:xs="http://www.w3.org/2001/XMLSchema" xmlns:p="http://schemas.microsoft.com/office/2006/metadata/properties" xmlns:ns2="fecf9de0-5d46-40c6-9252-f3fe6fb5d62a" xmlns:ns3="1208c79e-142b-445e-b53b-b7a7cb803c9b" targetNamespace="http://schemas.microsoft.com/office/2006/metadata/properties" ma:root="true" ma:fieldsID="facce358e049adb7d9f9e27febef72da" ns2:_="" ns3:_="">
    <xsd:import namespace="fecf9de0-5d46-40c6-9252-f3fe6fb5d62a"/>
    <xsd:import namespace="1208c79e-142b-445e-b53b-b7a7cb803c9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f9de0-5d46-40c6-9252-f3fe6fb5d6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08c79e-142b-445e-b53b-b7a7cb803c9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972BFBB-4B4F-4640-9E23-806D6146E209}"/>
</file>

<file path=customXml/itemProps2.xml><?xml version="1.0" encoding="utf-8"?>
<ds:datastoreItem xmlns:ds="http://schemas.openxmlformats.org/officeDocument/2006/customXml" ds:itemID="{BC9232DB-ACD8-4CF8-92B6-B4C6270EA3B8}"/>
</file>

<file path=customXml/itemProps3.xml><?xml version="1.0" encoding="utf-8"?>
<ds:datastoreItem xmlns:ds="http://schemas.openxmlformats.org/officeDocument/2006/customXml" ds:itemID="{37561B48-BCAC-4E11-8EC5-071E715CEF7C}"/>
</file>

<file path=docProps/app.xml><?xml version="1.0" encoding="utf-8"?>
<Properties xmlns="http://schemas.openxmlformats.org/officeDocument/2006/extended-properties" xmlns:vt="http://schemas.openxmlformats.org/officeDocument/2006/docPropsVTypes">
  <TotalTime>111</TotalTime>
  <Words>894</Words>
  <Application>Microsoft Office PowerPoint</Application>
  <PresentationFormat>Widescreen</PresentationFormat>
  <Paragraphs>91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Damsell, Tom</dc:creator>
  <cp:lastModifiedBy>Bakewell, Ian N.</cp:lastModifiedBy>
  <cp:revision>32</cp:revision>
  <dcterms:created xsi:type="dcterms:W3CDTF">2019-03-11T11:37:22Z</dcterms:created>
  <dcterms:modified xsi:type="dcterms:W3CDTF">2023-07-31T09:11:54Z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0x01010039ECDD846902554AA7F7053FA3D3967F</vt:lpwstr>
  </property>
</Properties>
</file>