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7"/>
  </p:sldMasterIdLst>
  <p:notesMasterIdLst>
    <p:notesMasterId r:id="rId51"/>
  </p:notesMasterIdLst>
  <p:sldIdLst>
    <p:sldId id="256" r:id="rId8"/>
    <p:sldId id="504" r:id="rId9"/>
    <p:sldId id="541" r:id="rId10"/>
    <p:sldId id="542" r:id="rId11"/>
    <p:sldId id="543" r:id="rId12"/>
    <p:sldId id="548" r:id="rId13"/>
    <p:sldId id="502" r:id="rId14"/>
    <p:sldId id="544" r:id="rId15"/>
    <p:sldId id="545" r:id="rId16"/>
    <p:sldId id="506" r:id="rId17"/>
    <p:sldId id="520" r:id="rId18"/>
    <p:sldId id="527" r:id="rId19"/>
    <p:sldId id="530" r:id="rId20"/>
    <p:sldId id="511" r:id="rId21"/>
    <p:sldId id="516" r:id="rId22"/>
    <p:sldId id="531" r:id="rId23"/>
    <p:sldId id="529" r:id="rId24"/>
    <p:sldId id="519" r:id="rId25"/>
    <p:sldId id="514" r:id="rId26"/>
    <p:sldId id="546" r:id="rId27"/>
    <p:sldId id="518" r:id="rId28"/>
    <p:sldId id="521" r:id="rId29"/>
    <p:sldId id="524" r:id="rId30"/>
    <p:sldId id="525" r:id="rId31"/>
    <p:sldId id="526" r:id="rId32"/>
    <p:sldId id="508" r:id="rId33"/>
    <p:sldId id="507" r:id="rId34"/>
    <p:sldId id="535" r:id="rId35"/>
    <p:sldId id="510" r:id="rId36"/>
    <p:sldId id="509" r:id="rId37"/>
    <p:sldId id="515" r:id="rId38"/>
    <p:sldId id="533" r:id="rId39"/>
    <p:sldId id="483" r:id="rId40"/>
    <p:sldId id="499" r:id="rId41"/>
    <p:sldId id="537" r:id="rId42"/>
    <p:sldId id="538" r:id="rId43"/>
    <p:sldId id="547" r:id="rId44"/>
    <p:sldId id="487" r:id="rId45"/>
    <p:sldId id="539" r:id="rId46"/>
    <p:sldId id="549" r:id="rId47"/>
    <p:sldId id="550" r:id="rId48"/>
    <p:sldId id="551" r:id="rId49"/>
    <p:sldId id="552" r:id="rId50"/>
  </p:sldIdLst>
  <p:sldSz cx="9144000" cy="6858000" type="screen4x3"/>
  <p:notesSz cx="6797675" cy="9928225"/>
  <p:defaultTextStyle>
    <a:defPPr>
      <a:defRPr lang="en-US"/>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3C3B"/>
    <a:srgbClr val="F418D5"/>
    <a:srgbClr val="62AF35"/>
    <a:srgbClr val="3B3D3C"/>
    <a:srgbClr val="FAB8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C9AF6E-2195-4B1B-AA40-84F28154863D}" v="11" dt="2022-01-20T15:29:58.4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311" autoAdjust="0"/>
  </p:normalViewPr>
  <p:slideViewPr>
    <p:cSldViewPr snapToGrid="0" snapToObjects="1">
      <p:cViewPr varScale="1">
        <p:scale>
          <a:sx n="63" d="100"/>
          <a:sy n="63" d="100"/>
        </p:scale>
        <p:origin x="1512"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tableStyles" Target="tableStyles.xml"/><Relationship Id="rId7" Type="http://schemas.openxmlformats.org/officeDocument/2006/relationships/slideMaster" Target="slideMasters/slideMaster1.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viewProps" Target="viewProps.xml"/><Relationship Id="rId5" Type="http://schemas.openxmlformats.org/officeDocument/2006/relationships/customXml" Target="../customXml/item5.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microsoft.com/office/2016/11/relationships/changesInfo" Target="changesInfos/changesInfo1.xml"/><Relationship Id="rId8" Type="http://schemas.openxmlformats.org/officeDocument/2006/relationships/slide" Target="slides/slide1.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microsoft.com/office/2015/10/relationships/revisionInfo" Target="revisionInfo.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es, Peter" userId="3d3c230c-fa61-41c1-95a8-d4b229dfa392" providerId="ADAL" clId="{96C9AF6E-2195-4B1B-AA40-84F28154863D}"/>
    <pc:docChg chg="undo custSel addSld delSld modSld">
      <pc:chgData name="Davies, Peter" userId="3d3c230c-fa61-41c1-95a8-d4b229dfa392" providerId="ADAL" clId="{96C9AF6E-2195-4B1B-AA40-84F28154863D}" dt="2022-01-20T15:31:03.937" v="972" actId="478"/>
      <pc:docMkLst>
        <pc:docMk/>
      </pc:docMkLst>
      <pc:sldChg chg="modSp mod">
        <pc:chgData name="Davies, Peter" userId="3d3c230c-fa61-41c1-95a8-d4b229dfa392" providerId="ADAL" clId="{96C9AF6E-2195-4B1B-AA40-84F28154863D}" dt="2022-01-20T14:53:11.040" v="298" actId="20577"/>
        <pc:sldMkLst>
          <pc:docMk/>
          <pc:sldMk cId="1951090538" sldId="483"/>
        </pc:sldMkLst>
        <pc:spChg chg="mod">
          <ac:chgData name="Davies, Peter" userId="3d3c230c-fa61-41c1-95a8-d4b229dfa392" providerId="ADAL" clId="{96C9AF6E-2195-4B1B-AA40-84F28154863D}" dt="2022-01-20T14:53:11.040" v="298" actId="20577"/>
          <ac:spMkLst>
            <pc:docMk/>
            <pc:sldMk cId="1951090538" sldId="483"/>
            <ac:spMk id="6" creationId="{00000000-0000-0000-0000-000000000000}"/>
          </ac:spMkLst>
        </pc:spChg>
      </pc:sldChg>
      <pc:sldChg chg="modSp mod">
        <pc:chgData name="Davies, Peter" userId="3d3c230c-fa61-41c1-95a8-d4b229dfa392" providerId="ADAL" clId="{96C9AF6E-2195-4B1B-AA40-84F28154863D}" dt="2022-01-20T14:45:42.605" v="0" actId="6549"/>
        <pc:sldMkLst>
          <pc:docMk/>
          <pc:sldMk cId="480816491" sldId="499"/>
        </pc:sldMkLst>
        <pc:spChg chg="mod">
          <ac:chgData name="Davies, Peter" userId="3d3c230c-fa61-41c1-95a8-d4b229dfa392" providerId="ADAL" clId="{96C9AF6E-2195-4B1B-AA40-84F28154863D}" dt="2022-01-20T14:45:42.605" v="0" actId="6549"/>
          <ac:spMkLst>
            <pc:docMk/>
            <pc:sldMk cId="480816491" sldId="499"/>
            <ac:spMk id="6" creationId="{00000000-0000-0000-0000-000000000000}"/>
          </ac:spMkLst>
        </pc:spChg>
      </pc:sldChg>
      <pc:sldChg chg="modNotesTx">
        <pc:chgData name="Davies, Peter" userId="3d3c230c-fa61-41c1-95a8-d4b229dfa392" providerId="ADAL" clId="{96C9AF6E-2195-4B1B-AA40-84F28154863D}" dt="2022-01-20T15:26:07.631" v="957" actId="6549"/>
        <pc:sldMkLst>
          <pc:docMk/>
          <pc:sldMk cId="3487873574" sldId="504"/>
        </pc:sldMkLst>
      </pc:sldChg>
      <pc:sldChg chg="modSp mod">
        <pc:chgData name="Davies, Peter" userId="3d3c230c-fa61-41c1-95a8-d4b229dfa392" providerId="ADAL" clId="{96C9AF6E-2195-4B1B-AA40-84F28154863D}" dt="2022-01-20T14:58:56.311" v="674" actId="21"/>
        <pc:sldMkLst>
          <pc:docMk/>
          <pc:sldMk cId="1745876106" sldId="507"/>
        </pc:sldMkLst>
        <pc:spChg chg="mod">
          <ac:chgData name="Davies, Peter" userId="3d3c230c-fa61-41c1-95a8-d4b229dfa392" providerId="ADAL" clId="{96C9AF6E-2195-4B1B-AA40-84F28154863D}" dt="2022-01-20T14:58:56.311" v="674" actId="21"/>
          <ac:spMkLst>
            <pc:docMk/>
            <pc:sldMk cId="1745876106" sldId="507"/>
            <ac:spMk id="6" creationId="{00000000-0000-0000-0000-000000000000}"/>
          </ac:spMkLst>
        </pc:spChg>
      </pc:sldChg>
      <pc:sldChg chg="modSp mod">
        <pc:chgData name="Davies, Peter" userId="3d3c230c-fa61-41c1-95a8-d4b229dfa392" providerId="ADAL" clId="{96C9AF6E-2195-4B1B-AA40-84F28154863D}" dt="2022-01-20T15:28:59.583" v="961" actId="20577"/>
        <pc:sldMkLst>
          <pc:docMk/>
          <pc:sldMk cId="2646877444" sldId="509"/>
        </pc:sldMkLst>
        <pc:spChg chg="mod">
          <ac:chgData name="Davies, Peter" userId="3d3c230c-fa61-41c1-95a8-d4b229dfa392" providerId="ADAL" clId="{96C9AF6E-2195-4B1B-AA40-84F28154863D}" dt="2022-01-20T15:28:59.583" v="961" actId="20577"/>
          <ac:spMkLst>
            <pc:docMk/>
            <pc:sldMk cId="2646877444" sldId="509"/>
            <ac:spMk id="6" creationId="{00000000-0000-0000-0000-000000000000}"/>
          </ac:spMkLst>
        </pc:spChg>
      </pc:sldChg>
      <pc:sldChg chg="modSp mod">
        <pc:chgData name="Davies, Peter" userId="3d3c230c-fa61-41c1-95a8-d4b229dfa392" providerId="ADAL" clId="{96C9AF6E-2195-4B1B-AA40-84F28154863D}" dt="2022-01-20T15:21:23.127" v="913" actId="20577"/>
        <pc:sldMkLst>
          <pc:docMk/>
          <pc:sldMk cId="322345117" sldId="515"/>
        </pc:sldMkLst>
        <pc:spChg chg="mod">
          <ac:chgData name="Davies, Peter" userId="3d3c230c-fa61-41c1-95a8-d4b229dfa392" providerId="ADAL" clId="{96C9AF6E-2195-4B1B-AA40-84F28154863D}" dt="2022-01-20T15:21:23.127" v="913" actId="20577"/>
          <ac:spMkLst>
            <pc:docMk/>
            <pc:sldMk cId="322345117" sldId="515"/>
            <ac:spMk id="6" creationId="{00000000-0000-0000-0000-000000000000}"/>
          </ac:spMkLst>
        </pc:spChg>
      </pc:sldChg>
      <pc:sldChg chg="delSp modSp mod">
        <pc:chgData name="Davies, Peter" userId="3d3c230c-fa61-41c1-95a8-d4b229dfa392" providerId="ADAL" clId="{96C9AF6E-2195-4B1B-AA40-84F28154863D}" dt="2022-01-20T15:17:41.979" v="827" actId="20577"/>
        <pc:sldMkLst>
          <pc:docMk/>
          <pc:sldMk cId="927254302" sldId="529"/>
        </pc:sldMkLst>
        <pc:spChg chg="mod">
          <ac:chgData name="Davies, Peter" userId="3d3c230c-fa61-41c1-95a8-d4b229dfa392" providerId="ADAL" clId="{96C9AF6E-2195-4B1B-AA40-84F28154863D}" dt="2022-01-20T15:17:41.979" v="827" actId="20577"/>
          <ac:spMkLst>
            <pc:docMk/>
            <pc:sldMk cId="927254302" sldId="529"/>
            <ac:spMk id="8" creationId="{00000000-0000-0000-0000-000000000000}"/>
          </ac:spMkLst>
        </pc:spChg>
        <pc:picChg chg="del">
          <ac:chgData name="Davies, Peter" userId="3d3c230c-fa61-41c1-95a8-d4b229dfa392" providerId="ADAL" clId="{96C9AF6E-2195-4B1B-AA40-84F28154863D}" dt="2022-01-20T15:15:47.736" v="784" actId="478"/>
          <ac:picMkLst>
            <pc:docMk/>
            <pc:sldMk cId="927254302" sldId="529"/>
            <ac:picMk id="2" creationId="{00000000-0000-0000-0000-000000000000}"/>
          </ac:picMkLst>
        </pc:picChg>
        <pc:picChg chg="ord">
          <ac:chgData name="Davies, Peter" userId="3d3c230c-fa61-41c1-95a8-d4b229dfa392" providerId="ADAL" clId="{96C9AF6E-2195-4B1B-AA40-84F28154863D}" dt="2022-01-20T15:15:58.411" v="785" actId="167"/>
          <ac:picMkLst>
            <pc:docMk/>
            <pc:sldMk cId="927254302" sldId="529"/>
            <ac:picMk id="3" creationId="{C3F9D3AE-8404-479C-A544-16E9FB7FA5F9}"/>
          </ac:picMkLst>
        </pc:picChg>
        <pc:cxnChg chg="del">
          <ac:chgData name="Davies, Peter" userId="3d3c230c-fa61-41c1-95a8-d4b229dfa392" providerId="ADAL" clId="{96C9AF6E-2195-4B1B-AA40-84F28154863D}" dt="2022-01-20T15:16:00.701" v="786" actId="478"/>
          <ac:cxnSpMkLst>
            <pc:docMk/>
            <pc:sldMk cId="927254302" sldId="529"/>
            <ac:cxnSpMk id="4" creationId="{00000000-0000-0000-0000-000000000000}"/>
          </ac:cxnSpMkLst>
        </pc:cxnChg>
      </pc:sldChg>
      <pc:sldChg chg="delSp modSp mod">
        <pc:chgData name="Davies, Peter" userId="3d3c230c-fa61-41c1-95a8-d4b229dfa392" providerId="ADAL" clId="{96C9AF6E-2195-4B1B-AA40-84F28154863D}" dt="2022-01-20T15:14:20.947" v="783" actId="20577"/>
        <pc:sldMkLst>
          <pc:docMk/>
          <pc:sldMk cId="2497036375" sldId="531"/>
        </pc:sldMkLst>
        <pc:spChg chg="mod">
          <ac:chgData name="Davies, Peter" userId="3d3c230c-fa61-41c1-95a8-d4b229dfa392" providerId="ADAL" clId="{96C9AF6E-2195-4B1B-AA40-84F28154863D}" dt="2022-01-20T15:14:20.947" v="783" actId="20577"/>
          <ac:spMkLst>
            <pc:docMk/>
            <pc:sldMk cId="2497036375" sldId="531"/>
            <ac:spMk id="8" creationId="{00000000-0000-0000-0000-000000000000}"/>
          </ac:spMkLst>
        </pc:spChg>
        <pc:picChg chg="del">
          <ac:chgData name="Davies, Peter" userId="3d3c230c-fa61-41c1-95a8-d4b229dfa392" providerId="ADAL" clId="{96C9AF6E-2195-4B1B-AA40-84F28154863D}" dt="2022-01-20T15:12:16.658" v="747"/>
          <ac:picMkLst>
            <pc:docMk/>
            <pc:sldMk cId="2497036375" sldId="531"/>
            <ac:picMk id="2" creationId="{44A0F49D-73D1-4CB4-89A0-E278A2401595}"/>
          </ac:picMkLst>
        </pc:picChg>
        <pc:picChg chg="del">
          <ac:chgData name="Davies, Peter" userId="3d3c230c-fa61-41c1-95a8-d4b229dfa392" providerId="ADAL" clId="{96C9AF6E-2195-4B1B-AA40-84F28154863D}" dt="2022-01-20T15:12:43.736" v="748" actId="478"/>
          <ac:picMkLst>
            <pc:docMk/>
            <pc:sldMk cId="2497036375" sldId="531"/>
            <ac:picMk id="3" creationId="{00000000-0000-0000-0000-000000000000}"/>
          </ac:picMkLst>
        </pc:picChg>
        <pc:picChg chg="mod">
          <ac:chgData name="Davies, Peter" userId="3d3c230c-fa61-41c1-95a8-d4b229dfa392" providerId="ADAL" clId="{96C9AF6E-2195-4B1B-AA40-84F28154863D}" dt="2022-01-20T15:13:07.992" v="751" actId="1076"/>
          <ac:picMkLst>
            <pc:docMk/>
            <pc:sldMk cId="2497036375" sldId="531"/>
            <ac:picMk id="4" creationId="{9014E602-933B-42EA-AC8E-B37D517762C3}"/>
          </ac:picMkLst>
        </pc:picChg>
      </pc:sldChg>
      <pc:sldChg chg="modSp mod">
        <pc:chgData name="Davies, Peter" userId="3d3c230c-fa61-41c1-95a8-d4b229dfa392" providerId="ADAL" clId="{96C9AF6E-2195-4B1B-AA40-84F28154863D}" dt="2022-01-20T15:10:00.117" v="746" actId="20577"/>
        <pc:sldMkLst>
          <pc:docMk/>
          <pc:sldMk cId="2592651439" sldId="535"/>
        </pc:sldMkLst>
        <pc:spChg chg="mod">
          <ac:chgData name="Davies, Peter" userId="3d3c230c-fa61-41c1-95a8-d4b229dfa392" providerId="ADAL" clId="{96C9AF6E-2195-4B1B-AA40-84F28154863D}" dt="2022-01-20T15:10:00.117" v="746" actId="20577"/>
          <ac:spMkLst>
            <pc:docMk/>
            <pc:sldMk cId="2592651439" sldId="535"/>
            <ac:spMk id="6" creationId="{00000000-0000-0000-0000-000000000000}"/>
          </ac:spMkLst>
        </pc:spChg>
      </pc:sldChg>
      <pc:sldChg chg="del">
        <pc:chgData name="Davies, Peter" userId="3d3c230c-fa61-41c1-95a8-d4b229dfa392" providerId="ADAL" clId="{96C9AF6E-2195-4B1B-AA40-84F28154863D}" dt="2022-01-20T15:28:46.153" v="958" actId="47"/>
        <pc:sldMkLst>
          <pc:docMk/>
          <pc:sldMk cId="1634038599" sldId="536"/>
        </pc:sldMkLst>
      </pc:sldChg>
      <pc:sldChg chg="modSp mod">
        <pc:chgData name="Davies, Peter" userId="3d3c230c-fa61-41c1-95a8-d4b229dfa392" providerId="ADAL" clId="{96C9AF6E-2195-4B1B-AA40-84F28154863D}" dt="2022-01-20T15:22:13.387" v="952" actId="20577"/>
        <pc:sldMkLst>
          <pc:docMk/>
          <pc:sldMk cId="592450151" sldId="538"/>
        </pc:sldMkLst>
        <pc:spChg chg="mod">
          <ac:chgData name="Davies, Peter" userId="3d3c230c-fa61-41c1-95a8-d4b229dfa392" providerId="ADAL" clId="{96C9AF6E-2195-4B1B-AA40-84F28154863D}" dt="2022-01-20T15:22:13.387" v="952" actId="20577"/>
          <ac:spMkLst>
            <pc:docMk/>
            <pc:sldMk cId="592450151" sldId="538"/>
            <ac:spMk id="6" creationId="{00000000-0000-0000-0000-000000000000}"/>
          </ac:spMkLst>
        </pc:spChg>
      </pc:sldChg>
      <pc:sldChg chg="addSp delSp modSp mod">
        <pc:chgData name="Davies, Peter" userId="3d3c230c-fa61-41c1-95a8-d4b229dfa392" providerId="ADAL" clId="{96C9AF6E-2195-4B1B-AA40-84F28154863D}" dt="2022-01-20T15:25:46.420" v="956" actId="1076"/>
        <pc:sldMkLst>
          <pc:docMk/>
          <pc:sldMk cId="1131167783" sldId="544"/>
        </pc:sldMkLst>
        <pc:spChg chg="mod">
          <ac:chgData name="Davies, Peter" userId="3d3c230c-fa61-41c1-95a8-d4b229dfa392" providerId="ADAL" clId="{96C9AF6E-2195-4B1B-AA40-84F28154863D}" dt="2022-01-20T15:25:46.420" v="956" actId="1076"/>
          <ac:spMkLst>
            <pc:docMk/>
            <pc:sldMk cId="1131167783" sldId="544"/>
            <ac:spMk id="10" creationId="{3BED12DC-6086-41B8-A21A-AEA86F651DFE}"/>
          </ac:spMkLst>
        </pc:spChg>
        <pc:graphicFrameChg chg="del">
          <ac:chgData name="Davies, Peter" userId="3d3c230c-fa61-41c1-95a8-d4b229dfa392" providerId="ADAL" clId="{96C9AF6E-2195-4B1B-AA40-84F28154863D}" dt="2022-01-20T15:25:36.006" v="953" actId="478"/>
          <ac:graphicFrameMkLst>
            <pc:docMk/>
            <pc:sldMk cId="1131167783" sldId="544"/>
            <ac:graphicFrameMk id="2" creationId="{BB670852-F56A-4A98-80A9-D325EC873B86}"/>
          </ac:graphicFrameMkLst>
        </pc:graphicFrameChg>
        <pc:picChg chg="add mod">
          <ac:chgData name="Davies, Peter" userId="3d3c230c-fa61-41c1-95a8-d4b229dfa392" providerId="ADAL" clId="{96C9AF6E-2195-4B1B-AA40-84F28154863D}" dt="2022-01-20T15:25:41.013" v="955" actId="14100"/>
          <ac:picMkLst>
            <pc:docMk/>
            <pc:sldMk cId="1131167783" sldId="544"/>
            <ac:picMk id="7" creationId="{C68E69CA-6317-4ACC-B32C-F376C5CCF5AB}"/>
          </ac:picMkLst>
        </pc:picChg>
      </pc:sldChg>
      <pc:sldChg chg="add">
        <pc:chgData name="Davies, Peter" userId="3d3c230c-fa61-41c1-95a8-d4b229dfa392" providerId="ADAL" clId="{96C9AF6E-2195-4B1B-AA40-84F28154863D}" dt="2022-01-20T15:29:31.944" v="962"/>
        <pc:sldMkLst>
          <pc:docMk/>
          <pc:sldMk cId="1331529603" sldId="549"/>
        </pc:sldMkLst>
      </pc:sldChg>
      <pc:sldChg chg="addSp delSp modSp add mod">
        <pc:chgData name="Davies, Peter" userId="3d3c230c-fa61-41c1-95a8-d4b229dfa392" providerId="ADAL" clId="{96C9AF6E-2195-4B1B-AA40-84F28154863D}" dt="2022-01-20T15:30:34.165" v="970" actId="113"/>
        <pc:sldMkLst>
          <pc:docMk/>
          <pc:sldMk cId="219455475" sldId="550"/>
        </pc:sldMkLst>
        <pc:spChg chg="del mod">
          <ac:chgData name="Davies, Peter" userId="3d3c230c-fa61-41c1-95a8-d4b229dfa392" providerId="ADAL" clId="{96C9AF6E-2195-4B1B-AA40-84F28154863D}" dt="2022-01-20T15:30:22.485" v="969" actId="478"/>
          <ac:spMkLst>
            <pc:docMk/>
            <pc:sldMk cId="219455475" sldId="550"/>
            <ac:spMk id="2" creationId="{EF48A58D-4281-4679-99FD-A6F8AC7BA065}"/>
          </ac:spMkLst>
        </pc:spChg>
        <pc:spChg chg="mod">
          <ac:chgData name="Davies, Peter" userId="3d3c230c-fa61-41c1-95a8-d4b229dfa392" providerId="ADAL" clId="{96C9AF6E-2195-4B1B-AA40-84F28154863D}" dt="2022-01-20T15:30:34.165" v="970" actId="113"/>
          <ac:spMkLst>
            <pc:docMk/>
            <pc:sldMk cId="219455475" sldId="550"/>
            <ac:spMk id="6" creationId="{00000000-0000-0000-0000-000000000000}"/>
          </ac:spMkLst>
        </pc:spChg>
        <pc:picChg chg="add del">
          <ac:chgData name="Davies, Peter" userId="3d3c230c-fa61-41c1-95a8-d4b229dfa392" providerId="ADAL" clId="{96C9AF6E-2195-4B1B-AA40-84F28154863D}" dt="2022-01-20T15:30:09.056" v="967" actId="478"/>
          <ac:picMkLst>
            <pc:docMk/>
            <pc:sldMk cId="219455475" sldId="550"/>
            <ac:picMk id="22529" creationId="{00000000-0000-0000-0000-000000000000}"/>
          </ac:picMkLst>
        </pc:picChg>
      </pc:sldChg>
      <pc:sldChg chg="add">
        <pc:chgData name="Davies, Peter" userId="3d3c230c-fa61-41c1-95a8-d4b229dfa392" providerId="ADAL" clId="{96C9AF6E-2195-4B1B-AA40-84F28154863D}" dt="2022-01-20T15:29:51.502" v="964"/>
        <pc:sldMkLst>
          <pc:docMk/>
          <pc:sldMk cId="3483149903" sldId="551"/>
        </pc:sldMkLst>
      </pc:sldChg>
      <pc:sldChg chg="delSp modSp add mod">
        <pc:chgData name="Davies, Peter" userId="3d3c230c-fa61-41c1-95a8-d4b229dfa392" providerId="ADAL" clId="{96C9AF6E-2195-4B1B-AA40-84F28154863D}" dt="2022-01-20T15:31:03.937" v="972" actId="478"/>
        <pc:sldMkLst>
          <pc:docMk/>
          <pc:sldMk cId="724075958" sldId="552"/>
        </pc:sldMkLst>
        <pc:spChg chg="del mod">
          <ac:chgData name="Davies, Peter" userId="3d3c230c-fa61-41c1-95a8-d4b229dfa392" providerId="ADAL" clId="{96C9AF6E-2195-4B1B-AA40-84F28154863D}" dt="2022-01-20T15:31:03.937" v="972" actId="478"/>
          <ac:spMkLst>
            <pc:docMk/>
            <pc:sldMk cId="724075958" sldId="552"/>
            <ac:spMk id="2" creationId="{6C86D681-5E48-4284-8B8A-BF006A104B66}"/>
          </ac:spMkLst>
        </pc:sp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dirty="0">
                <a:latin typeface="+mn-lt"/>
              </a:defRPr>
            </a:lvl1pPr>
          </a:lstStyle>
          <a:p>
            <a:pPr>
              <a:defRPr/>
            </a:pPr>
            <a:endParaRPr lang="en-GB" dirty="0"/>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8FAA18E5-A9EF-4DD5-A9B6-43F3FBFFB494}" type="datetimeFigureOut">
              <a:rPr lang="en-GB"/>
              <a:pPr>
                <a:defRPr/>
              </a:pPr>
              <a:t>20/01/2022</a:t>
            </a:fld>
            <a:endParaRPr lang="en-GB"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GB" noProof="0" dirty="0"/>
          </a:p>
        </p:txBody>
      </p:sp>
      <p:sp>
        <p:nvSpPr>
          <p:cNvPr id="5" name="Notes Placeholder 4"/>
          <p:cNvSpPr>
            <a:spLocks noGrp="1"/>
          </p:cNvSpPr>
          <p:nvPr>
            <p:ph type="body" sz="quarter" idx="3"/>
          </p:nvPr>
        </p:nvSpPr>
        <p:spPr>
          <a:xfrm>
            <a:off x="679450" y="4716463"/>
            <a:ext cx="5438775" cy="4467225"/>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fontAlgn="auto">
              <a:spcBef>
                <a:spcPts val="0"/>
              </a:spcBef>
              <a:spcAft>
                <a:spcPts val="0"/>
              </a:spcAft>
              <a:defRPr sz="1200" dirty="0">
                <a:latin typeface="+mn-lt"/>
              </a:defRPr>
            </a:lvl1pPr>
          </a:lstStyle>
          <a:p>
            <a:pPr>
              <a:defRPr/>
            </a:pPr>
            <a:endParaRPr lang="en-GB" dirty="0"/>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E5885B44-12FF-4042-AA07-716E44CAE1F5}" type="slidenum">
              <a:rPr lang="en-GB"/>
              <a:pPr>
                <a:defRPr/>
              </a:pPr>
              <a:t>‹#›</a:t>
            </a:fld>
            <a:endParaRPr lang="en-GB" dirty="0"/>
          </a:p>
        </p:txBody>
      </p:sp>
    </p:spTree>
    <p:extLst>
      <p:ext uri="{BB962C8B-B14F-4D97-AF65-F5344CB8AC3E}">
        <p14:creationId xmlns:p14="http://schemas.microsoft.com/office/powerpoint/2010/main" val="381388411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a:t>
            </a:fld>
            <a:endParaRPr lang="en-GB" dirty="0"/>
          </a:p>
        </p:txBody>
      </p:sp>
    </p:spTree>
    <p:extLst>
      <p:ext uri="{BB962C8B-B14F-4D97-AF65-F5344CB8AC3E}">
        <p14:creationId xmlns:p14="http://schemas.microsoft.com/office/powerpoint/2010/main" val="3561535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3</a:t>
            </a:fld>
            <a:endParaRPr lang="en-GB" dirty="0"/>
          </a:p>
        </p:txBody>
      </p:sp>
    </p:spTree>
    <p:extLst>
      <p:ext uri="{BB962C8B-B14F-4D97-AF65-F5344CB8AC3E}">
        <p14:creationId xmlns:p14="http://schemas.microsoft.com/office/powerpoint/2010/main" val="8407068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4</a:t>
            </a:fld>
            <a:endParaRPr lang="en-GB" dirty="0"/>
          </a:p>
        </p:txBody>
      </p:sp>
    </p:spTree>
    <p:extLst>
      <p:ext uri="{BB962C8B-B14F-4D97-AF65-F5344CB8AC3E}">
        <p14:creationId xmlns:p14="http://schemas.microsoft.com/office/powerpoint/2010/main" val="4024121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5</a:t>
            </a:fld>
            <a:endParaRPr lang="en-GB" dirty="0"/>
          </a:p>
        </p:txBody>
      </p:sp>
    </p:spTree>
    <p:extLst>
      <p:ext uri="{BB962C8B-B14F-4D97-AF65-F5344CB8AC3E}">
        <p14:creationId xmlns:p14="http://schemas.microsoft.com/office/powerpoint/2010/main" val="345384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6</a:t>
            </a:fld>
            <a:endParaRPr lang="en-GB" dirty="0"/>
          </a:p>
        </p:txBody>
      </p:sp>
    </p:spTree>
    <p:extLst>
      <p:ext uri="{BB962C8B-B14F-4D97-AF65-F5344CB8AC3E}">
        <p14:creationId xmlns:p14="http://schemas.microsoft.com/office/powerpoint/2010/main" val="4102214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7</a:t>
            </a:fld>
            <a:endParaRPr lang="en-GB" dirty="0"/>
          </a:p>
        </p:txBody>
      </p:sp>
    </p:spTree>
    <p:extLst>
      <p:ext uri="{BB962C8B-B14F-4D97-AF65-F5344CB8AC3E}">
        <p14:creationId xmlns:p14="http://schemas.microsoft.com/office/powerpoint/2010/main" val="3995274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8</a:t>
            </a:fld>
            <a:endParaRPr lang="en-GB" dirty="0"/>
          </a:p>
        </p:txBody>
      </p:sp>
    </p:spTree>
    <p:extLst>
      <p:ext uri="{BB962C8B-B14F-4D97-AF65-F5344CB8AC3E}">
        <p14:creationId xmlns:p14="http://schemas.microsoft.com/office/powerpoint/2010/main" val="2042621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9</a:t>
            </a:fld>
            <a:endParaRPr lang="en-GB" dirty="0"/>
          </a:p>
        </p:txBody>
      </p:sp>
    </p:spTree>
    <p:extLst>
      <p:ext uri="{BB962C8B-B14F-4D97-AF65-F5344CB8AC3E}">
        <p14:creationId xmlns:p14="http://schemas.microsoft.com/office/powerpoint/2010/main" val="2192327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Need to acknowledge</a:t>
            </a:r>
            <a:r>
              <a:rPr lang="en-GB" baseline="0" dirty="0"/>
              <a:t> pressure that some households and even more so as a result of the pandemic.  However, need to draw attention to council tax reduction scheme and discounts available for single parent households etc.</a:t>
            </a:r>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10</a:t>
            </a:fld>
            <a:endParaRPr lang="en-GB" dirty="0"/>
          </a:p>
        </p:txBody>
      </p:sp>
    </p:spTree>
    <p:extLst>
      <p:ext uri="{BB962C8B-B14F-4D97-AF65-F5344CB8AC3E}">
        <p14:creationId xmlns:p14="http://schemas.microsoft.com/office/powerpoint/2010/main" val="5187518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11</a:t>
            </a:fld>
            <a:endParaRPr lang="en-GB" dirty="0"/>
          </a:p>
        </p:txBody>
      </p:sp>
    </p:spTree>
    <p:extLst>
      <p:ext uri="{BB962C8B-B14F-4D97-AF65-F5344CB8AC3E}">
        <p14:creationId xmlns:p14="http://schemas.microsoft.com/office/powerpoint/2010/main" val="23577406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12</a:t>
            </a:fld>
            <a:endParaRPr lang="en-GB" dirty="0"/>
          </a:p>
        </p:txBody>
      </p:sp>
    </p:spTree>
    <p:extLst>
      <p:ext uri="{BB962C8B-B14F-4D97-AF65-F5344CB8AC3E}">
        <p14:creationId xmlns:p14="http://schemas.microsoft.com/office/powerpoint/2010/main" val="2705728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13</a:t>
            </a:fld>
            <a:endParaRPr lang="en-GB" dirty="0"/>
          </a:p>
        </p:txBody>
      </p:sp>
    </p:spTree>
    <p:extLst>
      <p:ext uri="{BB962C8B-B14F-4D97-AF65-F5344CB8AC3E}">
        <p14:creationId xmlns:p14="http://schemas.microsoft.com/office/powerpoint/2010/main" val="26072527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14</a:t>
            </a:fld>
            <a:endParaRPr lang="en-GB" dirty="0"/>
          </a:p>
        </p:txBody>
      </p:sp>
    </p:spTree>
    <p:extLst>
      <p:ext uri="{BB962C8B-B14F-4D97-AF65-F5344CB8AC3E}">
        <p14:creationId xmlns:p14="http://schemas.microsoft.com/office/powerpoint/2010/main" val="21073639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15</a:t>
            </a:fld>
            <a:endParaRPr lang="en-GB" dirty="0"/>
          </a:p>
        </p:txBody>
      </p:sp>
    </p:spTree>
    <p:extLst>
      <p:ext uri="{BB962C8B-B14F-4D97-AF65-F5344CB8AC3E}">
        <p14:creationId xmlns:p14="http://schemas.microsoft.com/office/powerpoint/2010/main" val="34143357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16</a:t>
            </a:fld>
            <a:endParaRPr lang="en-GB" dirty="0"/>
          </a:p>
        </p:txBody>
      </p:sp>
    </p:spTree>
    <p:extLst>
      <p:ext uri="{BB962C8B-B14F-4D97-AF65-F5344CB8AC3E}">
        <p14:creationId xmlns:p14="http://schemas.microsoft.com/office/powerpoint/2010/main" val="30875006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17</a:t>
            </a:fld>
            <a:endParaRPr lang="en-GB" dirty="0"/>
          </a:p>
        </p:txBody>
      </p:sp>
    </p:spTree>
    <p:extLst>
      <p:ext uri="{BB962C8B-B14F-4D97-AF65-F5344CB8AC3E}">
        <p14:creationId xmlns:p14="http://schemas.microsoft.com/office/powerpoint/2010/main" val="30353993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18</a:t>
            </a:fld>
            <a:endParaRPr lang="en-GB" dirty="0"/>
          </a:p>
        </p:txBody>
      </p:sp>
    </p:spTree>
    <p:extLst>
      <p:ext uri="{BB962C8B-B14F-4D97-AF65-F5344CB8AC3E}">
        <p14:creationId xmlns:p14="http://schemas.microsoft.com/office/powerpoint/2010/main" val="40387929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19</a:t>
            </a:fld>
            <a:endParaRPr lang="en-GB" dirty="0"/>
          </a:p>
        </p:txBody>
      </p:sp>
    </p:spTree>
    <p:extLst>
      <p:ext uri="{BB962C8B-B14F-4D97-AF65-F5344CB8AC3E}">
        <p14:creationId xmlns:p14="http://schemas.microsoft.com/office/powerpoint/2010/main" val="23553945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20</a:t>
            </a:fld>
            <a:endParaRPr lang="en-GB" dirty="0"/>
          </a:p>
        </p:txBody>
      </p:sp>
    </p:spTree>
    <p:extLst>
      <p:ext uri="{BB962C8B-B14F-4D97-AF65-F5344CB8AC3E}">
        <p14:creationId xmlns:p14="http://schemas.microsoft.com/office/powerpoint/2010/main" val="24262427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21</a:t>
            </a:fld>
            <a:endParaRPr lang="en-GB" dirty="0"/>
          </a:p>
        </p:txBody>
      </p:sp>
    </p:spTree>
    <p:extLst>
      <p:ext uri="{BB962C8B-B14F-4D97-AF65-F5344CB8AC3E}">
        <p14:creationId xmlns:p14="http://schemas.microsoft.com/office/powerpoint/2010/main" val="20344137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22</a:t>
            </a:fld>
            <a:endParaRPr lang="en-GB" dirty="0"/>
          </a:p>
        </p:txBody>
      </p:sp>
    </p:spTree>
    <p:extLst>
      <p:ext uri="{BB962C8B-B14F-4D97-AF65-F5344CB8AC3E}">
        <p14:creationId xmlns:p14="http://schemas.microsoft.com/office/powerpoint/2010/main" val="1062203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23</a:t>
            </a:fld>
            <a:endParaRPr lang="en-GB" dirty="0"/>
          </a:p>
        </p:txBody>
      </p:sp>
    </p:spTree>
    <p:extLst>
      <p:ext uri="{BB962C8B-B14F-4D97-AF65-F5344CB8AC3E}">
        <p14:creationId xmlns:p14="http://schemas.microsoft.com/office/powerpoint/2010/main" val="27306662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24</a:t>
            </a:fld>
            <a:endParaRPr lang="en-GB" dirty="0"/>
          </a:p>
        </p:txBody>
      </p:sp>
    </p:spTree>
    <p:extLst>
      <p:ext uri="{BB962C8B-B14F-4D97-AF65-F5344CB8AC3E}">
        <p14:creationId xmlns:p14="http://schemas.microsoft.com/office/powerpoint/2010/main" val="36799744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25</a:t>
            </a:fld>
            <a:endParaRPr lang="en-GB" dirty="0"/>
          </a:p>
        </p:txBody>
      </p:sp>
    </p:spTree>
    <p:extLst>
      <p:ext uri="{BB962C8B-B14F-4D97-AF65-F5344CB8AC3E}">
        <p14:creationId xmlns:p14="http://schemas.microsoft.com/office/powerpoint/2010/main" val="11484753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26</a:t>
            </a:fld>
            <a:endParaRPr lang="en-GB" dirty="0"/>
          </a:p>
        </p:txBody>
      </p:sp>
    </p:spTree>
    <p:extLst>
      <p:ext uri="{BB962C8B-B14F-4D97-AF65-F5344CB8AC3E}">
        <p14:creationId xmlns:p14="http://schemas.microsoft.com/office/powerpoint/2010/main" val="12107141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27</a:t>
            </a:fld>
            <a:endParaRPr lang="en-GB" dirty="0"/>
          </a:p>
        </p:txBody>
      </p:sp>
    </p:spTree>
    <p:extLst>
      <p:ext uri="{BB962C8B-B14F-4D97-AF65-F5344CB8AC3E}">
        <p14:creationId xmlns:p14="http://schemas.microsoft.com/office/powerpoint/2010/main" val="38646174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28</a:t>
            </a:fld>
            <a:endParaRPr lang="en-GB" dirty="0"/>
          </a:p>
        </p:txBody>
      </p:sp>
    </p:spTree>
    <p:extLst>
      <p:ext uri="{BB962C8B-B14F-4D97-AF65-F5344CB8AC3E}">
        <p14:creationId xmlns:p14="http://schemas.microsoft.com/office/powerpoint/2010/main" val="39347564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29</a:t>
            </a:fld>
            <a:endParaRPr lang="en-GB" dirty="0"/>
          </a:p>
        </p:txBody>
      </p:sp>
    </p:spTree>
    <p:extLst>
      <p:ext uri="{BB962C8B-B14F-4D97-AF65-F5344CB8AC3E}">
        <p14:creationId xmlns:p14="http://schemas.microsoft.com/office/powerpoint/2010/main" val="30983509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30</a:t>
            </a:fld>
            <a:endParaRPr lang="en-GB" dirty="0"/>
          </a:p>
        </p:txBody>
      </p:sp>
    </p:spTree>
    <p:extLst>
      <p:ext uri="{BB962C8B-B14F-4D97-AF65-F5344CB8AC3E}">
        <p14:creationId xmlns:p14="http://schemas.microsoft.com/office/powerpoint/2010/main" val="12669958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31</a:t>
            </a:fld>
            <a:endParaRPr lang="en-GB" dirty="0"/>
          </a:p>
        </p:txBody>
      </p:sp>
    </p:spTree>
    <p:extLst>
      <p:ext uri="{BB962C8B-B14F-4D97-AF65-F5344CB8AC3E}">
        <p14:creationId xmlns:p14="http://schemas.microsoft.com/office/powerpoint/2010/main" val="8797348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32</a:t>
            </a:fld>
            <a:endParaRPr lang="en-GB" dirty="0"/>
          </a:p>
        </p:txBody>
      </p:sp>
    </p:spTree>
    <p:extLst>
      <p:ext uri="{BB962C8B-B14F-4D97-AF65-F5344CB8AC3E}">
        <p14:creationId xmlns:p14="http://schemas.microsoft.com/office/powerpoint/2010/main" val="20682511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33</a:t>
            </a:fld>
            <a:endParaRPr lang="en-GB" dirty="0"/>
          </a:p>
        </p:txBody>
      </p:sp>
    </p:spTree>
    <p:extLst>
      <p:ext uri="{BB962C8B-B14F-4D97-AF65-F5344CB8AC3E}">
        <p14:creationId xmlns:p14="http://schemas.microsoft.com/office/powerpoint/2010/main" val="5567238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34</a:t>
            </a:fld>
            <a:endParaRPr lang="en-GB" dirty="0"/>
          </a:p>
        </p:txBody>
      </p:sp>
    </p:spTree>
    <p:extLst>
      <p:ext uri="{BB962C8B-B14F-4D97-AF65-F5344CB8AC3E}">
        <p14:creationId xmlns:p14="http://schemas.microsoft.com/office/powerpoint/2010/main" val="13017782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35</a:t>
            </a:fld>
            <a:endParaRPr lang="en-GB" dirty="0"/>
          </a:p>
        </p:txBody>
      </p:sp>
    </p:spTree>
    <p:extLst>
      <p:ext uri="{BB962C8B-B14F-4D97-AF65-F5344CB8AC3E}">
        <p14:creationId xmlns:p14="http://schemas.microsoft.com/office/powerpoint/2010/main" val="23150014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36</a:t>
            </a:fld>
            <a:endParaRPr lang="en-GB" dirty="0"/>
          </a:p>
        </p:txBody>
      </p:sp>
    </p:spTree>
    <p:extLst>
      <p:ext uri="{BB962C8B-B14F-4D97-AF65-F5344CB8AC3E}">
        <p14:creationId xmlns:p14="http://schemas.microsoft.com/office/powerpoint/2010/main" val="33749362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37</a:t>
            </a:fld>
            <a:endParaRPr lang="en-GB" dirty="0"/>
          </a:p>
        </p:txBody>
      </p:sp>
    </p:spTree>
    <p:extLst>
      <p:ext uri="{BB962C8B-B14F-4D97-AF65-F5344CB8AC3E}">
        <p14:creationId xmlns:p14="http://schemas.microsoft.com/office/powerpoint/2010/main" val="619177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38</a:t>
            </a:fld>
            <a:endParaRPr lang="en-GB" dirty="0"/>
          </a:p>
        </p:txBody>
      </p:sp>
    </p:spTree>
    <p:extLst>
      <p:ext uri="{BB962C8B-B14F-4D97-AF65-F5344CB8AC3E}">
        <p14:creationId xmlns:p14="http://schemas.microsoft.com/office/powerpoint/2010/main" val="4270400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39</a:t>
            </a:fld>
            <a:endParaRPr lang="en-GB" dirty="0"/>
          </a:p>
        </p:txBody>
      </p:sp>
    </p:spTree>
    <p:extLst>
      <p:ext uri="{BB962C8B-B14F-4D97-AF65-F5344CB8AC3E}">
        <p14:creationId xmlns:p14="http://schemas.microsoft.com/office/powerpoint/2010/main" val="20066480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40</a:t>
            </a:fld>
            <a:endParaRPr lang="en-GB" dirty="0"/>
          </a:p>
        </p:txBody>
      </p:sp>
    </p:spTree>
    <p:extLst>
      <p:ext uri="{BB962C8B-B14F-4D97-AF65-F5344CB8AC3E}">
        <p14:creationId xmlns:p14="http://schemas.microsoft.com/office/powerpoint/2010/main" val="15319613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41</a:t>
            </a:fld>
            <a:endParaRPr lang="en-GB" dirty="0"/>
          </a:p>
        </p:txBody>
      </p:sp>
    </p:spTree>
    <p:extLst>
      <p:ext uri="{BB962C8B-B14F-4D97-AF65-F5344CB8AC3E}">
        <p14:creationId xmlns:p14="http://schemas.microsoft.com/office/powerpoint/2010/main" val="14469317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42</a:t>
            </a:fld>
            <a:endParaRPr lang="en-GB" dirty="0"/>
          </a:p>
        </p:txBody>
      </p:sp>
    </p:spTree>
    <p:extLst>
      <p:ext uri="{BB962C8B-B14F-4D97-AF65-F5344CB8AC3E}">
        <p14:creationId xmlns:p14="http://schemas.microsoft.com/office/powerpoint/2010/main" val="37251120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43</a:t>
            </a:fld>
            <a:endParaRPr lang="en-GB" dirty="0"/>
          </a:p>
        </p:txBody>
      </p:sp>
    </p:spTree>
    <p:extLst>
      <p:ext uri="{BB962C8B-B14F-4D97-AF65-F5344CB8AC3E}">
        <p14:creationId xmlns:p14="http://schemas.microsoft.com/office/powerpoint/2010/main" val="3152239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1403F2F0-D097-4C08-9408-0CB8FB18DD8A}" type="datetimeFigureOut">
              <a:rPr lang="en-US"/>
              <a:pPr>
                <a:defRPr/>
              </a:pPr>
              <a:t>1/20/2022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7BD1D04-FD3F-4DE9-8CF8-F0F5B0686E75}"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46871A6-9705-4EDD-A278-E695E7A61985}" type="datetimeFigureOut">
              <a:rPr lang="en-US"/>
              <a:pPr>
                <a:defRPr/>
              </a:pPr>
              <a:t>1/20/2022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EE23FC1-3AC4-4642-A3E8-29A525E8C4A2}"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EFE78FE-7F7A-4FA1-AC6E-F3A9B2C41484}" type="datetimeFigureOut">
              <a:rPr lang="en-US"/>
              <a:pPr>
                <a:defRPr/>
              </a:pPr>
              <a:t>1/20/2022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369E637-24DA-46E7-8AFB-132DC235FBD5}"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8330D648-5598-47D1-AF87-06159CA6D588}" type="datetimeFigureOut">
              <a:rPr lang="en-US"/>
              <a:pPr>
                <a:defRPr/>
              </a:pPr>
              <a:t>1/20/2022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42D34F8F-DFF7-4AAF-B55E-14550CEA0B5C}"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B916F7D9-A63C-45B9-BF67-50851706768C}" type="datetimeFigureOut">
              <a:rPr lang="en-US"/>
              <a:pPr>
                <a:defRPr/>
              </a:pPr>
              <a:t>1/20/2022</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15B33E85-D2B6-4D1C-8160-80F20D62564E}"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A029E6D-3095-492B-A986-2AF52BE9608E}" type="datetimeFigureOut">
              <a:rPr lang="en-US"/>
              <a:pPr>
                <a:defRPr/>
              </a:pPr>
              <a:t>1/20/2022</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F159668C-0B2D-42C1-91BF-6A677D131AAA}"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8D5B300-B3E3-4C60-9E2B-E230F1A707AC}" type="datetimeFigureOut">
              <a:rPr lang="en-US"/>
              <a:pPr>
                <a:defRPr/>
              </a:pPr>
              <a:t>1/20/2022</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09A92274-4466-4341-8EC2-9F46E3075EC8}"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F820AA3-F2D2-43C8-8A30-AFD4E507DB9D}" type="datetimeFigureOut">
              <a:rPr lang="en-US"/>
              <a:pPr>
                <a:defRPr/>
              </a:pPr>
              <a:t>1/20/2022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8210AC9-1281-4A02-A452-C4062AF94292}"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BA673820-62A5-4C19-957C-E1B2CD7393E1}" type="datetimeFigureOut">
              <a:rPr lang="en-US"/>
              <a:pPr>
                <a:defRPr/>
              </a:pPr>
              <a:t>1/20/2022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18D84363-703F-428C-A300-DD427849F7B5}"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45C5EC8-878D-42BF-B2C2-0E2021496EEB}" type="datetimeFigureOut">
              <a:rPr lang="en-US"/>
              <a:pPr>
                <a:defRPr/>
              </a:pPr>
              <a:t>1/20/2022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861116B-711B-442A-BC19-6E449450809F}"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39F3380-8B9F-4363-928F-E3AC22FD3ECD}" type="datetimeFigureOut">
              <a:rPr lang="en-US"/>
              <a:pPr>
                <a:defRPr/>
              </a:pPr>
              <a:t>1/20/2022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6FAD2C3-1F90-4CF0-AAFF-A96BD7F4901A}"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D2D8CAC0-85BE-4781-9083-8260F2C13A8E}" type="datetimeFigureOut">
              <a:rPr lang="en-US"/>
              <a:pPr>
                <a:defRPr/>
              </a:pPr>
              <a:t>1/20/2022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FB478572-D569-4C2B-A1B3-3297D2B36A9D}"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hyperlink" Target="https://www.monmouthshire.gov.uk/our-coronavirus-strategy/"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5.emf"/><Relationship Id="rId4" Type="http://schemas.openxmlformats.org/officeDocument/2006/relationships/image" Target="../media/image3.emf"/></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e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7.e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package" Target="../embeddings/Microsoft_Excel_Worksheet.xlsx"/><Relationship Id="rId5" Type="http://schemas.openxmlformats.org/officeDocument/2006/relationships/image" Target="../media/image3.emf"/><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3.emf"/></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9.wmf"/><Relationship Id="rId4" Type="http://schemas.openxmlformats.org/officeDocument/2006/relationships/image" Target="../media/image3.emf"/></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3.emf"/><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4.png"/><Relationship Id="rId5" Type="http://schemas.openxmlformats.org/officeDocument/2006/relationships/image" Target="../media/image10.emf"/><Relationship Id="rId4" Type="http://schemas.openxmlformats.org/officeDocument/2006/relationships/package" Target="../embeddings/Microsoft_Excel_Worksheet1.xlsx"/></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3.emf"/></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3.emf"/><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4.png"/><Relationship Id="rId5" Type="http://schemas.openxmlformats.org/officeDocument/2006/relationships/image" Target="../media/image12.emf"/><Relationship Id="rId4" Type="http://schemas.openxmlformats.org/officeDocument/2006/relationships/package" Target="../embeddings/Microsoft_Excel_Worksheet2.xlsx"/></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3.emf"/><Relationship Id="rId4" Type="http://schemas.openxmlformats.org/officeDocument/2006/relationships/image" Target="../media/image3.emf"/></Relationships>
</file>

<file path=ppt/slides/_rels/slide1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3.emf"/></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3.emf"/></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19.emf"/><Relationship Id="rId4" Type="http://schemas.openxmlformats.org/officeDocument/2006/relationships/image" Target="../media/image3.emf"/></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20.emf"/><Relationship Id="rId4" Type="http://schemas.openxmlformats.org/officeDocument/2006/relationships/image" Target="../media/image3.emf"/></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21.emf"/><Relationship Id="rId4" Type="http://schemas.openxmlformats.org/officeDocument/2006/relationships/image" Target="../media/image3.emf"/></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22.emf"/><Relationship Id="rId4" Type="http://schemas.openxmlformats.org/officeDocument/2006/relationships/image" Target="../media/image3.emf"/></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23.emf"/><Relationship Id="rId4" Type="http://schemas.openxmlformats.org/officeDocument/2006/relationships/image" Target="../media/image3.emf"/></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3.emf"/></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3.emf"/><Relationship Id="rId4" Type="http://schemas.openxmlformats.org/officeDocument/2006/relationships/hyperlink" Target="http://www.monmouthshire.gov.uk/budget-2022-2023"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85646"/>
            <a:ext cx="9144000" cy="6096000"/>
          </a:xfrm>
          <a:prstGeom prst="rect">
            <a:avLst/>
          </a:prstGeom>
        </p:spPr>
      </p:pic>
      <p:pic>
        <p:nvPicPr>
          <p:cNvPr id="14337" name="Picture 3"/>
          <p:cNvPicPr>
            <a:picLocks noChangeAspect="1"/>
          </p:cNvPicPr>
          <p:nvPr/>
        </p:nvPicPr>
        <p:blipFill>
          <a:blip r:embed="rId3"/>
          <a:srcRect/>
          <a:stretch>
            <a:fillRect/>
          </a:stretch>
        </p:blipFill>
        <p:spPr bwMode="auto">
          <a:xfrm>
            <a:off x="0" y="0"/>
            <a:ext cx="9144000" cy="1079500"/>
          </a:xfrm>
          <a:prstGeom prst="rect">
            <a:avLst/>
          </a:prstGeom>
          <a:solidFill>
            <a:srgbClr val="62AF35"/>
          </a:solidFill>
          <a:ln w="9525">
            <a:noFill/>
            <a:miter lim="800000"/>
            <a:headEnd/>
            <a:tailEnd/>
          </a:ln>
        </p:spPr>
      </p:pic>
      <p:pic>
        <p:nvPicPr>
          <p:cNvPr id="14338"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
        <p:nvSpPr>
          <p:cNvPr id="2" name="Rectangle 1"/>
          <p:cNvSpPr/>
          <p:nvPr/>
        </p:nvSpPr>
        <p:spPr>
          <a:xfrm>
            <a:off x="1457113" y="1221234"/>
            <a:ext cx="6199749" cy="2431435"/>
          </a:xfrm>
          <a:prstGeom prst="rect">
            <a:avLst/>
          </a:prstGeom>
        </p:spPr>
        <p:txBody>
          <a:bodyPr wrap="square">
            <a:spAutoFit/>
          </a:bodyPr>
          <a:lstStyle/>
          <a:p>
            <a:pPr algn="ctr"/>
            <a:r>
              <a:rPr lang="en-GB" sz="4000" b="1" dirty="0">
                <a:solidFill>
                  <a:schemeClr val="bg1"/>
                </a:solidFill>
                <a:latin typeface="+mn-lt"/>
              </a:rPr>
              <a:t>2022/23 DRAFT BUDGET PROPOSALS</a:t>
            </a:r>
          </a:p>
          <a:p>
            <a:pPr algn="ctr"/>
            <a:r>
              <a:rPr lang="en-GB" sz="4000" b="1" dirty="0">
                <a:solidFill>
                  <a:schemeClr val="bg1"/>
                </a:solidFill>
                <a:latin typeface="+mn-lt"/>
              </a:rPr>
              <a:t>Budget Consultation Event</a:t>
            </a:r>
          </a:p>
          <a:p>
            <a:pPr algn="ctr"/>
            <a:r>
              <a:rPr lang="en-GB" sz="3200" b="1" dirty="0">
                <a:solidFill>
                  <a:schemeClr val="bg1"/>
                </a:solidFill>
                <a:latin typeface="+mn-lt"/>
              </a:rPr>
              <a:t>27</a:t>
            </a:r>
            <a:r>
              <a:rPr lang="en-GB" sz="3200" b="1" baseline="30000" dirty="0">
                <a:solidFill>
                  <a:schemeClr val="bg1"/>
                </a:solidFill>
                <a:latin typeface="+mn-lt"/>
              </a:rPr>
              <a:t>th</a:t>
            </a:r>
            <a:r>
              <a:rPr lang="en-GB" sz="3200" b="1" dirty="0">
                <a:solidFill>
                  <a:schemeClr val="bg1"/>
                </a:solidFill>
                <a:latin typeface="+mn-lt"/>
              </a:rPr>
              <a:t> January 2022</a:t>
            </a:r>
          </a:p>
        </p:txBody>
      </p:sp>
      <p:sp>
        <p:nvSpPr>
          <p:cNvPr id="9" name="Rectangle 8"/>
          <p:cNvSpPr/>
          <p:nvPr/>
        </p:nvSpPr>
        <p:spPr>
          <a:xfrm>
            <a:off x="698269" y="5611091"/>
            <a:ext cx="7730836" cy="523220"/>
          </a:xfrm>
          <a:prstGeom prst="rect">
            <a:avLst/>
          </a:prstGeom>
        </p:spPr>
        <p:txBody>
          <a:bodyPr wrap="square">
            <a:spAutoFit/>
          </a:bodyPr>
          <a:lstStyle/>
          <a:p>
            <a:pPr algn="ctr"/>
            <a:r>
              <a:rPr lang="en-GB" sz="2800" b="1" dirty="0">
                <a:solidFill>
                  <a:schemeClr val="bg1"/>
                </a:solidFill>
                <a:latin typeface="+mn-lt"/>
              </a:rPr>
              <a:t>Phil Murphy, Cabinet Member for Resources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Welcome and Context</a:t>
            </a:r>
            <a:endParaRPr lang="en-GB" sz="3200" b="1" dirty="0">
              <a:solidFill>
                <a:schemeClr val="bg1"/>
              </a:solidFill>
              <a:latin typeface="+mn-lt"/>
            </a:endParaRPr>
          </a:p>
        </p:txBody>
      </p:sp>
      <p:sp>
        <p:nvSpPr>
          <p:cNvPr id="6" name="TextBox 5"/>
          <p:cNvSpPr txBox="1"/>
          <p:nvPr/>
        </p:nvSpPr>
        <p:spPr>
          <a:xfrm>
            <a:off x="1454213" y="1094997"/>
            <a:ext cx="6992158" cy="5816977"/>
          </a:xfrm>
          <a:prstGeom prst="rect">
            <a:avLst/>
          </a:prstGeom>
          <a:noFill/>
        </p:spPr>
        <p:txBody>
          <a:bodyPr wrap="square">
            <a:spAutoFit/>
          </a:bodyPr>
          <a:lstStyle/>
          <a:p>
            <a:pPr marL="571500" indent="-571500">
              <a:buFont typeface="Arial" panose="020B0604020202020204" pitchFamily="34" charset="0"/>
              <a:buChar char="•"/>
            </a:pPr>
            <a:r>
              <a:rPr lang="en-GB" sz="2800" dirty="0">
                <a:latin typeface="+mn-lt"/>
              </a:rPr>
              <a:t>Welcome to today’s session. I’ll be sharing Monmouthshire County Council’s Budget plans for 2022/23</a:t>
            </a:r>
          </a:p>
          <a:p>
            <a:pPr lvl="1"/>
            <a:endParaRPr lang="en-GB" sz="2400" b="1" dirty="0">
              <a:latin typeface="+mn-lt"/>
            </a:endParaRPr>
          </a:p>
          <a:p>
            <a:pPr marL="1028700" lvl="1" indent="-571500">
              <a:buFont typeface="Arial" panose="020B0604020202020204" pitchFamily="34" charset="0"/>
              <a:buChar char="•"/>
            </a:pPr>
            <a:r>
              <a:rPr lang="en-GB" sz="2400" dirty="0">
                <a:latin typeface="+mn-lt"/>
              </a:rPr>
              <a:t>In this budget we’re determined to do all we can to support our communities in recovering from the pandemic and protect and enhance the services we know our residents rely on</a:t>
            </a:r>
            <a:endParaRPr lang="en-GB" sz="2800" dirty="0">
              <a:latin typeface="+mn-lt"/>
            </a:endParaRPr>
          </a:p>
          <a:p>
            <a:pPr marL="1028700" lvl="1" indent="-571500">
              <a:buFont typeface="Arial" panose="020B0604020202020204" pitchFamily="34" charset="0"/>
              <a:buChar char="•"/>
            </a:pPr>
            <a:endParaRPr lang="en-GB" sz="2400" dirty="0">
              <a:latin typeface="+mn-lt"/>
            </a:endParaRPr>
          </a:p>
          <a:p>
            <a:pPr marL="1028700" lvl="1" indent="-571500">
              <a:buFont typeface="Arial" panose="020B0604020202020204" pitchFamily="34" charset="0"/>
              <a:buChar char="•"/>
            </a:pPr>
            <a:r>
              <a:rPr lang="en-GB" sz="2400" dirty="0">
                <a:latin typeface="+mn-lt"/>
              </a:rPr>
              <a:t>This is a budget that delivers on our core priorities, including the longer term challenges that feature in our updated strategic aims and as set out in our strategy to Summer 2022: </a:t>
            </a:r>
            <a:r>
              <a:rPr lang="en-GB" sz="2400" dirty="0">
                <a:latin typeface="+mn-lt"/>
                <a:hlinkClick r:id="rId4"/>
              </a:rPr>
              <a:t>Looking Ahead and Delivering Now</a:t>
            </a:r>
            <a:endParaRPr lang="en-GB" sz="2800" dirty="0">
              <a:latin typeface="+mn-lt"/>
            </a:endParaRPr>
          </a:p>
          <a:p>
            <a:pPr marL="1028700" lvl="1" indent="-571500">
              <a:buFont typeface="Arial" panose="020B0604020202020204" pitchFamily="34" charset="0"/>
              <a:buChar char="•"/>
            </a:pPr>
            <a:endParaRPr lang="en-GB" sz="2400" dirty="0">
              <a:latin typeface="+mn-lt"/>
            </a:endParaRPr>
          </a:p>
        </p:txBody>
      </p:sp>
      <p:pic>
        <p:nvPicPr>
          <p:cNvPr id="12" name="Picture 4"/>
          <p:cNvPicPr>
            <a:picLocks noChangeAspect="1"/>
          </p:cNvPicPr>
          <p:nvPr/>
        </p:nvPicPr>
        <p:blipFill>
          <a:blip r:embed="rId5"/>
          <a:srcRect/>
          <a:stretch>
            <a:fillRect/>
          </a:stretch>
        </p:blipFill>
        <p:spPr bwMode="auto">
          <a:xfrm>
            <a:off x="7008813" y="377825"/>
            <a:ext cx="1803400" cy="406400"/>
          </a:xfrm>
          <a:prstGeom prst="rect">
            <a:avLst/>
          </a:prstGeom>
          <a:noFill/>
          <a:ln w="9525">
            <a:noFill/>
            <a:miter lim="800000"/>
            <a:headEnd/>
            <a:tailEnd/>
          </a:ln>
        </p:spPr>
      </p:pic>
      <p:sp>
        <p:nvSpPr>
          <p:cNvPr id="3" name="TextBox 2"/>
          <p:cNvSpPr txBox="1"/>
          <p:nvPr/>
        </p:nvSpPr>
        <p:spPr>
          <a:xfrm>
            <a:off x="413543" y="1759121"/>
            <a:ext cx="1040670" cy="1938992"/>
          </a:xfrm>
          <a:prstGeom prst="rect">
            <a:avLst/>
          </a:prstGeom>
          <a:noFill/>
          <a:ln w="38100">
            <a:solidFill>
              <a:srgbClr val="00B050"/>
            </a:solidFill>
          </a:ln>
        </p:spPr>
        <p:txBody>
          <a:bodyPr wrap="none" rtlCol="0">
            <a:spAutoFit/>
          </a:bodyPr>
          <a:lstStyle/>
          <a:p>
            <a:r>
              <a:rPr lang="en-GB" sz="12000" b="1"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487873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Delivering on our Core Priorities (1)</a:t>
            </a:r>
            <a:endParaRPr lang="en-GB" sz="3200" b="1" dirty="0">
              <a:solidFill>
                <a:schemeClr val="bg1"/>
              </a:solidFill>
              <a:latin typeface="+mn-lt"/>
            </a:endParaRPr>
          </a:p>
        </p:txBody>
      </p:sp>
      <p:sp>
        <p:nvSpPr>
          <p:cNvPr id="6" name="TextBox 5"/>
          <p:cNvSpPr txBox="1"/>
          <p:nvPr/>
        </p:nvSpPr>
        <p:spPr>
          <a:xfrm>
            <a:off x="295434" y="1152098"/>
            <a:ext cx="8553132" cy="5262979"/>
          </a:xfrm>
          <a:prstGeom prst="rect">
            <a:avLst/>
          </a:prstGeom>
          <a:noFill/>
        </p:spPr>
        <p:txBody>
          <a:bodyPr wrap="square">
            <a:spAutoFit/>
          </a:bodyPr>
          <a:lstStyle/>
          <a:p>
            <a:pPr marL="342900" indent="-342900">
              <a:buFont typeface="Arial" panose="020B0604020202020204" pitchFamily="34" charset="0"/>
              <a:buChar char="•"/>
            </a:pPr>
            <a:r>
              <a:rPr lang="en-GB" sz="2800" dirty="0">
                <a:latin typeface="+mn-lt"/>
              </a:rPr>
              <a:t>Offering children the best possible start in life with more money for schools</a:t>
            </a:r>
          </a:p>
          <a:p>
            <a:pPr marL="342900" indent="-342900">
              <a:buFont typeface="Arial" panose="020B0604020202020204" pitchFamily="34" charset="0"/>
              <a:buChar char="•"/>
            </a:pPr>
            <a:r>
              <a:rPr lang="en-GB" sz="2800" dirty="0">
                <a:latin typeface="+mn-lt"/>
              </a:rPr>
              <a:t>Helping our older residents retain their independence, with better pay for care workers</a:t>
            </a:r>
          </a:p>
          <a:p>
            <a:pPr marL="342900" indent="-342900">
              <a:buFont typeface="Arial" panose="020B0604020202020204" pitchFamily="34" charset="0"/>
              <a:buChar char="•"/>
            </a:pPr>
            <a:r>
              <a:rPr lang="en-GB" sz="2800" dirty="0">
                <a:latin typeface="+mn-lt"/>
              </a:rPr>
              <a:t>Protecting our leisure centres, recognising their important role in mental and physical wellbeing</a:t>
            </a:r>
          </a:p>
          <a:p>
            <a:pPr marL="342900" indent="-342900">
              <a:buFont typeface="Arial" panose="020B0604020202020204" pitchFamily="34" charset="0"/>
              <a:buChar char="•"/>
            </a:pPr>
            <a:r>
              <a:rPr lang="en-GB" sz="2800" dirty="0">
                <a:latin typeface="+mn-lt"/>
              </a:rPr>
              <a:t>Working towards a low carbon Monmouthshire</a:t>
            </a:r>
          </a:p>
          <a:p>
            <a:pPr marL="342900" indent="-342900">
              <a:buFont typeface="Arial" panose="020B0604020202020204" pitchFamily="34" charset="0"/>
              <a:buChar char="•"/>
            </a:pPr>
            <a:r>
              <a:rPr lang="en-GB" sz="2800" dirty="0">
                <a:latin typeface="+mn-lt"/>
              </a:rPr>
              <a:t>More investment in roads, cycle routes and footpaths and improved broadband – a better connected Monmouthshire</a:t>
            </a:r>
          </a:p>
          <a:p>
            <a:pPr marL="342900" indent="-342900">
              <a:buFont typeface="Arial" panose="020B0604020202020204" pitchFamily="34" charset="0"/>
              <a:buChar char="•"/>
            </a:pPr>
            <a:r>
              <a:rPr lang="en-GB" sz="2800" dirty="0">
                <a:latin typeface="+mn-lt"/>
              </a:rPr>
              <a:t>Protecting bus routes and with the continued rollout of 20mph zones in our towns and villages </a:t>
            </a: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2845789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Delivering on our Core Priorities (2)</a:t>
            </a:r>
            <a:endParaRPr lang="en-GB" sz="3200" b="1" dirty="0">
              <a:solidFill>
                <a:schemeClr val="bg1"/>
              </a:solidFill>
              <a:latin typeface="+mn-lt"/>
            </a:endParaRPr>
          </a:p>
        </p:txBody>
      </p:sp>
      <p:sp>
        <p:nvSpPr>
          <p:cNvPr id="6" name="TextBox 5"/>
          <p:cNvSpPr txBox="1"/>
          <p:nvPr/>
        </p:nvSpPr>
        <p:spPr>
          <a:xfrm>
            <a:off x="295434" y="1152098"/>
            <a:ext cx="8553132" cy="6432530"/>
          </a:xfrm>
          <a:prstGeom prst="rect">
            <a:avLst/>
          </a:prstGeom>
          <a:noFill/>
        </p:spPr>
        <p:txBody>
          <a:bodyPr wrap="square">
            <a:spAutoFit/>
          </a:bodyPr>
          <a:lstStyle/>
          <a:p>
            <a:r>
              <a:rPr lang="en-GB" sz="2400" dirty="0">
                <a:latin typeface="+mn-lt"/>
              </a:rPr>
              <a:t>A budget that also looks to the future – positioning the council to take on some of the biggest challenges facing our county and society more generally:</a:t>
            </a:r>
          </a:p>
          <a:p>
            <a:endParaRPr lang="en-GB" sz="2400" dirty="0">
              <a:latin typeface="+mn-lt"/>
            </a:endParaRPr>
          </a:p>
          <a:p>
            <a:pPr marL="342900" indent="-342900">
              <a:buFont typeface="Arial" panose="020B0604020202020204" pitchFamily="34" charset="0"/>
              <a:buChar char="•"/>
            </a:pPr>
            <a:r>
              <a:rPr lang="en-GB" sz="2000" dirty="0">
                <a:latin typeface="+mn-lt"/>
              </a:rPr>
              <a:t>We will continue to be at the forefront of the transition to net zero carbon - though requires investment, as does our commitment to eradicate homelessness in the county.</a:t>
            </a:r>
          </a:p>
          <a:p>
            <a:pPr marL="342900" indent="-342900">
              <a:buFont typeface="Arial" panose="020B0604020202020204" pitchFamily="34" charset="0"/>
              <a:buChar char="•"/>
            </a:pPr>
            <a:r>
              <a:rPr lang="en-GB" sz="2000" dirty="0">
                <a:latin typeface="+mn-lt"/>
              </a:rPr>
              <a:t>We will focus on narrowing health inequalities that have become increasingly evident during the pandemic.</a:t>
            </a:r>
          </a:p>
          <a:p>
            <a:pPr marL="342900" indent="-342900">
              <a:buFont typeface="Arial" panose="020B0604020202020204" pitchFamily="34" charset="0"/>
              <a:buChar char="•"/>
            </a:pPr>
            <a:r>
              <a:rPr lang="en-GB" sz="2000" dirty="0">
                <a:latin typeface="+mn-lt"/>
              </a:rPr>
              <a:t>We are committed to social care reform. Care as a career needs to be valued much more highly. </a:t>
            </a:r>
          </a:p>
          <a:p>
            <a:pPr marL="342900" indent="-342900">
              <a:buFont typeface="Arial" panose="020B0604020202020204" pitchFamily="34" charset="0"/>
              <a:buChar char="•"/>
            </a:pPr>
            <a:r>
              <a:rPr lang="en-GB" sz="2000" dirty="0">
                <a:latin typeface="+mn-lt"/>
              </a:rPr>
              <a:t>We will ensure that schools are resourced to help children whose learning has been disrupted by the pandemic, to be able to make up for lost time, with more investment in mental health and wellbeing support and we’ll continue our multi-million pound school investment programme. </a:t>
            </a:r>
          </a:p>
          <a:p>
            <a:pPr marL="342900" indent="-342900">
              <a:buFont typeface="Arial" panose="020B0604020202020204" pitchFamily="34" charset="0"/>
              <a:buChar char="•"/>
            </a:pPr>
            <a:r>
              <a:rPr lang="en-GB" sz="2000" dirty="0">
                <a:latin typeface="+mn-lt"/>
              </a:rPr>
              <a:t>We will increase the emphasis of our work to help people protect and manage their own mental health and well-being.</a:t>
            </a:r>
          </a:p>
          <a:p>
            <a:endParaRPr lang="en-GB" sz="2800" dirty="0">
              <a:latin typeface="+mn-lt"/>
            </a:endParaRPr>
          </a:p>
          <a:p>
            <a:endParaRPr lang="en-GB" sz="28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9940313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A challenging financial backdrop….. (1)</a:t>
            </a:r>
            <a:endParaRPr lang="en-GB" sz="3200" b="1" dirty="0">
              <a:solidFill>
                <a:schemeClr val="bg1"/>
              </a:solidFill>
              <a:latin typeface="+mn-lt"/>
            </a:endParaRPr>
          </a:p>
        </p:txBody>
      </p:sp>
      <p:sp>
        <p:nvSpPr>
          <p:cNvPr id="6" name="TextBox 5"/>
          <p:cNvSpPr txBox="1"/>
          <p:nvPr/>
        </p:nvSpPr>
        <p:spPr>
          <a:xfrm>
            <a:off x="295434" y="1152098"/>
            <a:ext cx="8553132" cy="4832092"/>
          </a:xfrm>
          <a:prstGeom prst="rect">
            <a:avLst/>
          </a:prstGeom>
          <a:noFill/>
        </p:spPr>
        <p:txBody>
          <a:bodyPr wrap="square">
            <a:spAutoFit/>
          </a:bodyPr>
          <a:lstStyle/>
          <a:p>
            <a:pPr marL="342900" indent="-342900">
              <a:buFont typeface="Arial" panose="020B0604020202020204" pitchFamily="34" charset="0"/>
              <a:buChar char="•"/>
            </a:pPr>
            <a:r>
              <a:rPr lang="en-GB" sz="2800" dirty="0">
                <a:latin typeface="+mn-lt"/>
              </a:rPr>
              <a:t>We have successfully managed to save £18.2m over the last 4 years – though savings become harder to achieve and given the pandemic</a:t>
            </a:r>
          </a:p>
          <a:p>
            <a:pPr marL="342900" indent="-342900">
              <a:buFont typeface="Arial" panose="020B0604020202020204" pitchFamily="34" charset="0"/>
              <a:buChar char="•"/>
            </a:pPr>
            <a:r>
              <a:rPr lang="en-GB" sz="2800" dirty="0">
                <a:latin typeface="+mn-lt"/>
              </a:rPr>
              <a:t>The Council continues to face ongoing and significant financial, demographic and demand-led pressures - £10.41m of unavoidable service pressures and £4.96m of pay pressures in 22/23 that continue to bear heavily on the council’s finances</a:t>
            </a:r>
          </a:p>
          <a:p>
            <a:pPr marL="342900" indent="-342900">
              <a:buFont typeface="Arial" panose="020B0604020202020204" pitchFamily="34" charset="0"/>
              <a:buChar char="•"/>
            </a:pPr>
            <a:r>
              <a:rPr lang="en-GB" sz="2800" dirty="0">
                <a:latin typeface="+mn-lt"/>
              </a:rPr>
              <a:t>Despite a positive and above average funding settlement we remain the worst funded Council in Wales</a:t>
            </a: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4229744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The last 4 years…….</a:t>
            </a:r>
            <a:endParaRPr lang="en-GB" sz="3200" b="1" dirty="0">
              <a:solidFill>
                <a:schemeClr val="bg1"/>
              </a:solidFill>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2" name="Picture 1">
            <a:extLst>
              <a:ext uri="{FF2B5EF4-FFF2-40B4-BE49-F238E27FC236}">
                <a16:creationId xmlns:a16="http://schemas.microsoft.com/office/drawing/2014/main" id="{088E93E5-0EED-4484-8997-817F15CCED81}"/>
              </a:ext>
            </a:extLst>
          </p:cNvPr>
          <p:cNvPicPr>
            <a:picLocks noChangeAspect="1"/>
          </p:cNvPicPr>
          <p:nvPr/>
        </p:nvPicPr>
        <p:blipFill>
          <a:blip r:embed="rId5"/>
          <a:stretch>
            <a:fillRect/>
          </a:stretch>
        </p:blipFill>
        <p:spPr>
          <a:xfrm>
            <a:off x="0" y="1181099"/>
            <a:ext cx="9144000" cy="3848669"/>
          </a:xfrm>
          <a:prstGeom prst="rect">
            <a:avLst/>
          </a:prstGeom>
        </p:spPr>
      </p:pic>
      <p:sp>
        <p:nvSpPr>
          <p:cNvPr id="7" name="TextBox 6">
            <a:extLst>
              <a:ext uri="{FF2B5EF4-FFF2-40B4-BE49-F238E27FC236}">
                <a16:creationId xmlns:a16="http://schemas.microsoft.com/office/drawing/2014/main" id="{FC5E3D75-48B4-4F29-9802-C9F8EE8E4A1D}"/>
              </a:ext>
            </a:extLst>
          </p:cNvPr>
          <p:cNvSpPr txBox="1"/>
          <p:nvPr/>
        </p:nvSpPr>
        <p:spPr>
          <a:xfrm>
            <a:off x="0" y="5353735"/>
            <a:ext cx="8025319" cy="923330"/>
          </a:xfrm>
          <a:prstGeom prst="rect">
            <a:avLst/>
          </a:prstGeom>
          <a:noFill/>
        </p:spPr>
        <p:txBody>
          <a:bodyPr wrap="square" rtlCol="0">
            <a:spAutoFit/>
          </a:bodyPr>
          <a:lstStyle/>
          <a:p>
            <a:r>
              <a:rPr lang="en-US" dirty="0"/>
              <a:t>An illustration that shows the extent of the increasing pressures faced by the Council and the budget challenges that result even when a positive Welsh Government settlement is received.</a:t>
            </a:r>
            <a:endParaRPr lang="en-US" kern="1200" dirty="0">
              <a:solidFill>
                <a:schemeClr val="tx1"/>
              </a:solidFill>
              <a:latin typeface="Arial" charset="0"/>
              <a:ea typeface="+mn-ea"/>
              <a:cs typeface="+mn-cs"/>
            </a:endParaRPr>
          </a:p>
        </p:txBody>
      </p:sp>
    </p:spTree>
    <p:extLst>
      <p:ext uri="{BB962C8B-B14F-4D97-AF65-F5344CB8AC3E}">
        <p14:creationId xmlns:p14="http://schemas.microsoft.com/office/powerpoint/2010/main" val="522283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A challenging financial backdrop….. (2)</a:t>
            </a:r>
          </a:p>
        </p:txBody>
      </p:sp>
      <p:sp>
        <p:nvSpPr>
          <p:cNvPr id="6" name="TextBox 5"/>
          <p:cNvSpPr txBox="1"/>
          <p:nvPr/>
        </p:nvSpPr>
        <p:spPr>
          <a:xfrm>
            <a:off x="295434" y="1152098"/>
            <a:ext cx="8553132" cy="5632311"/>
          </a:xfrm>
          <a:prstGeom prst="rect">
            <a:avLst/>
          </a:prstGeom>
          <a:noFill/>
        </p:spPr>
        <p:txBody>
          <a:bodyPr wrap="square">
            <a:spAutoFit/>
          </a:bodyPr>
          <a:lstStyle/>
          <a:p>
            <a:pPr marL="342900" indent="-342900">
              <a:buFont typeface="Arial" panose="020B0604020202020204" pitchFamily="34" charset="0"/>
              <a:buChar char="•"/>
            </a:pPr>
            <a:r>
              <a:rPr lang="en-GB" sz="2400" dirty="0">
                <a:latin typeface="+mn-lt"/>
              </a:rPr>
              <a:t>Another unprecedented year – the pandemic response has continued and its impact is being felt</a:t>
            </a:r>
          </a:p>
          <a:p>
            <a:pPr marL="342900" indent="-342900">
              <a:buFont typeface="Arial" panose="020B0604020202020204" pitchFamily="34" charset="0"/>
              <a:buChar char="•"/>
            </a:pPr>
            <a:r>
              <a:rPr lang="en-GB" sz="2400" b="1" dirty="0">
                <a:latin typeface="+mn-lt"/>
              </a:rPr>
              <a:t>More cost </a:t>
            </a:r>
            <a:r>
              <a:rPr lang="en-GB" sz="2400" dirty="0">
                <a:latin typeface="+mn-lt"/>
              </a:rPr>
              <a:t>- our costs are rising with our ageing population, an increased demand for core services, high resident expectations, pay and contract inflation and legislative impacts</a:t>
            </a:r>
          </a:p>
          <a:p>
            <a:pPr marL="342900" indent="-342900">
              <a:buFont typeface="Arial" panose="020B0604020202020204" pitchFamily="34" charset="0"/>
              <a:buChar char="•"/>
            </a:pPr>
            <a:r>
              <a:rPr lang="en-GB" sz="2400" b="1" dirty="0">
                <a:latin typeface="+mn-lt"/>
              </a:rPr>
              <a:t>A need to invest in the future to</a:t>
            </a:r>
            <a:r>
              <a:rPr lang="en-GB" sz="2400" dirty="0">
                <a:latin typeface="+mn-lt"/>
              </a:rPr>
              <a:t> ensure services offered remain relevant and appropriate in meeting the County’s needs; whilst making sure everything is as efficient and effective as possible</a:t>
            </a:r>
          </a:p>
          <a:p>
            <a:pPr marL="342900" indent="-342900">
              <a:buFont typeface="Arial" panose="020B0604020202020204" pitchFamily="34" charset="0"/>
              <a:buChar char="•"/>
            </a:pPr>
            <a:r>
              <a:rPr lang="en-GB" sz="2400" b="1" dirty="0">
                <a:latin typeface="+mn-lt"/>
              </a:rPr>
              <a:t>Insufficient funding</a:t>
            </a:r>
            <a:r>
              <a:rPr lang="en-GB" sz="2400" dirty="0">
                <a:latin typeface="+mn-lt"/>
              </a:rPr>
              <a:t> – Whilst Welsh Government funding increases it is insufficient to cover all pay and service pressures</a:t>
            </a:r>
          </a:p>
          <a:p>
            <a:pPr marL="342900" indent="-342900">
              <a:buFont typeface="Arial" panose="020B0604020202020204" pitchFamily="34" charset="0"/>
              <a:buChar char="•"/>
            </a:pPr>
            <a:r>
              <a:rPr lang="en-GB" sz="2400" dirty="0">
                <a:latin typeface="+mn-lt"/>
              </a:rPr>
              <a:t>A need to make </a:t>
            </a:r>
            <a:r>
              <a:rPr lang="en-GB" sz="2400" b="1" dirty="0">
                <a:latin typeface="+mn-lt"/>
              </a:rPr>
              <a:t>one-off use of reserves</a:t>
            </a:r>
            <a:r>
              <a:rPr lang="en-GB" sz="2400" dirty="0">
                <a:latin typeface="+mn-lt"/>
              </a:rPr>
              <a:t> to support the Council and alongside the response to the pandemic</a:t>
            </a:r>
          </a:p>
          <a:p>
            <a:pPr marL="342900" indent="-342900">
              <a:buFont typeface="Arial" panose="020B0604020202020204" pitchFamily="34" charset="0"/>
              <a:buChar char="•"/>
            </a:pPr>
            <a:r>
              <a:rPr lang="en-GB" sz="2400" dirty="0">
                <a:latin typeface="+mn-lt"/>
              </a:rPr>
              <a:t>We continue to </a:t>
            </a:r>
            <a:r>
              <a:rPr lang="en-GB" sz="2400" b="1" dirty="0">
                <a:latin typeface="+mn-lt"/>
              </a:rPr>
              <a:t>challenge services to sustain themselves rather than see closure of services that matter</a:t>
            </a:r>
            <a:r>
              <a:rPr lang="en-GB" sz="2400" dirty="0">
                <a:latin typeface="+mn-lt"/>
              </a:rPr>
              <a:t>. If things close they never return – better to scale back rather than withdraw</a:t>
            </a: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3706741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How the Council’s budget is funded…..</a:t>
            </a:r>
            <a:endParaRPr lang="en-GB" sz="3200" b="1" dirty="0">
              <a:solidFill>
                <a:schemeClr val="bg1"/>
              </a:solidFill>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
        <p:nvSpPr>
          <p:cNvPr id="10" name="TextBox 9">
            <a:extLst>
              <a:ext uri="{FF2B5EF4-FFF2-40B4-BE49-F238E27FC236}">
                <a16:creationId xmlns:a16="http://schemas.microsoft.com/office/drawing/2014/main" id="{3BED12DC-6086-41B8-A21A-AEA86F651DFE}"/>
              </a:ext>
            </a:extLst>
          </p:cNvPr>
          <p:cNvSpPr txBox="1"/>
          <p:nvPr/>
        </p:nvSpPr>
        <p:spPr>
          <a:xfrm>
            <a:off x="220595" y="5586024"/>
            <a:ext cx="8025319" cy="369332"/>
          </a:xfrm>
          <a:prstGeom prst="rect">
            <a:avLst/>
          </a:prstGeom>
          <a:noFill/>
        </p:spPr>
        <p:txBody>
          <a:bodyPr wrap="square" rtlCol="0">
            <a:spAutoFit/>
          </a:bodyPr>
          <a:lstStyle/>
          <a:p>
            <a:r>
              <a:rPr lang="en-US" dirty="0"/>
              <a:t>Council tax income is in relation to MCC </a:t>
            </a:r>
            <a:r>
              <a:rPr lang="en-US" u="sng" dirty="0"/>
              <a:t>only</a:t>
            </a:r>
            <a:endParaRPr lang="en-US" u="sng" kern="1200" dirty="0">
              <a:solidFill>
                <a:schemeClr val="tx1"/>
              </a:solidFill>
              <a:latin typeface="Arial" charset="0"/>
              <a:ea typeface="+mn-ea"/>
              <a:cs typeface="+mn-cs"/>
            </a:endParaRPr>
          </a:p>
        </p:txBody>
      </p:sp>
      <p:pic>
        <p:nvPicPr>
          <p:cNvPr id="7" name="Picture 6">
            <a:extLst>
              <a:ext uri="{FF2B5EF4-FFF2-40B4-BE49-F238E27FC236}">
                <a16:creationId xmlns:a16="http://schemas.microsoft.com/office/drawing/2014/main" id="{C68E69CA-6317-4ACC-B32C-F376C5CCF5AB}"/>
              </a:ext>
            </a:extLst>
          </p:cNvPr>
          <p:cNvPicPr>
            <a:picLocks noChangeAspect="1"/>
          </p:cNvPicPr>
          <p:nvPr/>
        </p:nvPicPr>
        <p:blipFill>
          <a:blip r:embed="rId5"/>
          <a:stretch>
            <a:fillRect/>
          </a:stretch>
        </p:blipFill>
        <p:spPr>
          <a:xfrm>
            <a:off x="270690" y="1275653"/>
            <a:ext cx="8106548" cy="4058347"/>
          </a:xfrm>
          <a:prstGeom prst="rect">
            <a:avLst/>
          </a:prstGeom>
        </p:spPr>
      </p:pic>
    </p:spTree>
    <p:extLst>
      <p:ext uri="{BB962C8B-B14F-4D97-AF65-F5344CB8AC3E}">
        <p14:creationId xmlns:p14="http://schemas.microsoft.com/office/powerpoint/2010/main" val="1131167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4"/>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How the Council’s budget is funded…..</a:t>
            </a:r>
            <a:endParaRPr lang="en-GB" sz="3200" b="1" dirty="0">
              <a:solidFill>
                <a:schemeClr val="bg1"/>
              </a:solidFill>
              <a:latin typeface="+mn-lt"/>
            </a:endParaRPr>
          </a:p>
        </p:txBody>
      </p:sp>
      <p:pic>
        <p:nvPicPr>
          <p:cNvPr id="12" name="Picture 4"/>
          <p:cNvPicPr>
            <a:picLocks noChangeAspect="1"/>
          </p:cNvPicPr>
          <p:nvPr/>
        </p:nvPicPr>
        <p:blipFill>
          <a:blip r:embed="rId5"/>
          <a:srcRect/>
          <a:stretch>
            <a:fillRect/>
          </a:stretch>
        </p:blipFill>
        <p:spPr bwMode="auto">
          <a:xfrm>
            <a:off x="7008813" y="377825"/>
            <a:ext cx="1803400" cy="406400"/>
          </a:xfrm>
          <a:prstGeom prst="rect">
            <a:avLst/>
          </a:prstGeom>
          <a:noFill/>
          <a:ln w="9525">
            <a:noFill/>
            <a:miter lim="800000"/>
            <a:headEnd/>
            <a:tailEnd/>
          </a:ln>
        </p:spPr>
      </p:pic>
      <p:graphicFrame>
        <p:nvGraphicFramePr>
          <p:cNvPr id="3" name="Object 2">
            <a:extLst>
              <a:ext uri="{FF2B5EF4-FFF2-40B4-BE49-F238E27FC236}">
                <a16:creationId xmlns:a16="http://schemas.microsoft.com/office/drawing/2014/main" id="{43AA6FEA-9D03-45D1-A03D-A6B1C2E8565C}"/>
              </a:ext>
            </a:extLst>
          </p:cNvPr>
          <p:cNvGraphicFramePr>
            <a:graphicFrameLocks noChangeAspect="1"/>
          </p:cNvGraphicFramePr>
          <p:nvPr>
            <p:extLst>
              <p:ext uri="{D42A27DB-BD31-4B8C-83A1-F6EECF244321}">
                <p14:modId xmlns:p14="http://schemas.microsoft.com/office/powerpoint/2010/main" val="1908130488"/>
              </p:ext>
            </p:extLst>
          </p:nvPr>
        </p:nvGraphicFramePr>
        <p:xfrm>
          <a:off x="99695" y="1210881"/>
          <a:ext cx="8766963" cy="5269294"/>
        </p:xfrm>
        <a:graphic>
          <a:graphicData uri="http://schemas.openxmlformats.org/presentationml/2006/ole">
            <mc:AlternateContent xmlns:mc="http://schemas.openxmlformats.org/markup-compatibility/2006">
              <mc:Choice xmlns:v="urn:schemas-microsoft-com:vml" Requires="v">
                <p:oleObj spid="_x0000_s1026" name="Worksheet" r:id="rId6" imgW="4579902" imgH="2752659" progId="Excel.Sheet.12">
                  <p:embed/>
                </p:oleObj>
              </mc:Choice>
              <mc:Fallback>
                <p:oleObj name="Worksheet" r:id="rId6" imgW="4579902" imgH="2752659" progId="Excel.Sheet.12">
                  <p:embed/>
                  <p:pic>
                    <p:nvPicPr>
                      <p:cNvPr id="3" name="Object 2">
                        <a:extLst>
                          <a:ext uri="{FF2B5EF4-FFF2-40B4-BE49-F238E27FC236}">
                            <a16:creationId xmlns:a16="http://schemas.microsoft.com/office/drawing/2014/main" id="{43AA6FEA-9D03-45D1-A03D-A6B1C2E8565C}"/>
                          </a:ext>
                        </a:extLst>
                      </p:cNvPr>
                      <p:cNvPicPr/>
                      <p:nvPr/>
                    </p:nvPicPr>
                    <p:blipFill>
                      <a:blip r:embed="rId7"/>
                      <a:stretch>
                        <a:fillRect/>
                      </a:stretch>
                    </p:blipFill>
                    <p:spPr>
                      <a:xfrm>
                        <a:off x="99695" y="1210881"/>
                        <a:ext cx="8766963" cy="5269294"/>
                      </a:xfrm>
                      <a:prstGeom prst="rect">
                        <a:avLst/>
                      </a:prstGeom>
                    </p:spPr>
                  </p:pic>
                </p:oleObj>
              </mc:Fallback>
            </mc:AlternateContent>
          </a:graphicData>
        </a:graphic>
      </p:graphicFrame>
    </p:spTree>
    <p:extLst>
      <p:ext uri="{BB962C8B-B14F-4D97-AF65-F5344CB8AC3E}">
        <p14:creationId xmlns:p14="http://schemas.microsoft.com/office/powerpoint/2010/main" val="3652554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rPr>
              <a:t>Council tax</a:t>
            </a:r>
            <a:endParaRPr lang="en-GB" sz="3200" b="1" dirty="0">
              <a:solidFill>
                <a:schemeClr val="bg1"/>
              </a:solidFill>
            </a:endParaRPr>
          </a:p>
        </p:txBody>
      </p:sp>
      <p:sp>
        <p:nvSpPr>
          <p:cNvPr id="6" name="TextBox 5"/>
          <p:cNvSpPr txBox="1"/>
          <p:nvPr/>
        </p:nvSpPr>
        <p:spPr>
          <a:xfrm>
            <a:off x="572317" y="1377240"/>
            <a:ext cx="7948228" cy="2677656"/>
          </a:xfrm>
          <a:prstGeom prst="rect">
            <a:avLst/>
          </a:prstGeom>
          <a:noFill/>
        </p:spPr>
        <p:txBody>
          <a:bodyPr wrap="square">
            <a:spAutoFit/>
          </a:bodyPr>
          <a:lstStyle/>
          <a:p>
            <a:pPr marL="342900" indent="-342900">
              <a:buFont typeface="Arial" panose="020B0604020202020204" pitchFamily="34" charset="0"/>
              <a:buChar char="•"/>
            </a:pPr>
            <a:r>
              <a:rPr lang="en-GB" sz="2400" dirty="0">
                <a:latin typeface="+mn-lt"/>
              </a:rPr>
              <a:t>Given the extent of pressures on services we are being forced to consider a </a:t>
            </a:r>
            <a:r>
              <a:rPr lang="en-GB" sz="2400" b="1" dirty="0">
                <a:latin typeface="+mn-lt"/>
              </a:rPr>
              <a:t>council tax increase of 3.95% </a:t>
            </a:r>
            <a:r>
              <a:rPr lang="en-GB" sz="2400" dirty="0">
                <a:latin typeface="+mn-lt"/>
              </a:rPr>
              <a:t>in 22/23</a:t>
            </a:r>
          </a:p>
          <a:p>
            <a:pPr marL="342900" indent="-342900">
              <a:buFont typeface="Arial" panose="020B0604020202020204" pitchFamily="34" charset="0"/>
              <a:buChar char="•"/>
            </a:pPr>
            <a:r>
              <a:rPr lang="en-GB" sz="2400" dirty="0">
                <a:latin typeface="+mn-lt"/>
              </a:rPr>
              <a:t>We have no other viable options e.g. our reserve funding (contingency money that the council has to save to plan for the unexpected) is already at low levels and is already being drawn upon to support this budget and to mitigate other risks</a:t>
            </a: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2" name="Picture 1"/>
          <p:cNvPicPr>
            <a:picLocks noChangeAspect="1"/>
          </p:cNvPicPr>
          <p:nvPr/>
        </p:nvPicPr>
        <p:blipFill rotWithShape="1">
          <a:blip r:embed="rId5"/>
          <a:srcRect l="28587" t="32966" r="34078" b="31759"/>
          <a:stretch/>
        </p:blipFill>
        <p:spPr>
          <a:xfrm>
            <a:off x="2027079" y="4023969"/>
            <a:ext cx="4857750" cy="2580410"/>
          </a:xfrm>
          <a:prstGeom prst="rect">
            <a:avLst/>
          </a:prstGeom>
        </p:spPr>
      </p:pic>
    </p:spTree>
    <p:extLst>
      <p:ext uri="{BB962C8B-B14F-4D97-AF65-F5344CB8AC3E}">
        <p14:creationId xmlns:p14="http://schemas.microsoft.com/office/powerpoint/2010/main" val="2369066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60470"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Proposed council tax increases</a:t>
            </a:r>
            <a:endParaRPr lang="en-GB" sz="3200" b="1" dirty="0">
              <a:solidFill>
                <a:schemeClr val="bg1"/>
              </a:solidFill>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4" name="Picture 3">
            <a:extLst>
              <a:ext uri="{FF2B5EF4-FFF2-40B4-BE49-F238E27FC236}">
                <a16:creationId xmlns:a16="http://schemas.microsoft.com/office/drawing/2014/main" id="{DCE7AA2F-8D1D-4B6D-8B25-3D9753F97ED4}"/>
              </a:ext>
            </a:extLst>
          </p:cNvPr>
          <p:cNvPicPr>
            <a:picLocks noChangeAspect="1"/>
          </p:cNvPicPr>
          <p:nvPr/>
        </p:nvPicPr>
        <p:blipFill>
          <a:blip r:embed="rId5"/>
          <a:stretch>
            <a:fillRect/>
          </a:stretch>
        </p:blipFill>
        <p:spPr>
          <a:xfrm>
            <a:off x="747996" y="1150622"/>
            <a:ext cx="7648007" cy="5535297"/>
          </a:xfrm>
          <a:prstGeom prst="rect">
            <a:avLst/>
          </a:prstGeom>
        </p:spPr>
      </p:pic>
    </p:spTree>
    <p:extLst>
      <p:ext uri="{BB962C8B-B14F-4D97-AF65-F5344CB8AC3E}">
        <p14:creationId xmlns:p14="http://schemas.microsoft.com/office/powerpoint/2010/main" val="39399461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a:extLst>
              <a:ext uri="{FF2B5EF4-FFF2-40B4-BE49-F238E27FC236}">
                <a16:creationId xmlns:a16="http://schemas.microsoft.com/office/drawing/2014/main" id="{3E4AF1AD-7283-42C3-B4E9-79ACC5DDAEFC}"/>
              </a:ext>
            </a:extLst>
          </p:cNvPr>
          <p:cNvGraphicFramePr>
            <a:graphicFrameLocks noChangeAspect="1"/>
          </p:cNvGraphicFramePr>
          <p:nvPr>
            <p:extLst>
              <p:ext uri="{D42A27DB-BD31-4B8C-83A1-F6EECF244321}">
                <p14:modId xmlns:p14="http://schemas.microsoft.com/office/powerpoint/2010/main" val="3750781774"/>
              </p:ext>
            </p:extLst>
          </p:nvPr>
        </p:nvGraphicFramePr>
        <p:xfrm>
          <a:off x="289559" y="1078745"/>
          <a:ext cx="8229813" cy="4944732"/>
        </p:xfrm>
        <a:graphic>
          <a:graphicData uri="http://schemas.openxmlformats.org/presentationml/2006/ole">
            <mc:AlternateContent xmlns:mc="http://schemas.openxmlformats.org/markup-compatibility/2006">
              <mc:Choice xmlns:v="urn:schemas-microsoft-com:vml" Requires="v">
                <p:oleObj spid="_x0000_s2050" name="Worksheet" r:id="rId4" imgW="4581342" imgH="2752659" progId="Excel.Sheet.12">
                  <p:embed/>
                </p:oleObj>
              </mc:Choice>
              <mc:Fallback>
                <p:oleObj name="Worksheet" r:id="rId4" imgW="4581342" imgH="2752659" progId="Excel.Sheet.12">
                  <p:embed/>
                  <p:pic>
                    <p:nvPicPr>
                      <p:cNvPr id="6" name="Object 5">
                        <a:extLst>
                          <a:ext uri="{FF2B5EF4-FFF2-40B4-BE49-F238E27FC236}">
                            <a16:creationId xmlns:a16="http://schemas.microsoft.com/office/drawing/2014/main" id="{3E4AF1AD-7283-42C3-B4E9-79ACC5DDAEFC}"/>
                          </a:ext>
                        </a:extLst>
                      </p:cNvPr>
                      <p:cNvPicPr/>
                      <p:nvPr/>
                    </p:nvPicPr>
                    <p:blipFill>
                      <a:blip r:embed="rId5"/>
                      <a:stretch>
                        <a:fillRect/>
                      </a:stretch>
                    </p:blipFill>
                    <p:spPr>
                      <a:xfrm>
                        <a:off x="289559" y="1078745"/>
                        <a:ext cx="8229813" cy="4944732"/>
                      </a:xfrm>
                      <a:prstGeom prst="rect">
                        <a:avLst/>
                      </a:prstGeom>
                    </p:spPr>
                  </p:pic>
                </p:oleObj>
              </mc:Fallback>
            </mc:AlternateContent>
          </a:graphicData>
        </a:graphic>
      </p:graphicFrame>
      <p:pic>
        <p:nvPicPr>
          <p:cNvPr id="22529" name="Picture 3"/>
          <p:cNvPicPr>
            <a:picLocks noChangeAspect="1"/>
          </p:cNvPicPr>
          <p:nvPr/>
        </p:nvPicPr>
        <p:blipFill>
          <a:blip r:embed="rId6"/>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How Council Tax compares across Wales</a:t>
            </a:r>
            <a:endParaRPr lang="en-GB" sz="3200" b="1" dirty="0">
              <a:solidFill>
                <a:schemeClr val="bg1"/>
              </a:solidFill>
              <a:latin typeface="+mn-lt"/>
            </a:endParaRPr>
          </a:p>
        </p:txBody>
      </p:sp>
      <p:pic>
        <p:nvPicPr>
          <p:cNvPr id="12" name="Picture 4"/>
          <p:cNvPicPr>
            <a:picLocks noChangeAspect="1"/>
          </p:cNvPicPr>
          <p:nvPr/>
        </p:nvPicPr>
        <p:blipFill>
          <a:blip r:embed="rId7"/>
          <a:srcRect/>
          <a:stretch>
            <a:fillRect/>
          </a:stretch>
        </p:blipFill>
        <p:spPr bwMode="auto">
          <a:xfrm>
            <a:off x="7008813" y="377825"/>
            <a:ext cx="1803400" cy="406400"/>
          </a:xfrm>
          <a:prstGeom prst="rect">
            <a:avLst/>
          </a:prstGeom>
          <a:noFill/>
          <a:ln w="9525">
            <a:noFill/>
            <a:miter lim="800000"/>
            <a:headEnd/>
            <a:tailEnd/>
          </a:ln>
        </p:spPr>
      </p:pic>
      <p:sp>
        <p:nvSpPr>
          <p:cNvPr id="16" name="TextBox 15"/>
          <p:cNvSpPr txBox="1"/>
          <p:nvPr/>
        </p:nvSpPr>
        <p:spPr>
          <a:xfrm>
            <a:off x="220595" y="6008237"/>
            <a:ext cx="8025319" cy="646331"/>
          </a:xfrm>
          <a:prstGeom prst="rect">
            <a:avLst/>
          </a:prstGeom>
          <a:noFill/>
        </p:spPr>
        <p:txBody>
          <a:bodyPr wrap="square" rtlCol="0">
            <a:spAutoFit/>
          </a:bodyPr>
          <a:lstStyle/>
          <a:p>
            <a:r>
              <a:rPr lang="en-US" dirty="0"/>
              <a:t>Band D of £1,434.47 (Council element only) sits just above the Welsh average of £1,402.51 in 2021/22</a:t>
            </a:r>
            <a:endParaRPr lang="en-US" kern="1200" dirty="0">
              <a:solidFill>
                <a:schemeClr val="tx1"/>
              </a:solidFill>
              <a:latin typeface="Arial" charset="0"/>
              <a:ea typeface="+mn-ea"/>
              <a:cs typeface="+mn-cs"/>
            </a:endParaRPr>
          </a:p>
        </p:txBody>
      </p:sp>
      <p:cxnSp>
        <p:nvCxnSpPr>
          <p:cNvPr id="4" name="Straight Connector 3"/>
          <p:cNvCxnSpPr>
            <a:cxnSpLocks/>
          </p:cNvCxnSpPr>
          <p:nvPr/>
        </p:nvCxnSpPr>
        <p:spPr>
          <a:xfrm>
            <a:off x="1051068" y="2568677"/>
            <a:ext cx="7315692"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4988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409400"/>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Council Tax as a share of WG funding</a:t>
            </a:r>
            <a:endParaRPr lang="en-GB" sz="3200" b="1" dirty="0">
              <a:solidFill>
                <a:schemeClr val="bg1"/>
              </a:solidFill>
              <a:latin typeface="+mn-lt"/>
            </a:endParaRPr>
          </a:p>
        </p:txBody>
      </p:sp>
      <p:sp>
        <p:nvSpPr>
          <p:cNvPr id="6" name="TextBox 5"/>
          <p:cNvSpPr txBox="1"/>
          <p:nvPr/>
        </p:nvSpPr>
        <p:spPr>
          <a:xfrm>
            <a:off x="600131" y="1478164"/>
            <a:ext cx="7019869" cy="5262979"/>
          </a:xfrm>
          <a:prstGeom prst="rect">
            <a:avLst/>
          </a:prstGeom>
          <a:noFill/>
        </p:spPr>
        <p:txBody>
          <a:bodyPr wrap="square">
            <a:spAutoFit/>
          </a:bodyPr>
          <a:lstStyle/>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
        <p:nvSpPr>
          <p:cNvPr id="7" name="TextBox 6"/>
          <p:cNvSpPr txBox="1"/>
          <p:nvPr/>
        </p:nvSpPr>
        <p:spPr>
          <a:xfrm>
            <a:off x="752531" y="1630564"/>
            <a:ext cx="7019869" cy="5262979"/>
          </a:xfrm>
          <a:prstGeom prst="rect">
            <a:avLst/>
          </a:prstGeom>
          <a:noFill/>
        </p:spPr>
        <p:txBody>
          <a:bodyPr wrap="square">
            <a:spAutoFit/>
          </a:bodyPr>
          <a:lstStyle/>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p:txBody>
      </p:sp>
      <p:sp>
        <p:nvSpPr>
          <p:cNvPr id="8" name="TextBox 7"/>
          <p:cNvSpPr txBox="1"/>
          <p:nvPr/>
        </p:nvSpPr>
        <p:spPr>
          <a:xfrm>
            <a:off x="934189" y="852718"/>
            <a:ext cx="7043530" cy="5109091"/>
          </a:xfrm>
          <a:prstGeom prst="rect">
            <a:avLst/>
          </a:prstGeom>
          <a:noFill/>
        </p:spPr>
        <p:txBody>
          <a:bodyPr wrap="square">
            <a:spAutoFit/>
          </a:bodyPr>
          <a:lstStyle/>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marL="342900" lvl="0" indent="-342900">
              <a:buFont typeface="Arial" panose="020B0604020202020204" pitchFamily="34" charset="0"/>
              <a:buChar char="•"/>
            </a:pPr>
            <a:r>
              <a:rPr lang="en-GB" sz="2200" dirty="0">
                <a:latin typeface="+mn-lt"/>
              </a:rPr>
              <a:t>Blaenau Gwent had the highest band D in Wales of £1,768.31 compared to MCC (£1,434.47) in 2021/22</a:t>
            </a:r>
          </a:p>
          <a:p>
            <a:pPr marL="342900" lvl="0" indent="-342900">
              <a:buFont typeface="Arial" panose="020B0604020202020204" pitchFamily="34" charset="0"/>
              <a:buChar char="•"/>
            </a:pPr>
            <a:r>
              <a:rPr lang="en-GB" sz="2200" dirty="0">
                <a:latin typeface="+mn-lt"/>
              </a:rPr>
              <a:t>Total amount of Council Tax raised is highest in MCC because it has the most significant number of properties in the band D to I range.</a:t>
            </a:r>
          </a:p>
        </p:txBody>
      </p:sp>
      <p:pic>
        <p:nvPicPr>
          <p:cNvPr id="3" name="Picture 2"/>
          <p:cNvPicPr>
            <a:picLocks noChangeAspect="1"/>
          </p:cNvPicPr>
          <p:nvPr/>
        </p:nvPicPr>
        <p:blipFill>
          <a:blip r:embed="rId5"/>
          <a:stretch>
            <a:fillRect/>
          </a:stretch>
        </p:blipFill>
        <p:spPr>
          <a:xfrm>
            <a:off x="31905" y="1256945"/>
            <a:ext cx="9097347" cy="2784142"/>
          </a:xfrm>
          <a:prstGeom prst="rect">
            <a:avLst/>
          </a:prstGeom>
        </p:spPr>
      </p:pic>
    </p:spTree>
    <p:extLst>
      <p:ext uri="{BB962C8B-B14F-4D97-AF65-F5344CB8AC3E}">
        <p14:creationId xmlns:p14="http://schemas.microsoft.com/office/powerpoint/2010/main" val="4273782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Core funding from Welsh Government</a:t>
            </a:r>
            <a:endParaRPr lang="en-GB" sz="3200" b="1" dirty="0">
              <a:solidFill>
                <a:schemeClr val="bg1"/>
              </a:solidFill>
              <a:latin typeface="+mn-lt"/>
            </a:endParaRPr>
          </a:p>
        </p:txBody>
      </p:sp>
      <p:sp>
        <p:nvSpPr>
          <p:cNvPr id="6" name="TextBox 5"/>
          <p:cNvSpPr txBox="1"/>
          <p:nvPr/>
        </p:nvSpPr>
        <p:spPr>
          <a:xfrm>
            <a:off x="359495" y="1153963"/>
            <a:ext cx="8673668" cy="5262979"/>
          </a:xfrm>
          <a:prstGeom prst="rect">
            <a:avLst/>
          </a:prstGeom>
          <a:noFill/>
        </p:spPr>
        <p:txBody>
          <a:bodyPr wrap="square">
            <a:spAutoFit/>
          </a:bodyPr>
          <a:lstStyle/>
          <a:p>
            <a:pPr marL="342900" indent="-342900">
              <a:buFont typeface="Arial" panose="020B0604020202020204" pitchFamily="34" charset="0"/>
              <a:buChar char="•"/>
            </a:pPr>
            <a:r>
              <a:rPr lang="en-GB" sz="2400" dirty="0">
                <a:latin typeface="+mn-lt"/>
              </a:rPr>
              <a:t>MCC saw a 11.2% increase in its core funding from Welsh Government – above the all-Wales average increase of 9.4%</a:t>
            </a:r>
          </a:p>
          <a:p>
            <a:pPr marL="342900" indent="-342900">
              <a:buFont typeface="Arial" panose="020B0604020202020204" pitchFamily="34" charset="0"/>
              <a:buChar char="•"/>
            </a:pPr>
            <a:r>
              <a:rPr lang="en-GB" sz="2400" dirty="0">
                <a:latin typeface="+mn-lt"/>
              </a:rPr>
              <a:t>It is welcomed that Welsh Government funding will now go up for a third year following years of ongoing reductions</a:t>
            </a:r>
          </a:p>
          <a:p>
            <a:pPr marL="342900" indent="-342900">
              <a:buFont typeface="Arial" panose="020B0604020202020204" pitchFamily="34" charset="0"/>
              <a:buChar char="•"/>
            </a:pPr>
            <a:r>
              <a:rPr lang="en-GB" sz="2400" dirty="0">
                <a:latin typeface="+mn-lt"/>
              </a:rPr>
              <a:t>MCC still remains the worst funded Authority in Wales per head</a:t>
            </a:r>
          </a:p>
          <a:p>
            <a:pPr marL="342900" indent="-342900">
              <a:buFont typeface="Arial" panose="020B0604020202020204" pitchFamily="34" charset="0"/>
              <a:buChar char="•"/>
            </a:pPr>
            <a:r>
              <a:rPr lang="en-GB" sz="2400" dirty="0">
                <a:latin typeface="+mn-lt"/>
              </a:rPr>
              <a:t>The settlement does not offset all the Council’s pressures and inflation</a:t>
            </a:r>
          </a:p>
          <a:p>
            <a:pPr marL="342900" indent="-342900">
              <a:buFont typeface="Arial" panose="020B0604020202020204" pitchFamily="34" charset="0"/>
              <a:buChar char="•"/>
            </a:pPr>
            <a:r>
              <a:rPr lang="en-GB" sz="2400" dirty="0">
                <a:latin typeface="+mn-lt"/>
              </a:rPr>
              <a:t>Prudent provision has had to be made for pay awards</a:t>
            </a:r>
          </a:p>
          <a:p>
            <a:pPr marL="342900" indent="-342900">
              <a:buFont typeface="Arial" panose="020B0604020202020204" pitchFamily="34" charset="0"/>
              <a:buChar char="•"/>
            </a:pPr>
            <a:r>
              <a:rPr lang="en-GB" sz="2400" dirty="0">
                <a:latin typeface="+mn-lt"/>
              </a:rPr>
              <a:t>COVID funding ends in March.  Now met from existing budgets</a:t>
            </a:r>
          </a:p>
          <a:p>
            <a:pPr marL="342900" indent="-342900">
              <a:buFont typeface="Arial" panose="020B0604020202020204" pitchFamily="34" charset="0"/>
              <a:buChar char="•"/>
            </a:pPr>
            <a:r>
              <a:rPr lang="en-GB" sz="2400" dirty="0">
                <a:latin typeface="+mn-lt"/>
              </a:rPr>
              <a:t>Welsh Government specific (non-core) grant funding is an evolving picture – information and clarification needed</a:t>
            </a:r>
          </a:p>
          <a:p>
            <a:pPr marL="342900" indent="-342900">
              <a:buFont typeface="Arial" panose="020B0604020202020204" pitchFamily="34" charset="0"/>
              <a:buChar char="•"/>
            </a:pPr>
            <a:r>
              <a:rPr lang="en-GB" sz="2400" dirty="0">
                <a:latin typeface="+mn-lt"/>
              </a:rPr>
              <a:t>General capital funding from Welsh Government has disappointingly reduced as have some specific capital grants streams.  Again further clarification awaited.</a:t>
            </a: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28298245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39EE2E63-2C0A-465C-83B0-EA7C7E4E85AF}"/>
              </a:ext>
            </a:extLst>
          </p:cNvPr>
          <p:cNvGraphicFramePr>
            <a:graphicFrameLocks noChangeAspect="1"/>
          </p:cNvGraphicFramePr>
          <p:nvPr>
            <p:extLst>
              <p:ext uri="{D42A27DB-BD31-4B8C-83A1-F6EECF244321}">
                <p14:modId xmlns:p14="http://schemas.microsoft.com/office/powerpoint/2010/main" val="2488593426"/>
              </p:ext>
            </p:extLst>
          </p:nvPr>
        </p:nvGraphicFramePr>
        <p:xfrm>
          <a:off x="752531" y="1085850"/>
          <a:ext cx="7467600" cy="4486770"/>
        </p:xfrm>
        <a:graphic>
          <a:graphicData uri="http://schemas.openxmlformats.org/presentationml/2006/ole">
            <mc:AlternateContent xmlns:mc="http://schemas.openxmlformats.org/markup-compatibility/2006">
              <mc:Choice xmlns:v="urn:schemas-microsoft-com:vml" Requires="v">
                <p:oleObj spid="_x0000_s3074" name="Worksheet" r:id="rId4" imgW="4581342" imgH="2752659" progId="Excel.Sheet.12">
                  <p:embed/>
                </p:oleObj>
              </mc:Choice>
              <mc:Fallback>
                <p:oleObj name="Worksheet" r:id="rId4" imgW="4581342" imgH="2752659" progId="Excel.Sheet.12">
                  <p:embed/>
                  <p:pic>
                    <p:nvPicPr>
                      <p:cNvPr id="2" name="Object 1">
                        <a:extLst>
                          <a:ext uri="{FF2B5EF4-FFF2-40B4-BE49-F238E27FC236}">
                            <a16:creationId xmlns:a16="http://schemas.microsoft.com/office/drawing/2014/main" id="{39EE2E63-2C0A-465C-83B0-EA7C7E4E85AF}"/>
                          </a:ext>
                        </a:extLst>
                      </p:cNvPr>
                      <p:cNvPicPr/>
                      <p:nvPr/>
                    </p:nvPicPr>
                    <p:blipFill>
                      <a:blip r:embed="rId5"/>
                      <a:stretch>
                        <a:fillRect/>
                      </a:stretch>
                    </p:blipFill>
                    <p:spPr>
                      <a:xfrm>
                        <a:off x="752531" y="1085850"/>
                        <a:ext cx="7467600" cy="4486770"/>
                      </a:xfrm>
                      <a:prstGeom prst="rect">
                        <a:avLst/>
                      </a:prstGeom>
                    </p:spPr>
                  </p:pic>
                </p:oleObj>
              </mc:Fallback>
            </mc:AlternateContent>
          </a:graphicData>
        </a:graphic>
      </p:graphicFrame>
      <p:pic>
        <p:nvPicPr>
          <p:cNvPr id="22529" name="Picture 3"/>
          <p:cNvPicPr>
            <a:picLocks noChangeAspect="1"/>
          </p:cNvPicPr>
          <p:nvPr/>
        </p:nvPicPr>
        <p:blipFill>
          <a:blip r:embed="rId6"/>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409400"/>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Funding from Welsh Government (1)</a:t>
            </a:r>
            <a:endParaRPr lang="en-GB" sz="3200" b="1" dirty="0">
              <a:solidFill>
                <a:schemeClr val="bg1"/>
              </a:solidFill>
              <a:latin typeface="+mn-lt"/>
            </a:endParaRPr>
          </a:p>
        </p:txBody>
      </p:sp>
      <p:sp>
        <p:nvSpPr>
          <p:cNvPr id="6" name="TextBox 5"/>
          <p:cNvSpPr txBox="1"/>
          <p:nvPr/>
        </p:nvSpPr>
        <p:spPr>
          <a:xfrm>
            <a:off x="600131" y="1478164"/>
            <a:ext cx="7019869" cy="5262979"/>
          </a:xfrm>
          <a:prstGeom prst="rect">
            <a:avLst/>
          </a:prstGeom>
          <a:noFill/>
        </p:spPr>
        <p:txBody>
          <a:bodyPr wrap="square">
            <a:spAutoFit/>
          </a:bodyPr>
          <a:lstStyle/>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p:txBody>
      </p:sp>
      <p:pic>
        <p:nvPicPr>
          <p:cNvPr id="12" name="Picture 4"/>
          <p:cNvPicPr>
            <a:picLocks noChangeAspect="1"/>
          </p:cNvPicPr>
          <p:nvPr/>
        </p:nvPicPr>
        <p:blipFill>
          <a:blip r:embed="rId7"/>
          <a:srcRect/>
          <a:stretch>
            <a:fillRect/>
          </a:stretch>
        </p:blipFill>
        <p:spPr bwMode="auto">
          <a:xfrm>
            <a:off x="7008813" y="377825"/>
            <a:ext cx="1803400" cy="406400"/>
          </a:xfrm>
          <a:prstGeom prst="rect">
            <a:avLst/>
          </a:prstGeom>
          <a:noFill/>
          <a:ln w="9525">
            <a:noFill/>
            <a:miter lim="800000"/>
            <a:headEnd/>
            <a:tailEnd/>
          </a:ln>
        </p:spPr>
      </p:pic>
      <p:sp>
        <p:nvSpPr>
          <p:cNvPr id="7" name="TextBox 6"/>
          <p:cNvSpPr txBox="1"/>
          <p:nvPr/>
        </p:nvSpPr>
        <p:spPr>
          <a:xfrm>
            <a:off x="752531" y="1630564"/>
            <a:ext cx="7019869" cy="5262979"/>
          </a:xfrm>
          <a:prstGeom prst="rect">
            <a:avLst/>
          </a:prstGeom>
          <a:noFill/>
        </p:spPr>
        <p:txBody>
          <a:bodyPr wrap="square">
            <a:spAutoFit/>
          </a:bodyPr>
          <a:lstStyle/>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p:txBody>
      </p:sp>
      <p:sp>
        <p:nvSpPr>
          <p:cNvPr id="8" name="TextBox 7"/>
          <p:cNvSpPr txBox="1"/>
          <p:nvPr/>
        </p:nvSpPr>
        <p:spPr>
          <a:xfrm>
            <a:off x="934189" y="852718"/>
            <a:ext cx="7043530" cy="5570756"/>
          </a:xfrm>
          <a:prstGeom prst="rect">
            <a:avLst/>
          </a:prstGeom>
          <a:noFill/>
        </p:spPr>
        <p:txBody>
          <a:bodyPr wrap="square">
            <a:spAutoFit/>
          </a:bodyPr>
          <a:lstStyle/>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r>
              <a:rPr lang="en-GB" sz="2200" dirty="0">
                <a:latin typeface="+mn-lt"/>
              </a:rPr>
              <a:t>MCC gets the least funding per head of population (£1,176) compared to the rest of Wales (average £1,611)</a:t>
            </a:r>
          </a:p>
        </p:txBody>
      </p:sp>
      <p:cxnSp>
        <p:nvCxnSpPr>
          <p:cNvPr id="4" name="Straight Arrow Connector 3"/>
          <p:cNvCxnSpPr>
            <a:cxnSpLocks/>
          </p:cNvCxnSpPr>
          <p:nvPr/>
        </p:nvCxnSpPr>
        <p:spPr>
          <a:xfrm>
            <a:off x="1447800" y="2192256"/>
            <a:ext cx="6470849" cy="0"/>
          </a:xfrm>
          <a:prstGeom prst="straightConnector1">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82616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409400"/>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Funding from Welsh Government (2)</a:t>
            </a:r>
            <a:endParaRPr lang="en-GB" sz="3200" b="1" dirty="0">
              <a:solidFill>
                <a:schemeClr val="bg1"/>
              </a:solidFill>
              <a:latin typeface="+mn-lt"/>
            </a:endParaRPr>
          </a:p>
        </p:txBody>
      </p:sp>
      <p:sp>
        <p:nvSpPr>
          <p:cNvPr id="6" name="TextBox 5"/>
          <p:cNvSpPr txBox="1"/>
          <p:nvPr/>
        </p:nvSpPr>
        <p:spPr>
          <a:xfrm>
            <a:off x="600131" y="1478164"/>
            <a:ext cx="7019869" cy="5262979"/>
          </a:xfrm>
          <a:prstGeom prst="rect">
            <a:avLst/>
          </a:prstGeom>
          <a:noFill/>
        </p:spPr>
        <p:txBody>
          <a:bodyPr wrap="square">
            <a:spAutoFit/>
          </a:bodyPr>
          <a:lstStyle/>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
        <p:nvSpPr>
          <p:cNvPr id="7" name="TextBox 6"/>
          <p:cNvSpPr txBox="1"/>
          <p:nvPr/>
        </p:nvSpPr>
        <p:spPr>
          <a:xfrm>
            <a:off x="752531" y="1630564"/>
            <a:ext cx="7019869" cy="5262979"/>
          </a:xfrm>
          <a:prstGeom prst="rect">
            <a:avLst/>
          </a:prstGeom>
          <a:noFill/>
        </p:spPr>
        <p:txBody>
          <a:bodyPr wrap="square">
            <a:spAutoFit/>
          </a:bodyPr>
          <a:lstStyle/>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p:txBody>
      </p:sp>
      <p:sp>
        <p:nvSpPr>
          <p:cNvPr id="8" name="TextBox 7"/>
          <p:cNvSpPr txBox="1"/>
          <p:nvPr/>
        </p:nvSpPr>
        <p:spPr>
          <a:xfrm>
            <a:off x="213190" y="5485765"/>
            <a:ext cx="8717617" cy="769441"/>
          </a:xfrm>
          <a:prstGeom prst="rect">
            <a:avLst/>
          </a:prstGeom>
          <a:noFill/>
        </p:spPr>
        <p:txBody>
          <a:bodyPr wrap="square">
            <a:spAutoFit/>
          </a:bodyPr>
          <a:lstStyle/>
          <a:p>
            <a:pPr lvl="0"/>
            <a:r>
              <a:rPr lang="en-GB" sz="2200" dirty="0">
                <a:latin typeface="+mn-lt"/>
              </a:rPr>
              <a:t>This illustrates the level of Council Tax raised by MCC in comparison to core funding from Welsh Government.  39.5% against a Welsh average of 27.5%.  </a:t>
            </a:r>
          </a:p>
        </p:txBody>
      </p:sp>
      <p:pic>
        <p:nvPicPr>
          <p:cNvPr id="4" name="Picture 3">
            <a:extLst>
              <a:ext uri="{FF2B5EF4-FFF2-40B4-BE49-F238E27FC236}">
                <a16:creationId xmlns:a16="http://schemas.microsoft.com/office/drawing/2014/main" id="{9014E602-933B-42EA-AC8E-B37D517762C3}"/>
              </a:ext>
            </a:extLst>
          </p:cNvPr>
          <p:cNvPicPr>
            <a:picLocks noChangeAspect="1"/>
          </p:cNvPicPr>
          <p:nvPr/>
        </p:nvPicPr>
        <p:blipFill>
          <a:blip r:embed="rId5"/>
          <a:stretch>
            <a:fillRect/>
          </a:stretch>
        </p:blipFill>
        <p:spPr>
          <a:xfrm>
            <a:off x="213191" y="1176539"/>
            <a:ext cx="8717617" cy="4141586"/>
          </a:xfrm>
          <a:prstGeom prst="rect">
            <a:avLst/>
          </a:prstGeom>
        </p:spPr>
      </p:pic>
    </p:spTree>
    <p:extLst>
      <p:ext uri="{BB962C8B-B14F-4D97-AF65-F5344CB8AC3E}">
        <p14:creationId xmlns:p14="http://schemas.microsoft.com/office/powerpoint/2010/main" val="24970363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F9D3AE-8404-479C-A544-16E9FB7FA5F9}"/>
              </a:ext>
            </a:extLst>
          </p:cNvPr>
          <p:cNvPicPr>
            <a:picLocks noChangeAspect="1"/>
          </p:cNvPicPr>
          <p:nvPr/>
        </p:nvPicPr>
        <p:blipFill>
          <a:blip r:embed="rId3"/>
          <a:stretch>
            <a:fillRect/>
          </a:stretch>
        </p:blipFill>
        <p:spPr>
          <a:xfrm>
            <a:off x="828294" y="1104138"/>
            <a:ext cx="7487412" cy="4649724"/>
          </a:xfrm>
          <a:prstGeom prst="rect">
            <a:avLst/>
          </a:prstGeom>
        </p:spPr>
      </p:pic>
      <p:pic>
        <p:nvPicPr>
          <p:cNvPr id="22529" name="Picture 3"/>
          <p:cNvPicPr>
            <a:picLocks noChangeAspect="1"/>
          </p:cNvPicPr>
          <p:nvPr/>
        </p:nvPicPr>
        <p:blipFill>
          <a:blip r:embed="rId4"/>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409400"/>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Funding from Welsh Government (3)</a:t>
            </a:r>
            <a:endParaRPr lang="en-GB" sz="3200" b="1" dirty="0">
              <a:solidFill>
                <a:schemeClr val="bg1"/>
              </a:solidFill>
              <a:latin typeface="+mn-lt"/>
            </a:endParaRPr>
          </a:p>
        </p:txBody>
      </p:sp>
      <p:sp>
        <p:nvSpPr>
          <p:cNvPr id="6" name="TextBox 5"/>
          <p:cNvSpPr txBox="1"/>
          <p:nvPr/>
        </p:nvSpPr>
        <p:spPr>
          <a:xfrm>
            <a:off x="600131" y="1478164"/>
            <a:ext cx="7019869" cy="5262979"/>
          </a:xfrm>
          <a:prstGeom prst="rect">
            <a:avLst/>
          </a:prstGeom>
          <a:noFill/>
        </p:spPr>
        <p:txBody>
          <a:bodyPr wrap="square">
            <a:spAutoFit/>
          </a:bodyPr>
          <a:lstStyle/>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p:txBody>
      </p:sp>
      <p:pic>
        <p:nvPicPr>
          <p:cNvPr id="12" name="Picture 4"/>
          <p:cNvPicPr>
            <a:picLocks noChangeAspect="1"/>
          </p:cNvPicPr>
          <p:nvPr/>
        </p:nvPicPr>
        <p:blipFill>
          <a:blip r:embed="rId5"/>
          <a:srcRect/>
          <a:stretch>
            <a:fillRect/>
          </a:stretch>
        </p:blipFill>
        <p:spPr bwMode="auto">
          <a:xfrm>
            <a:off x="7008813" y="377825"/>
            <a:ext cx="1803400" cy="406400"/>
          </a:xfrm>
          <a:prstGeom prst="rect">
            <a:avLst/>
          </a:prstGeom>
          <a:noFill/>
          <a:ln w="9525">
            <a:noFill/>
            <a:miter lim="800000"/>
            <a:headEnd/>
            <a:tailEnd/>
          </a:ln>
        </p:spPr>
      </p:pic>
      <p:sp>
        <p:nvSpPr>
          <p:cNvPr id="7" name="TextBox 6"/>
          <p:cNvSpPr txBox="1"/>
          <p:nvPr/>
        </p:nvSpPr>
        <p:spPr>
          <a:xfrm>
            <a:off x="752531" y="1630564"/>
            <a:ext cx="7019869" cy="5262979"/>
          </a:xfrm>
          <a:prstGeom prst="rect">
            <a:avLst/>
          </a:prstGeom>
          <a:noFill/>
        </p:spPr>
        <p:txBody>
          <a:bodyPr wrap="square">
            <a:spAutoFit/>
          </a:bodyPr>
          <a:lstStyle/>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a:p>
            <a:pPr lvl="0"/>
            <a:endParaRPr lang="en-GB" sz="2400" dirty="0">
              <a:latin typeface="+mn-lt"/>
            </a:endParaRPr>
          </a:p>
        </p:txBody>
      </p:sp>
      <p:sp>
        <p:nvSpPr>
          <p:cNvPr id="8" name="TextBox 7"/>
          <p:cNvSpPr txBox="1"/>
          <p:nvPr/>
        </p:nvSpPr>
        <p:spPr>
          <a:xfrm>
            <a:off x="866983" y="5693505"/>
            <a:ext cx="7945230" cy="1107996"/>
          </a:xfrm>
          <a:prstGeom prst="rect">
            <a:avLst/>
          </a:prstGeom>
          <a:noFill/>
        </p:spPr>
        <p:txBody>
          <a:bodyPr wrap="square">
            <a:spAutoFit/>
          </a:bodyPr>
          <a:lstStyle/>
          <a:p>
            <a:pPr lvl="0"/>
            <a:r>
              <a:rPr lang="en-GB" sz="2200" dirty="0">
                <a:latin typeface="+mn-lt"/>
              </a:rPr>
              <a:t>MCC still gets the least funding per head of population (£1,762) compared to the rest of Wales (average £2,029, highest Denbighshire £2,251) – with Council Tax </a:t>
            </a:r>
            <a:r>
              <a:rPr lang="en-GB" sz="2200" u="sng" dirty="0">
                <a:latin typeface="+mn-lt"/>
              </a:rPr>
              <a:t>and</a:t>
            </a:r>
            <a:r>
              <a:rPr lang="en-GB" sz="2200" dirty="0">
                <a:latin typeface="+mn-lt"/>
              </a:rPr>
              <a:t> AEF </a:t>
            </a:r>
          </a:p>
        </p:txBody>
      </p:sp>
    </p:spTree>
    <p:extLst>
      <p:ext uri="{BB962C8B-B14F-4D97-AF65-F5344CB8AC3E}">
        <p14:creationId xmlns:p14="http://schemas.microsoft.com/office/powerpoint/2010/main" val="9272543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Budget for 2022/23 will see…</a:t>
            </a:r>
            <a:endParaRPr lang="en-GB" sz="3200" b="1" dirty="0">
              <a:solidFill>
                <a:schemeClr val="bg1"/>
              </a:solidFill>
              <a:latin typeface="+mn-lt"/>
            </a:endParaRPr>
          </a:p>
        </p:txBody>
      </p:sp>
      <p:sp>
        <p:nvSpPr>
          <p:cNvPr id="6" name="TextBox 5"/>
          <p:cNvSpPr txBox="1"/>
          <p:nvPr/>
        </p:nvSpPr>
        <p:spPr>
          <a:xfrm>
            <a:off x="600131" y="1215852"/>
            <a:ext cx="8212081" cy="3416320"/>
          </a:xfrm>
          <a:prstGeom prst="rect">
            <a:avLst/>
          </a:prstGeom>
          <a:noFill/>
        </p:spPr>
        <p:txBody>
          <a:bodyPr wrap="square">
            <a:spAutoFit/>
          </a:bodyPr>
          <a:lstStyle/>
          <a:p>
            <a:pPr marL="342900" lvl="0" indent="-342900">
              <a:buFont typeface="Arial" panose="020B0604020202020204" pitchFamily="34" charset="0"/>
              <a:buChar char="•"/>
            </a:pPr>
            <a:r>
              <a:rPr lang="en-GB" sz="2400" dirty="0">
                <a:latin typeface="+mn-lt"/>
              </a:rPr>
              <a:t>Recognises all pay and pension-related spending pressures in schools, up to a threshold of 3% pay award</a:t>
            </a:r>
          </a:p>
          <a:p>
            <a:pPr marL="342900" lvl="0" indent="-342900">
              <a:buFont typeface="Arial" panose="020B0604020202020204" pitchFamily="34" charset="0"/>
              <a:buChar char="•"/>
            </a:pPr>
            <a:r>
              <a:rPr lang="en-GB" sz="2400" dirty="0">
                <a:latin typeface="+mn-lt"/>
              </a:rPr>
              <a:t>Recognises increasing demands placed on children’s and adult social services and children with Additional Learning Needs</a:t>
            </a:r>
          </a:p>
          <a:p>
            <a:pPr marL="342900" lvl="0" indent="-342900">
              <a:buFont typeface="Arial" panose="020B0604020202020204" pitchFamily="34" charset="0"/>
              <a:buChar char="•"/>
            </a:pPr>
            <a:r>
              <a:rPr lang="en-GB" sz="2400" dirty="0">
                <a:latin typeface="+mn-lt"/>
              </a:rPr>
              <a:t>Responding to the needs of the homeless</a:t>
            </a:r>
          </a:p>
          <a:p>
            <a:pPr marL="342900" lvl="0" indent="-342900">
              <a:buFont typeface="Arial" panose="020B0604020202020204" pitchFamily="34" charset="0"/>
              <a:buChar char="•"/>
            </a:pPr>
            <a:r>
              <a:rPr lang="en-GB" sz="2400" dirty="0">
                <a:latin typeface="+mn-lt"/>
              </a:rPr>
              <a:t>Limited scope for frontline services to make efficiency savings </a:t>
            </a:r>
          </a:p>
          <a:p>
            <a:pPr marL="342900" indent="-342900">
              <a:buFont typeface="Arial" panose="020B0604020202020204" pitchFamily="34" charset="0"/>
              <a:buChar char="•"/>
            </a:pPr>
            <a:r>
              <a:rPr lang="en-US" sz="2400" dirty="0">
                <a:latin typeface="+mn-lt"/>
              </a:rPr>
              <a:t>Continued drive for service efficiency and effectiveness</a:t>
            </a:r>
          </a:p>
          <a:p>
            <a:pPr marL="342900" indent="-342900">
              <a:buFont typeface="Arial" panose="020B0604020202020204" pitchFamily="34" charset="0"/>
              <a:buChar char="•"/>
            </a:pPr>
            <a:r>
              <a:rPr lang="en-US" sz="2400" dirty="0">
                <a:latin typeface="+mn-lt"/>
              </a:rPr>
              <a:t>Fees and charges increases limited as much as possible</a:t>
            </a:r>
          </a:p>
          <a:p>
            <a:pPr marL="342900" indent="-342900">
              <a:buFont typeface="Arial" panose="020B0604020202020204" pitchFamily="34" charset="0"/>
              <a:buChar char="•"/>
            </a:pPr>
            <a:r>
              <a:rPr lang="en-US" sz="2400" dirty="0">
                <a:latin typeface="+mn-lt"/>
              </a:rPr>
              <a:t>All local services still being maintained</a:t>
            </a: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74232" y="5192527"/>
            <a:ext cx="1274444" cy="1055665"/>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78936" y="5211865"/>
            <a:ext cx="1113907" cy="1113907"/>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58507" y="5110868"/>
            <a:ext cx="1567658" cy="1251623"/>
          </a:xfrm>
          <a:prstGeom prst="rect">
            <a:avLst/>
          </a:prstGeom>
        </p:spPr>
      </p:pic>
    </p:spTree>
    <p:extLst>
      <p:ext uri="{BB962C8B-B14F-4D97-AF65-F5344CB8AC3E}">
        <p14:creationId xmlns:p14="http://schemas.microsoft.com/office/powerpoint/2010/main" val="3847311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Summary position </a:t>
            </a:r>
            <a:endParaRPr lang="en-GB" sz="3200" b="1" dirty="0">
              <a:solidFill>
                <a:schemeClr val="bg1"/>
              </a:solidFill>
              <a:latin typeface="+mn-lt"/>
            </a:endParaRPr>
          </a:p>
        </p:txBody>
      </p:sp>
      <p:sp>
        <p:nvSpPr>
          <p:cNvPr id="6" name="TextBox 5"/>
          <p:cNvSpPr txBox="1"/>
          <p:nvPr/>
        </p:nvSpPr>
        <p:spPr>
          <a:xfrm>
            <a:off x="602901" y="1395845"/>
            <a:ext cx="4731099" cy="4832092"/>
          </a:xfrm>
          <a:prstGeom prst="rect">
            <a:avLst/>
          </a:prstGeom>
          <a:noFill/>
        </p:spPr>
        <p:txBody>
          <a:bodyPr wrap="square">
            <a:spAutoFit/>
          </a:bodyPr>
          <a:lstStyle/>
          <a:p>
            <a:pPr marL="342900" indent="-342900">
              <a:buFont typeface="Arial" panose="020B0604020202020204" pitchFamily="34" charset="0"/>
              <a:buChar char="•"/>
            </a:pPr>
            <a:r>
              <a:rPr lang="en-GB" sz="2800" dirty="0">
                <a:latin typeface="+mn-lt"/>
              </a:rPr>
              <a:t>An in-year forecast over spend of £1.9m</a:t>
            </a:r>
          </a:p>
          <a:p>
            <a:pPr marL="342900" indent="-342900">
              <a:buFont typeface="Arial" panose="020B0604020202020204" pitchFamily="34" charset="0"/>
              <a:buChar char="•"/>
            </a:pPr>
            <a:r>
              <a:rPr lang="en-GB" sz="2800" dirty="0">
                <a:latin typeface="+mn-lt"/>
              </a:rPr>
              <a:t>A 22/23 budget that incorporates service pressures of £10.4m, pay pressures of £4.6m and proposed savings of £1.6m</a:t>
            </a:r>
          </a:p>
          <a:p>
            <a:pPr marL="342900" indent="-342900">
              <a:buFont typeface="Arial" panose="020B0604020202020204" pitchFamily="34" charset="0"/>
              <a:buChar char="•"/>
            </a:pPr>
            <a:r>
              <a:rPr lang="en-GB" sz="2800" dirty="0">
                <a:latin typeface="+mn-lt"/>
              </a:rPr>
              <a:t>Modelling of medium term budgets creates a further gap of £13.6m over the a 4-year period to be managed</a:t>
            </a: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37312" y="2553027"/>
            <a:ext cx="2479964" cy="2479964"/>
          </a:xfrm>
          <a:prstGeom prst="rect">
            <a:avLst/>
          </a:prstGeom>
        </p:spPr>
      </p:pic>
    </p:spTree>
    <p:extLst>
      <p:ext uri="{BB962C8B-B14F-4D97-AF65-F5344CB8AC3E}">
        <p14:creationId xmlns:p14="http://schemas.microsoft.com/office/powerpoint/2010/main" val="28860965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2021/22 In-year Performance</a:t>
            </a:r>
            <a:endParaRPr lang="en-GB" sz="3200" b="1" dirty="0">
              <a:solidFill>
                <a:schemeClr val="bg1"/>
              </a:solidFill>
              <a:latin typeface="+mn-lt"/>
            </a:endParaRPr>
          </a:p>
        </p:txBody>
      </p:sp>
      <p:sp>
        <p:nvSpPr>
          <p:cNvPr id="6" name="TextBox 5"/>
          <p:cNvSpPr txBox="1"/>
          <p:nvPr/>
        </p:nvSpPr>
        <p:spPr>
          <a:xfrm>
            <a:off x="359495" y="1108243"/>
            <a:ext cx="8673668" cy="5632311"/>
          </a:xfrm>
          <a:prstGeom prst="rect">
            <a:avLst/>
          </a:prstGeom>
          <a:noFill/>
        </p:spPr>
        <p:txBody>
          <a:bodyPr wrap="square">
            <a:spAutoFit/>
          </a:bodyPr>
          <a:lstStyle/>
          <a:p>
            <a:pPr marL="342900" indent="-342900">
              <a:buFont typeface="Arial" panose="020B0604020202020204" pitchFamily="34" charset="0"/>
              <a:buChar char="•"/>
            </a:pPr>
            <a:r>
              <a:rPr lang="en-GB" sz="2400" dirty="0">
                <a:latin typeface="+mn-lt"/>
              </a:rPr>
              <a:t>£1.94m over spend forecast at month 6 with the Council’s core service delivery – recurrent pressures are impacting on 22/23</a:t>
            </a:r>
          </a:p>
          <a:p>
            <a:pPr marL="342900" indent="-342900">
              <a:buFont typeface="Arial" panose="020B0604020202020204" pitchFamily="34" charset="0"/>
              <a:buChar char="•"/>
            </a:pPr>
            <a:r>
              <a:rPr lang="en-GB" sz="2400" dirty="0">
                <a:latin typeface="+mn-lt"/>
              </a:rPr>
              <a:t>Continued budget recovery taking place to mitigate and reduce the over spend</a:t>
            </a:r>
          </a:p>
          <a:p>
            <a:pPr marL="342900" indent="-342900">
              <a:buFont typeface="Arial" panose="020B0604020202020204" pitchFamily="34" charset="0"/>
              <a:buChar char="•"/>
            </a:pPr>
            <a:r>
              <a:rPr lang="en-GB" sz="2400" dirty="0">
                <a:latin typeface="+mn-lt"/>
              </a:rPr>
              <a:t>Expectation of further specific grant funding from Welsh Government before year-end that might assist the end of year position</a:t>
            </a:r>
          </a:p>
          <a:p>
            <a:pPr marL="342900" indent="-342900">
              <a:buFont typeface="Arial" panose="020B0604020202020204" pitchFamily="34" charset="0"/>
              <a:buChar char="•"/>
            </a:pPr>
            <a:r>
              <a:rPr lang="en-GB" sz="2400" dirty="0">
                <a:latin typeface="+mn-lt"/>
              </a:rPr>
              <a:t>Council has long history of working within its budget.  Important such as to prevent any need to draw on limited one-off reserves</a:t>
            </a:r>
          </a:p>
          <a:p>
            <a:pPr marL="342900" indent="-342900">
              <a:buFont typeface="Arial" panose="020B0604020202020204" pitchFamily="34" charset="0"/>
              <a:buChar char="•"/>
            </a:pPr>
            <a:r>
              <a:rPr lang="en-GB" sz="2400" dirty="0">
                <a:latin typeface="+mn-lt"/>
              </a:rPr>
              <a:t>Further £3.97m deficit relating to COVID that the Council expects to be fully funded from Welsh Government’s COVID Hardship Fund</a:t>
            </a:r>
          </a:p>
          <a:p>
            <a:pPr marL="342900" indent="-342900">
              <a:buFont typeface="Arial" panose="020B0604020202020204" pitchFamily="34" charset="0"/>
              <a:buChar char="•"/>
            </a:pPr>
            <a:r>
              <a:rPr lang="en-GB" sz="2400" dirty="0">
                <a:latin typeface="+mn-lt"/>
              </a:rPr>
              <a:t>Conclusion of pay award negotiations still awaited</a:t>
            </a:r>
          </a:p>
          <a:p>
            <a:pPr marL="342900" indent="-342900">
              <a:buFont typeface="Arial" panose="020B0604020202020204" pitchFamily="34" charset="0"/>
              <a:buChar char="•"/>
            </a:pPr>
            <a:r>
              <a:rPr lang="en-GB" sz="2400" dirty="0">
                <a:latin typeface="+mn-lt"/>
              </a:rPr>
              <a:t>Capital slippage due to ongoing challenging operating conditions and impact both internally and externally in relation to Covid-19</a:t>
            </a: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15886223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2022/23 Budget Summary</a:t>
            </a:r>
            <a:endParaRPr lang="en-GB" sz="3200" b="1" dirty="0">
              <a:solidFill>
                <a:schemeClr val="bg1"/>
              </a:solidFill>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7" name="Picture 6">
            <a:extLst>
              <a:ext uri="{FF2B5EF4-FFF2-40B4-BE49-F238E27FC236}">
                <a16:creationId xmlns:a16="http://schemas.microsoft.com/office/drawing/2014/main" id="{73A9378A-69A0-4FF9-A18E-D6BA71C340D8}"/>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201614" y="1149921"/>
            <a:ext cx="7357426" cy="5647119"/>
          </a:xfrm>
          <a:prstGeom prst="rect">
            <a:avLst/>
          </a:prstGeom>
          <a:noFill/>
          <a:ln>
            <a:noFill/>
          </a:ln>
        </p:spPr>
      </p:pic>
    </p:spTree>
    <p:extLst>
      <p:ext uri="{BB962C8B-B14F-4D97-AF65-F5344CB8AC3E}">
        <p14:creationId xmlns:p14="http://schemas.microsoft.com/office/powerpoint/2010/main" val="2442983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What it costs to deliver services</a:t>
            </a:r>
            <a:endParaRPr lang="en-GB" sz="3200" b="1" dirty="0">
              <a:solidFill>
                <a:schemeClr val="bg1"/>
              </a:solidFill>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2" name="Picture 1">
            <a:extLst>
              <a:ext uri="{FF2B5EF4-FFF2-40B4-BE49-F238E27FC236}">
                <a16:creationId xmlns:a16="http://schemas.microsoft.com/office/drawing/2014/main" id="{8327B304-599B-45E1-9E1A-E72116D2FB07}"/>
              </a:ext>
            </a:extLst>
          </p:cNvPr>
          <p:cNvPicPr>
            <a:picLocks noChangeAspect="1"/>
          </p:cNvPicPr>
          <p:nvPr/>
        </p:nvPicPr>
        <p:blipFill>
          <a:blip r:embed="rId5"/>
          <a:stretch>
            <a:fillRect/>
          </a:stretch>
        </p:blipFill>
        <p:spPr>
          <a:xfrm>
            <a:off x="21114" y="1101090"/>
            <a:ext cx="9144000" cy="6261844"/>
          </a:xfrm>
          <a:prstGeom prst="rect">
            <a:avLst/>
          </a:prstGeom>
        </p:spPr>
      </p:pic>
    </p:spTree>
    <p:extLst>
      <p:ext uri="{BB962C8B-B14F-4D97-AF65-F5344CB8AC3E}">
        <p14:creationId xmlns:p14="http://schemas.microsoft.com/office/powerpoint/2010/main" val="3471366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23220"/>
          </a:xfrm>
          <a:prstGeom prst="rect">
            <a:avLst/>
          </a:prstGeom>
          <a:noFill/>
        </p:spPr>
        <p:txBody>
          <a:bodyPr wrap="square">
            <a:spAutoFit/>
          </a:bodyPr>
          <a:lstStyle/>
          <a:p>
            <a:pPr fontAlgn="auto">
              <a:spcBef>
                <a:spcPts val="0"/>
              </a:spcBef>
              <a:spcAft>
                <a:spcPts val="0"/>
              </a:spcAft>
              <a:defRPr/>
            </a:pPr>
            <a:r>
              <a:rPr lang="en-GB" sz="2800" dirty="0">
                <a:solidFill>
                  <a:schemeClr val="bg1"/>
                </a:solidFill>
                <a:latin typeface="+mn-lt"/>
              </a:rPr>
              <a:t>Understanding how services are grouped</a:t>
            </a:r>
            <a:endParaRPr lang="en-GB" sz="2800" b="1" dirty="0">
              <a:solidFill>
                <a:schemeClr val="bg1"/>
              </a:solidFill>
              <a:latin typeface="+mn-lt"/>
            </a:endParaRPr>
          </a:p>
        </p:txBody>
      </p:sp>
      <p:sp>
        <p:nvSpPr>
          <p:cNvPr id="6" name="TextBox 5"/>
          <p:cNvSpPr txBox="1"/>
          <p:nvPr/>
        </p:nvSpPr>
        <p:spPr>
          <a:xfrm>
            <a:off x="346737" y="1440091"/>
            <a:ext cx="7964739" cy="4893647"/>
          </a:xfrm>
          <a:prstGeom prst="rect">
            <a:avLst/>
          </a:prstGeom>
          <a:noFill/>
        </p:spPr>
        <p:txBody>
          <a:bodyPr wrap="square">
            <a:spAutoFit/>
          </a:bodyPr>
          <a:lstStyle/>
          <a:p>
            <a:r>
              <a:rPr lang="en-GB" sz="2600" b="1" dirty="0">
                <a:latin typeface="+mn-lt"/>
              </a:rPr>
              <a:t>Children and Young People </a:t>
            </a:r>
            <a:r>
              <a:rPr lang="en-GB" sz="2600" dirty="0">
                <a:latin typeface="+mn-lt"/>
              </a:rPr>
              <a:t>– comprising individual school budgets together with school improvement and LEA run services such as overseeing school admissions and supporting children with Additional Learning Needs</a:t>
            </a:r>
          </a:p>
          <a:p>
            <a:r>
              <a:rPr lang="en-GB" sz="2600" dirty="0">
                <a:latin typeface="+mn-lt"/>
              </a:rPr>
              <a:t> </a:t>
            </a:r>
            <a:endParaRPr lang="en-GB" sz="2600" b="1" dirty="0">
              <a:latin typeface="+mn-lt"/>
            </a:endParaRPr>
          </a:p>
          <a:p>
            <a:r>
              <a:rPr lang="en-GB" sz="2600" b="1" dirty="0">
                <a:latin typeface="+mn-lt"/>
              </a:rPr>
              <a:t>Social Care &amp; Health</a:t>
            </a:r>
            <a:r>
              <a:rPr lang="en-GB" sz="2600" dirty="0">
                <a:latin typeface="+mn-lt"/>
              </a:rPr>
              <a:t> </a:t>
            </a:r>
          </a:p>
          <a:p>
            <a:pPr marL="457200" indent="-457200">
              <a:buFont typeface="Arial" panose="020B0604020202020204" pitchFamily="34" charset="0"/>
              <a:buChar char="•"/>
            </a:pPr>
            <a:r>
              <a:rPr lang="en-GB" sz="2600" dirty="0">
                <a:latin typeface="+mn-lt"/>
              </a:rPr>
              <a:t>Services to adults and which seeks to enable them to live as independently as possible</a:t>
            </a:r>
          </a:p>
          <a:p>
            <a:pPr marL="457200" indent="-457200">
              <a:buFont typeface="Arial" panose="020B0604020202020204" pitchFamily="34" charset="0"/>
              <a:buChar char="•"/>
            </a:pPr>
            <a:r>
              <a:rPr lang="en-GB" sz="2600" dirty="0">
                <a:latin typeface="+mn-lt"/>
              </a:rPr>
              <a:t>Services to help the most vulnerable children and families</a:t>
            </a:r>
          </a:p>
          <a:p>
            <a:pPr marL="457200" indent="-457200">
              <a:buFont typeface="Arial" panose="020B0604020202020204" pitchFamily="34" charset="0"/>
              <a:buChar char="•"/>
            </a:pPr>
            <a:r>
              <a:rPr lang="en-GB" sz="2600" dirty="0">
                <a:latin typeface="+mn-lt"/>
              </a:rPr>
              <a:t>Services centred around public protection such as trading standards and licencing</a:t>
            </a:r>
            <a:endParaRPr lang="en-GB" sz="2600" b="1"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39433995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23220"/>
          </a:xfrm>
          <a:prstGeom prst="rect">
            <a:avLst/>
          </a:prstGeom>
          <a:noFill/>
        </p:spPr>
        <p:txBody>
          <a:bodyPr wrap="square">
            <a:spAutoFit/>
          </a:bodyPr>
          <a:lstStyle/>
          <a:p>
            <a:pPr fontAlgn="auto">
              <a:spcBef>
                <a:spcPts val="0"/>
              </a:spcBef>
              <a:spcAft>
                <a:spcPts val="0"/>
              </a:spcAft>
              <a:defRPr/>
            </a:pPr>
            <a:r>
              <a:rPr lang="en-GB" sz="2800" dirty="0">
                <a:solidFill>
                  <a:schemeClr val="bg1"/>
                </a:solidFill>
                <a:latin typeface="+mn-lt"/>
              </a:rPr>
              <a:t>Understanding how services are grouped</a:t>
            </a:r>
            <a:endParaRPr lang="en-GB" sz="2800" b="1" dirty="0">
              <a:solidFill>
                <a:schemeClr val="bg1"/>
              </a:solidFill>
              <a:latin typeface="+mn-lt"/>
            </a:endParaRPr>
          </a:p>
        </p:txBody>
      </p:sp>
      <p:sp>
        <p:nvSpPr>
          <p:cNvPr id="6" name="TextBox 5"/>
          <p:cNvSpPr txBox="1"/>
          <p:nvPr/>
        </p:nvSpPr>
        <p:spPr>
          <a:xfrm>
            <a:off x="339593" y="1123892"/>
            <a:ext cx="7964739" cy="5509200"/>
          </a:xfrm>
          <a:prstGeom prst="rect">
            <a:avLst/>
          </a:prstGeom>
          <a:noFill/>
        </p:spPr>
        <p:txBody>
          <a:bodyPr wrap="square">
            <a:spAutoFit/>
          </a:bodyPr>
          <a:lstStyle/>
          <a:p>
            <a:r>
              <a:rPr lang="en-GB" sz="2200" b="1" dirty="0"/>
              <a:t>Enterprise</a:t>
            </a:r>
            <a:endParaRPr lang="en-GB" sz="2200" dirty="0"/>
          </a:p>
          <a:p>
            <a:pPr marL="457200" indent="-457200">
              <a:buFont typeface="Arial" panose="020B0604020202020204" pitchFamily="34" charset="0"/>
              <a:buChar char="•"/>
            </a:pPr>
            <a:r>
              <a:rPr lang="en-GB" sz="2200" dirty="0"/>
              <a:t>Supporting economic development in the County</a:t>
            </a:r>
          </a:p>
          <a:p>
            <a:pPr marL="457200" indent="-457200">
              <a:buFont typeface="Arial" panose="020B0604020202020204" pitchFamily="34" charset="0"/>
              <a:buChar char="•"/>
            </a:pPr>
            <a:r>
              <a:rPr lang="en-GB" sz="2200" dirty="0"/>
              <a:t>Waste and recycling, highways maintenance, transport and other operational services</a:t>
            </a:r>
          </a:p>
          <a:p>
            <a:pPr marL="457200" indent="-457200">
              <a:buFont typeface="Arial" panose="020B0604020202020204" pitchFamily="34" charset="0"/>
              <a:buChar char="•"/>
            </a:pPr>
            <a:r>
              <a:rPr lang="en-GB" sz="2200" dirty="0"/>
              <a:t>Planning and housing services </a:t>
            </a:r>
          </a:p>
          <a:p>
            <a:endParaRPr lang="en-GB" sz="2200" b="1" dirty="0"/>
          </a:p>
          <a:p>
            <a:r>
              <a:rPr lang="en-GB" sz="2200" b="1" dirty="0"/>
              <a:t>MonLife</a:t>
            </a:r>
          </a:p>
          <a:p>
            <a:pPr marL="447675" indent="-447675">
              <a:buFont typeface="Arial" panose="020B0604020202020204" pitchFamily="34" charset="0"/>
              <a:buChar char="•"/>
            </a:pPr>
            <a:r>
              <a:rPr lang="en-GB" sz="2200" dirty="0"/>
              <a:t>Providing a wide range of tourism, leisure and culture	services</a:t>
            </a:r>
            <a:endParaRPr lang="en-GB" sz="2200" b="1" dirty="0"/>
          </a:p>
          <a:p>
            <a:endParaRPr lang="en-GB" sz="2200" b="1" dirty="0"/>
          </a:p>
          <a:p>
            <a:r>
              <a:rPr lang="en-GB" sz="2200" b="1" dirty="0"/>
              <a:t>Chief Executive’s Unit</a:t>
            </a:r>
          </a:p>
          <a:p>
            <a:pPr marL="342900" indent="-342900">
              <a:buFont typeface="Arial" panose="020B0604020202020204" pitchFamily="34" charset="0"/>
              <a:buChar char="•"/>
            </a:pPr>
            <a:r>
              <a:rPr lang="en-GB" sz="2200" dirty="0"/>
              <a:t>Administers the democratic process through member support and democratic services</a:t>
            </a:r>
          </a:p>
          <a:p>
            <a:pPr marL="342900" indent="-342900">
              <a:buFont typeface="Arial" panose="020B0604020202020204" pitchFamily="34" charset="0"/>
              <a:buChar char="•"/>
            </a:pPr>
            <a:r>
              <a:rPr lang="en-GB" sz="2200" dirty="0"/>
              <a:t>Legal services and land charges</a:t>
            </a:r>
          </a:p>
          <a:p>
            <a:pPr marL="342900" indent="-342900">
              <a:buFont typeface="Arial" panose="020B0604020202020204" pitchFamily="34" charset="0"/>
              <a:buChar char="•"/>
            </a:pPr>
            <a:r>
              <a:rPr lang="en-GB" sz="2200" dirty="0"/>
              <a:t>Corporates services such as communications, customer services, welsh language and equalities</a:t>
            </a:r>
            <a:endParaRPr lang="en-GB" sz="22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962378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23220"/>
          </a:xfrm>
          <a:prstGeom prst="rect">
            <a:avLst/>
          </a:prstGeom>
          <a:noFill/>
        </p:spPr>
        <p:txBody>
          <a:bodyPr wrap="square">
            <a:spAutoFit/>
          </a:bodyPr>
          <a:lstStyle/>
          <a:p>
            <a:pPr fontAlgn="auto">
              <a:spcBef>
                <a:spcPts val="0"/>
              </a:spcBef>
              <a:spcAft>
                <a:spcPts val="0"/>
              </a:spcAft>
              <a:defRPr/>
            </a:pPr>
            <a:r>
              <a:rPr lang="en-GB" sz="2800" dirty="0">
                <a:solidFill>
                  <a:schemeClr val="bg1"/>
                </a:solidFill>
                <a:latin typeface="+mn-lt"/>
              </a:rPr>
              <a:t>Understanding how services are grouped</a:t>
            </a:r>
            <a:endParaRPr lang="en-GB" sz="2800" b="1" dirty="0">
              <a:solidFill>
                <a:schemeClr val="bg1"/>
              </a:solidFill>
              <a:latin typeface="+mn-lt"/>
            </a:endParaRPr>
          </a:p>
        </p:txBody>
      </p:sp>
      <p:sp>
        <p:nvSpPr>
          <p:cNvPr id="6" name="TextBox 5"/>
          <p:cNvSpPr txBox="1"/>
          <p:nvPr/>
        </p:nvSpPr>
        <p:spPr>
          <a:xfrm>
            <a:off x="339593" y="1208981"/>
            <a:ext cx="7964739" cy="5509200"/>
          </a:xfrm>
          <a:prstGeom prst="rect">
            <a:avLst/>
          </a:prstGeom>
          <a:noFill/>
        </p:spPr>
        <p:txBody>
          <a:bodyPr wrap="square">
            <a:spAutoFit/>
          </a:bodyPr>
          <a:lstStyle/>
          <a:p>
            <a:r>
              <a:rPr lang="en-GB" sz="2200" b="1" dirty="0"/>
              <a:t>Resources </a:t>
            </a:r>
            <a:r>
              <a:rPr lang="en-GB" sz="2200" dirty="0"/>
              <a:t>– support services such as finance, ICT, HR, payroll, training, emergency planning, estates, property services and commercial activities</a:t>
            </a:r>
            <a:endParaRPr lang="en-GB" sz="2200" b="1" dirty="0"/>
          </a:p>
          <a:p>
            <a:endParaRPr lang="en-GB" sz="2200" b="1" dirty="0"/>
          </a:p>
          <a:p>
            <a:r>
              <a:rPr lang="en-GB" sz="2200" b="1" dirty="0"/>
              <a:t>Corporate Costs</a:t>
            </a:r>
            <a:r>
              <a:rPr lang="en-GB" sz="2200" dirty="0"/>
              <a:t> – precepts and levies to other statutory bodies as well as other costs such as insurances, bank charges and audit fees</a:t>
            </a:r>
          </a:p>
          <a:p>
            <a:endParaRPr lang="en-GB" sz="2200" b="1" dirty="0"/>
          </a:p>
          <a:p>
            <a:r>
              <a:rPr lang="en-GB" sz="2200" b="1" dirty="0"/>
              <a:t>Appropriations </a:t>
            </a:r>
            <a:r>
              <a:rPr lang="en-GB" sz="2200" dirty="0"/>
              <a:t>– the costs of borrowing together with contributions to or from earmarked reserves</a:t>
            </a:r>
            <a:endParaRPr lang="en-GB" sz="2200" b="1" dirty="0"/>
          </a:p>
          <a:p>
            <a:endParaRPr lang="en-GB" sz="2200" b="1" dirty="0"/>
          </a:p>
          <a:p>
            <a:r>
              <a:rPr lang="en-GB" sz="2200" b="1" dirty="0"/>
              <a:t>Financing </a:t>
            </a:r>
            <a:r>
              <a:rPr lang="en-GB" sz="2200" dirty="0"/>
              <a:t>– comprising core Welsh Government funding, council tax income and any contribution from the Council’s general reserve</a:t>
            </a:r>
            <a:endParaRPr lang="en-GB" sz="2200" b="1" dirty="0"/>
          </a:p>
          <a:p>
            <a:endParaRPr lang="en-GB" sz="2200" b="1" dirty="0"/>
          </a:p>
          <a:p>
            <a:endParaRPr lang="en-GB" sz="22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11440564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Financial pressures on the Authority</a:t>
            </a:r>
            <a:endParaRPr lang="en-GB" sz="3200" b="1" dirty="0">
              <a:solidFill>
                <a:schemeClr val="bg1"/>
              </a:solidFill>
              <a:latin typeface="+mn-lt"/>
            </a:endParaRPr>
          </a:p>
        </p:txBody>
      </p:sp>
      <p:sp>
        <p:nvSpPr>
          <p:cNvPr id="6" name="TextBox 5"/>
          <p:cNvSpPr txBox="1"/>
          <p:nvPr/>
        </p:nvSpPr>
        <p:spPr>
          <a:xfrm>
            <a:off x="599089" y="1380778"/>
            <a:ext cx="7964739" cy="461665"/>
          </a:xfrm>
          <a:prstGeom prst="rect">
            <a:avLst/>
          </a:prstGeom>
          <a:noFill/>
        </p:spPr>
        <p:txBody>
          <a:bodyPr wrap="square">
            <a:spAutoFit/>
          </a:bodyPr>
          <a:lstStyle/>
          <a:p>
            <a:pPr lvl="1"/>
            <a:endParaRPr lang="en-GB" sz="24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7" name="Picture 6">
            <a:extLst>
              <a:ext uri="{FF2B5EF4-FFF2-40B4-BE49-F238E27FC236}">
                <a16:creationId xmlns:a16="http://schemas.microsoft.com/office/drawing/2014/main" id="{202FF6D0-6DEC-4ECE-934B-11711D1AE5C7}"/>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179388" y="1210881"/>
            <a:ext cx="6587172" cy="5113719"/>
          </a:xfrm>
          <a:prstGeom prst="rect">
            <a:avLst/>
          </a:prstGeom>
          <a:noFill/>
          <a:ln>
            <a:noFill/>
          </a:ln>
        </p:spPr>
      </p:pic>
    </p:spTree>
    <p:extLst>
      <p:ext uri="{BB962C8B-B14F-4D97-AF65-F5344CB8AC3E}">
        <p14:creationId xmlns:p14="http://schemas.microsoft.com/office/powerpoint/2010/main" val="23723502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Financial pressures on the Authority</a:t>
            </a:r>
            <a:endParaRPr lang="en-GB" sz="3200" b="1" dirty="0">
              <a:solidFill>
                <a:schemeClr val="bg1"/>
              </a:solidFill>
              <a:latin typeface="+mn-lt"/>
            </a:endParaRPr>
          </a:p>
        </p:txBody>
      </p:sp>
      <p:sp>
        <p:nvSpPr>
          <p:cNvPr id="6" name="TextBox 5"/>
          <p:cNvSpPr txBox="1"/>
          <p:nvPr/>
        </p:nvSpPr>
        <p:spPr>
          <a:xfrm>
            <a:off x="589630" y="1108955"/>
            <a:ext cx="7964739" cy="5401479"/>
          </a:xfrm>
          <a:prstGeom prst="rect">
            <a:avLst/>
          </a:prstGeom>
          <a:noFill/>
        </p:spPr>
        <p:txBody>
          <a:bodyPr wrap="square">
            <a:spAutoFit/>
          </a:bodyPr>
          <a:lstStyle/>
          <a:p>
            <a:pPr marL="571500" indent="-571500">
              <a:buFont typeface="Arial" panose="020B0604020202020204" pitchFamily="34" charset="0"/>
              <a:buChar char="•"/>
            </a:pPr>
            <a:r>
              <a:rPr lang="en-GB" sz="2300" dirty="0">
                <a:latin typeface="+mn-lt"/>
              </a:rPr>
              <a:t>Pressures remain out of the control of the Authority – driven by demand pressures, inflation and legislative changes</a:t>
            </a:r>
          </a:p>
          <a:p>
            <a:pPr marL="571500" indent="-571500">
              <a:buFont typeface="Arial" panose="020B0604020202020204" pitchFamily="34" charset="0"/>
              <a:buChar char="•"/>
            </a:pPr>
            <a:r>
              <a:rPr lang="en-GB" sz="2300" dirty="0">
                <a:latin typeface="+mn-lt"/>
              </a:rPr>
              <a:t>Pressures have been challenged and where possible managed or mitigated</a:t>
            </a:r>
          </a:p>
          <a:p>
            <a:pPr marL="571500" indent="-571500">
              <a:buFont typeface="Arial" panose="020B0604020202020204" pitchFamily="34" charset="0"/>
              <a:buChar char="•"/>
            </a:pPr>
            <a:r>
              <a:rPr lang="en-GB" sz="2300" dirty="0">
                <a:latin typeface="+mn-lt"/>
              </a:rPr>
              <a:t>Significant pressures totalling £10.4m include:</a:t>
            </a:r>
          </a:p>
          <a:p>
            <a:pPr marL="1028700" lvl="1" indent="-571500">
              <a:buFont typeface="Arial" panose="020B0604020202020204" pitchFamily="34" charset="0"/>
              <a:buChar char="•"/>
            </a:pPr>
            <a:r>
              <a:rPr lang="en-GB" sz="2300" dirty="0">
                <a:latin typeface="+mn-lt"/>
              </a:rPr>
              <a:t>Children with additional learning needs demand pressures – £0.96m</a:t>
            </a:r>
          </a:p>
          <a:p>
            <a:pPr marL="1028700" lvl="1" indent="-571500">
              <a:buFont typeface="Arial" panose="020B0604020202020204" pitchFamily="34" charset="0"/>
              <a:buChar char="•"/>
            </a:pPr>
            <a:r>
              <a:rPr lang="en-GB" sz="2300" dirty="0">
                <a:latin typeface="+mn-lt"/>
              </a:rPr>
              <a:t>Funding Children’s Services looked after children pressures (LAC) – £1.31m</a:t>
            </a:r>
          </a:p>
          <a:p>
            <a:pPr marL="1028700" lvl="1" indent="-571500">
              <a:buFont typeface="Arial" panose="020B0604020202020204" pitchFamily="34" charset="0"/>
              <a:buChar char="•"/>
            </a:pPr>
            <a:r>
              <a:rPr lang="en-GB" sz="2300" dirty="0">
                <a:latin typeface="+mn-lt"/>
              </a:rPr>
              <a:t>Sustaining the model of delivery in adult social care (increased demand and complexity) – £1.0m</a:t>
            </a:r>
          </a:p>
          <a:p>
            <a:pPr marL="1028700" lvl="1" indent="-571500">
              <a:buFont typeface="Arial" panose="020B0604020202020204" pitchFamily="34" charset="0"/>
              <a:buChar char="•"/>
            </a:pPr>
            <a:r>
              <a:rPr lang="en-GB" sz="2300" dirty="0">
                <a:latin typeface="+mn-lt"/>
              </a:rPr>
              <a:t>Responding to an unsustainable social care market – budget provision and contingency of £1.9m</a:t>
            </a:r>
          </a:p>
          <a:p>
            <a:pPr marL="1028700" lvl="1" indent="-571500">
              <a:buFont typeface="Arial" panose="020B0604020202020204" pitchFamily="34" charset="0"/>
              <a:buChar char="•"/>
            </a:pPr>
            <a:r>
              <a:rPr lang="en-GB" sz="2300" dirty="0">
                <a:latin typeface="+mn-lt"/>
              </a:rPr>
              <a:t>Recycling and Waste – increased service delivery costs due to increased recycling – £1.22m</a:t>
            </a: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17458761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Financial pressures on the Authority</a:t>
            </a:r>
            <a:endParaRPr lang="en-GB" sz="3200" b="1" dirty="0">
              <a:solidFill>
                <a:schemeClr val="bg1"/>
              </a:solidFill>
              <a:latin typeface="+mn-lt"/>
            </a:endParaRPr>
          </a:p>
        </p:txBody>
      </p:sp>
      <p:sp>
        <p:nvSpPr>
          <p:cNvPr id="6" name="TextBox 5"/>
          <p:cNvSpPr txBox="1"/>
          <p:nvPr/>
        </p:nvSpPr>
        <p:spPr>
          <a:xfrm>
            <a:off x="179388" y="1108955"/>
            <a:ext cx="8632825" cy="5047536"/>
          </a:xfrm>
          <a:prstGeom prst="rect">
            <a:avLst/>
          </a:prstGeom>
          <a:noFill/>
        </p:spPr>
        <p:txBody>
          <a:bodyPr wrap="square">
            <a:spAutoFit/>
          </a:bodyPr>
          <a:lstStyle/>
          <a:p>
            <a:pPr marL="1028700" lvl="1" indent="-571500">
              <a:buFont typeface="Arial" panose="020B0604020202020204" pitchFamily="34" charset="0"/>
              <a:buChar char="•"/>
            </a:pPr>
            <a:r>
              <a:rPr lang="en-GB" sz="2300" dirty="0">
                <a:latin typeface="+mn-lt"/>
              </a:rPr>
              <a:t>Passenger Transport Unit – £644k pressures resulting from increased operating costs and passenger numbers</a:t>
            </a:r>
          </a:p>
          <a:p>
            <a:pPr marL="1028700" lvl="1" indent="-571500">
              <a:buFont typeface="Arial" panose="020B0604020202020204" pitchFamily="34" charset="0"/>
              <a:buChar char="•"/>
            </a:pPr>
            <a:r>
              <a:rPr lang="en-GB" sz="2300" dirty="0">
                <a:latin typeface="+mn-lt"/>
              </a:rPr>
              <a:t>Grounds Maintenance – Increases in service demands have resulted in £273k of inflation, maintenance and manpower pressures</a:t>
            </a:r>
          </a:p>
          <a:p>
            <a:pPr marL="1028700" lvl="1" indent="-571500">
              <a:buFont typeface="Arial" panose="020B0604020202020204" pitchFamily="34" charset="0"/>
              <a:buChar char="•"/>
            </a:pPr>
            <a:r>
              <a:rPr lang="en-GB" sz="2300" dirty="0">
                <a:latin typeface="+mn-lt"/>
              </a:rPr>
              <a:t>Public Protection – £223k is proposed to ensure that future resilience of this essential service is in place.</a:t>
            </a:r>
          </a:p>
          <a:p>
            <a:pPr marL="1028700" lvl="1" indent="-571500">
              <a:buFont typeface="Arial" panose="020B0604020202020204" pitchFamily="34" charset="0"/>
              <a:buChar char="•"/>
            </a:pPr>
            <a:r>
              <a:rPr lang="en-GB" sz="2300" dirty="0">
                <a:latin typeface="+mn-lt"/>
              </a:rPr>
              <a:t>Projected income shortfalls – £781k of pressures that result from the Council’s investment properties </a:t>
            </a:r>
          </a:p>
          <a:p>
            <a:pPr marL="1028700" lvl="1" indent="-571500">
              <a:buFont typeface="Arial" panose="020B0604020202020204" pitchFamily="34" charset="0"/>
              <a:buChar char="•"/>
            </a:pPr>
            <a:r>
              <a:rPr lang="en-GB" sz="2300" dirty="0">
                <a:latin typeface="+mn-lt"/>
              </a:rPr>
              <a:t>Energy costs – estimated price increases of £446k in 2022/23.</a:t>
            </a:r>
          </a:p>
          <a:p>
            <a:pPr marL="1028700" lvl="1" indent="-571500">
              <a:buFont typeface="Arial" panose="020B0604020202020204" pitchFamily="34" charset="0"/>
              <a:buChar char="•"/>
            </a:pPr>
            <a:r>
              <a:rPr lang="en-GB" sz="2300" dirty="0">
                <a:latin typeface="+mn-lt"/>
              </a:rPr>
              <a:t>Corporate costs – £272k of pressures resulting from increases in precepts and levies and that are subject to change as contributions are confirmed</a:t>
            </a:r>
          </a:p>
          <a:p>
            <a:pPr marL="1028700" lvl="1" indent="-571500">
              <a:buFont typeface="Arial" panose="020B0604020202020204" pitchFamily="34" charset="0"/>
              <a:buChar char="•"/>
            </a:pPr>
            <a:endParaRPr lang="en-GB" sz="23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25926514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Proposals to make savings</a:t>
            </a:r>
            <a:endParaRPr lang="en-GB" sz="3200" b="1" dirty="0">
              <a:solidFill>
                <a:schemeClr val="bg1"/>
              </a:solidFill>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6" name="Picture 5">
            <a:extLst>
              <a:ext uri="{FF2B5EF4-FFF2-40B4-BE49-F238E27FC236}">
                <a16:creationId xmlns:a16="http://schemas.microsoft.com/office/drawing/2014/main" id="{CB8EAD2A-2E6A-4F3D-B5CA-E77AA05C41F8}"/>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179387" y="1210881"/>
            <a:ext cx="6829425" cy="5334066"/>
          </a:xfrm>
          <a:prstGeom prst="rect">
            <a:avLst/>
          </a:prstGeom>
          <a:noFill/>
          <a:ln>
            <a:noFill/>
          </a:ln>
        </p:spPr>
      </p:pic>
    </p:spTree>
    <p:extLst>
      <p:ext uri="{BB962C8B-B14F-4D97-AF65-F5344CB8AC3E}">
        <p14:creationId xmlns:p14="http://schemas.microsoft.com/office/powerpoint/2010/main" val="37207557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Proposals to make savings</a:t>
            </a:r>
            <a:endParaRPr lang="en-GB" sz="3200" b="1" dirty="0">
              <a:solidFill>
                <a:schemeClr val="bg1"/>
              </a:solidFill>
              <a:latin typeface="+mn-lt"/>
            </a:endParaRPr>
          </a:p>
        </p:txBody>
      </p:sp>
      <p:sp>
        <p:nvSpPr>
          <p:cNvPr id="6" name="TextBox 5"/>
          <p:cNvSpPr txBox="1"/>
          <p:nvPr/>
        </p:nvSpPr>
        <p:spPr>
          <a:xfrm>
            <a:off x="309717" y="1100563"/>
            <a:ext cx="8502496" cy="5401479"/>
          </a:xfrm>
          <a:prstGeom prst="rect">
            <a:avLst/>
          </a:prstGeom>
          <a:noFill/>
        </p:spPr>
        <p:txBody>
          <a:bodyPr wrap="square">
            <a:spAutoFit/>
          </a:bodyPr>
          <a:lstStyle/>
          <a:p>
            <a:pPr marL="571500" indent="-571500">
              <a:buFont typeface="Arial" panose="020B0604020202020204" pitchFamily="34" charset="0"/>
              <a:buChar char="•"/>
            </a:pPr>
            <a:r>
              <a:rPr lang="en-GB" sz="2300" dirty="0">
                <a:latin typeface="+mn-lt"/>
              </a:rPr>
              <a:t>After several years of making significant savings the means of achieving further savings becomes increasingly more challenging</a:t>
            </a:r>
          </a:p>
          <a:p>
            <a:pPr marL="571500" indent="-571500">
              <a:buFont typeface="Arial" panose="020B0604020202020204" pitchFamily="34" charset="0"/>
              <a:buChar char="•"/>
            </a:pPr>
            <a:r>
              <a:rPr lang="en-GB" sz="2300" dirty="0">
                <a:latin typeface="+mn-lt"/>
              </a:rPr>
              <a:t>Exacerbated by the pandemic and where officer time has had to be diverted to the emergency response and ensuring vital services are delivered</a:t>
            </a:r>
          </a:p>
          <a:p>
            <a:pPr marL="571500" indent="-571500">
              <a:buFont typeface="Arial" panose="020B0604020202020204" pitchFamily="34" charset="0"/>
              <a:buChar char="•"/>
            </a:pPr>
            <a:r>
              <a:rPr lang="en-GB" sz="2300" dirty="0">
                <a:latin typeface="+mn-lt"/>
              </a:rPr>
              <a:t>In-year over spend, whilst being managed via a recovery plan, sees significant service pressures carried through into 22/23</a:t>
            </a:r>
          </a:p>
          <a:p>
            <a:pPr marL="571500" indent="-571500">
              <a:buFont typeface="Arial" panose="020B0604020202020204" pitchFamily="34" charset="0"/>
              <a:buChar char="•"/>
            </a:pPr>
            <a:r>
              <a:rPr lang="en-GB" sz="2300" dirty="0">
                <a:latin typeface="+mn-lt"/>
              </a:rPr>
              <a:t>With this already challenging backdrop has made the budget challenge even more acute – though eased by WG settlement</a:t>
            </a:r>
          </a:p>
          <a:p>
            <a:pPr marL="571500" indent="-571500">
              <a:buFont typeface="Arial" panose="020B0604020202020204" pitchFamily="34" charset="0"/>
              <a:buChar char="•"/>
            </a:pPr>
            <a:r>
              <a:rPr lang="en-GB" sz="2300" dirty="0">
                <a:latin typeface="+mn-lt"/>
              </a:rPr>
              <a:t>The savings package has therefore principally comprised:</a:t>
            </a:r>
          </a:p>
          <a:p>
            <a:endParaRPr lang="en-GB" sz="2300" dirty="0">
              <a:latin typeface="+mn-lt"/>
            </a:endParaRPr>
          </a:p>
          <a:p>
            <a:pPr marL="1028700" lvl="1" indent="-395288">
              <a:buFont typeface="Wingdings" panose="05000000000000000000" pitchFamily="2" charset="2"/>
              <a:buChar char="Ø"/>
            </a:pPr>
            <a:r>
              <a:rPr lang="en-GB" sz="2300" dirty="0">
                <a:latin typeface="+mn-lt"/>
              </a:rPr>
              <a:t>Saving resulting from in-year decisions already taken</a:t>
            </a:r>
          </a:p>
          <a:p>
            <a:pPr marL="1028700" lvl="1" indent="-395288">
              <a:buFont typeface="Wingdings" panose="05000000000000000000" pitchFamily="2" charset="2"/>
              <a:buChar char="Ø"/>
            </a:pPr>
            <a:r>
              <a:rPr lang="en-GB" sz="2300" dirty="0">
                <a:latin typeface="+mn-lt"/>
              </a:rPr>
              <a:t>Flexible use of capital receipts to fund costs of service reform</a:t>
            </a:r>
          </a:p>
          <a:p>
            <a:pPr marL="1028700" lvl="1" indent="-395288">
              <a:buFont typeface="Wingdings" panose="05000000000000000000" pitchFamily="2" charset="2"/>
              <a:buChar char="Ø"/>
            </a:pPr>
            <a:r>
              <a:rPr lang="en-GB" sz="2300" dirty="0">
                <a:latin typeface="+mn-lt"/>
              </a:rPr>
              <a:t>Increased income generation from fees and charges</a:t>
            </a:r>
          </a:p>
          <a:p>
            <a:pPr marL="571500" indent="-571500">
              <a:buFont typeface="Arial" panose="020B0604020202020204" pitchFamily="34" charset="0"/>
              <a:buChar char="•"/>
            </a:pPr>
            <a:endParaRPr lang="en-GB" sz="23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26468774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Proposals to make savings</a:t>
            </a:r>
            <a:endParaRPr lang="en-GB" sz="3200" b="1" dirty="0">
              <a:solidFill>
                <a:schemeClr val="bg1"/>
              </a:solidFill>
              <a:latin typeface="+mn-lt"/>
            </a:endParaRPr>
          </a:p>
        </p:txBody>
      </p:sp>
      <p:sp>
        <p:nvSpPr>
          <p:cNvPr id="6" name="TextBox 5"/>
          <p:cNvSpPr txBox="1"/>
          <p:nvPr/>
        </p:nvSpPr>
        <p:spPr>
          <a:xfrm>
            <a:off x="599089" y="1244587"/>
            <a:ext cx="7964739" cy="4154984"/>
          </a:xfrm>
          <a:prstGeom prst="rect">
            <a:avLst/>
          </a:prstGeom>
          <a:noFill/>
        </p:spPr>
        <p:txBody>
          <a:bodyPr wrap="square">
            <a:spAutoFit/>
          </a:bodyPr>
          <a:lstStyle/>
          <a:p>
            <a:pPr marL="342900" indent="-342900">
              <a:buFont typeface="Arial" panose="020B0604020202020204" pitchFamily="34" charset="0"/>
              <a:buChar char="•"/>
            </a:pPr>
            <a:r>
              <a:rPr lang="en-GB" sz="2400" dirty="0">
                <a:latin typeface="+mn-lt"/>
              </a:rPr>
              <a:t>Savings in Waste and Recycling from the successful retendering of waste management contracts (£856k)</a:t>
            </a:r>
          </a:p>
          <a:p>
            <a:pPr marL="342900" indent="-342900">
              <a:buFont typeface="Arial" panose="020B0604020202020204" pitchFamily="34" charset="0"/>
              <a:buChar char="•"/>
            </a:pPr>
            <a:r>
              <a:rPr lang="en-GB" sz="2400" dirty="0">
                <a:latin typeface="+mn-lt"/>
              </a:rPr>
              <a:t>The opportunity to make further use of guidance from Welsh Government that allows the Authority to make flexible use of capital receipts to capitalise revenue costs relating to service reform (£442k)</a:t>
            </a:r>
          </a:p>
          <a:p>
            <a:pPr marL="342900" indent="-342900">
              <a:buFont typeface="Arial" panose="020B0604020202020204" pitchFamily="34" charset="0"/>
              <a:buChar char="•"/>
            </a:pPr>
            <a:r>
              <a:rPr lang="en-GB" sz="2400" dirty="0">
                <a:latin typeface="+mn-lt"/>
              </a:rPr>
              <a:t>Income generation resulting from anticipated increased income, new charges and increases in existing fees and charges (£133k) – any increases limited as much as possible</a:t>
            </a:r>
          </a:p>
          <a:p>
            <a:pPr marL="342900" indent="-342900">
              <a:buFont typeface="Arial" panose="020B0604020202020204" pitchFamily="34" charset="0"/>
              <a:buChar char="•"/>
            </a:pPr>
            <a:r>
              <a:rPr lang="en-GB" sz="2400" dirty="0">
                <a:latin typeface="+mn-lt"/>
              </a:rPr>
              <a:t>Energy savings of £90k from Street Lighting following the successful completion of the LED replacement programme.</a:t>
            </a: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3223451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Impact of the budget proposals</a:t>
            </a:r>
            <a:endParaRPr lang="en-GB" sz="3200" b="1" dirty="0">
              <a:solidFill>
                <a:schemeClr val="bg1"/>
              </a:solidFill>
              <a:latin typeface="+mn-lt"/>
            </a:endParaRPr>
          </a:p>
        </p:txBody>
      </p:sp>
      <p:sp>
        <p:nvSpPr>
          <p:cNvPr id="6" name="TextBox 5"/>
          <p:cNvSpPr txBox="1"/>
          <p:nvPr/>
        </p:nvSpPr>
        <p:spPr>
          <a:xfrm>
            <a:off x="179389" y="1102445"/>
            <a:ext cx="8831876" cy="7155805"/>
          </a:xfrm>
          <a:prstGeom prst="rect">
            <a:avLst/>
          </a:prstGeom>
          <a:noFill/>
        </p:spPr>
        <p:txBody>
          <a:bodyPr wrap="square">
            <a:spAutoFit/>
          </a:bodyPr>
          <a:lstStyle/>
          <a:p>
            <a:r>
              <a:rPr lang="en-GB" sz="2300" dirty="0">
                <a:latin typeface="+mn-lt"/>
              </a:rPr>
              <a:t>All proposals assessed early for equality impact and Wellbeing and Future Generation considerations</a:t>
            </a:r>
          </a:p>
          <a:p>
            <a:endParaRPr lang="en-GB" sz="2300" dirty="0">
              <a:latin typeface="+mn-lt"/>
            </a:endParaRPr>
          </a:p>
          <a:p>
            <a:r>
              <a:rPr lang="en-GB" sz="2300" dirty="0">
                <a:latin typeface="+mn-lt"/>
              </a:rPr>
              <a:t>A number of areas that could impact on residents:</a:t>
            </a:r>
          </a:p>
          <a:p>
            <a:endParaRPr lang="en-GB" sz="2300" dirty="0">
              <a:latin typeface="+mn-lt"/>
            </a:endParaRPr>
          </a:p>
          <a:p>
            <a:pPr marL="342900" indent="-342900">
              <a:buFont typeface="Arial" panose="020B0604020202020204" pitchFamily="34" charset="0"/>
              <a:buChar char="•"/>
            </a:pPr>
            <a:r>
              <a:rPr lang="en-GB" sz="2300" dirty="0">
                <a:latin typeface="+mn-lt"/>
              </a:rPr>
              <a:t>An increase in council tax for modelling purposes 3.95%</a:t>
            </a:r>
          </a:p>
          <a:p>
            <a:pPr marL="342900" indent="-342900">
              <a:buFont typeface="Arial" panose="020B0604020202020204" pitchFamily="34" charset="0"/>
              <a:buChar char="•"/>
            </a:pPr>
            <a:r>
              <a:rPr lang="en-GB" sz="2300" dirty="0">
                <a:latin typeface="+mn-lt"/>
              </a:rPr>
              <a:t>Proposals increase fees and charges in a number of areas in line with inflation though kept to a minimum</a:t>
            </a:r>
          </a:p>
          <a:p>
            <a:endParaRPr lang="en-GB" sz="2300" dirty="0">
              <a:latin typeface="+mn-lt"/>
            </a:endParaRPr>
          </a:p>
          <a:p>
            <a:r>
              <a:rPr lang="en-GB" sz="2300" dirty="0">
                <a:latin typeface="+mn-lt"/>
              </a:rPr>
              <a:t>The Council Tax reduction scheme offers some mitigation for low earners and those in receipt of benefits. Single person households are also eligible for a 25% reduction on council tax</a:t>
            </a:r>
          </a:p>
          <a:p>
            <a:endParaRPr lang="en-GB" sz="2300" dirty="0">
              <a:latin typeface="+mn-lt"/>
            </a:endParaRPr>
          </a:p>
          <a:p>
            <a:r>
              <a:rPr lang="en-GB" sz="2300" dirty="0">
                <a:latin typeface="+mn-lt"/>
              </a:rPr>
              <a:t>Charges for domiciliary and residential care are also means tested and are capped to mitigate the impact of those on the lowest incomes </a:t>
            </a:r>
          </a:p>
          <a:p>
            <a:endParaRPr lang="en-GB" sz="2400" dirty="0">
              <a:latin typeface="+mn-lt"/>
            </a:endParaRPr>
          </a:p>
          <a:p>
            <a:pPr marL="342900" indent="-342900">
              <a:buFont typeface="Arial" panose="020B0604020202020204" pitchFamily="34" charset="0"/>
              <a:buChar char="•"/>
            </a:pPr>
            <a:endParaRPr lang="en-GB" sz="2400" dirty="0">
              <a:latin typeface="+mn-lt"/>
            </a:endParaRPr>
          </a:p>
          <a:p>
            <a:endParaRPr lang="en-GB" sz="2400" dirty="0">
              <a:latin typeface="+mn-lt"/>
            </a:endParaRPr>
          </a:p>
          <a:p>
            <a:endParaRPr lang="en-GB" sz="2200" dirty="0">
              <a:latin typeface="+mn-lt"/>
            </a:endParaRPr>
          </a:p>
          <a:p>
            <a:pPr marL="571500" indent="-571500">
              <a:buFont typeface="Arial" panose="020B0604020202020204" pitchFamily="34" charset="0"/>
              <a:buChar char="•"/>
            </a:pPr>
            <a:endParaRPr lang="en-GB" sz="20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26544853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23220"/>
          </a:xfrm>
          <a:prstGeom prst="rect">
            <a:avLst/>
          </a:prstGeom>
          <a:noFill/>
        </p:spPr>
        <p:txBody>
          <a:bodyPr wrap="square">
            <a:spAutoFit/>
          </a:bodyPr>
          <a:lstStyle/>
          <a:p>
            <a:pPr fontAlgn="auto">
              <a:spcBef>
                <a:spcPts val="0"/>
              </a:spcBef>
              <a:spcAft>
                <a:spcPts val="0"/>
              </a:spcAft>
              <a:defRPr/>
            </a:pPr>
            <a:r>
              <a:rPr lang="en-GB" sz="2800" dirty="0">
                <a:solidFill>
                  <a:schemeClr val="bg1"/>
                </a:solidFill>
                <a:latin typeface="+mn-lt"/>
              </a:rPr>
              <a:t>Draft capital proposals</a:t>
            </a:r>
            <a:endParaRPr lang="en-GB" sz="2800" b="1" dirty="0">
              <a:solidFill>
                <a:schemeClr val="bg1"/>
              </a:solidFill>
              <a:latin typeface="+mn-lt"/>
            </a:endParaRPr>
          </a:p>
        </p:txBody>
      </p:sp>
      <p:sp>
        <p:nvSpPr>
          <p:cNvPr id="6" name="TextBox 5"/>
          <p:cNvSpPr txBox="1"/>
          <p:nvPr/>
        </p:nvSpPr>
        <p:spPr>
          <a:xfrm>
            <a:off x="606437" y="1096210"/>
            <a:ext cx="8014148" cy="5586145"/>
          </a:xfrm>
          <a:prstGeom prst="rect">
            <a:avLst/>
          </a:prstGeom>
          <a:noFill/>
        </p:spPr>
        <p:txBody>
          <a:bodyPr wrap="square">
            <a:spAutoFit/>
          </a:bodyPr>
          <a:lstStyle/>
          <a:p>
            <a:pPr marL="457200" indent="-457200">
              <a:buFont typeface="Arial" panose="020B0604020202020204" pitchFamily="34" charset="0"/>
              <a:buChar char="•"/>
            </a:pPr>
            <a:r>
              <a:rPr lang="en-GB" sz="2400" dirty="0">
                <a:latin typeface="+mn-lt"/>
              </a:rPr>
              <a:t>Ongoing commitment to fund Future schools programme – business case to be approved for Abergavenny 3-19 (band B); Chepstow comprehensive to follow in band C</a:t>
            </a:r>
          </a:p>
          <a:p>
            <a:pPr marL="457200" indent="-457200">
              <a:buFont typeface="Arial" panose="020B0604020202020204" pitchFamily="34" charset="0"/>
              <a:buChar char="•"/>
            </a:pPr>
            <a:r>
              <a:rPr lang="en-GB" sz="2400" dirty="0">
                <a:latin typeface="+mn-lt"/>
              </a:rPr>
              <a:t>Ongoing commitment to Cardiff Capital Region City Deal</a:t>
            </a:r>
          </a:p>
          <a:p>
            <a:pPr marL="457200" indent="-457200">
              <a:buFont typeface="Arial" panose="020B0604020202020204" pitchFamily="34" charset="0"/>
              <a:buChar char="•"/>
            </a:pPr>
            <a:r>
              <a:rPr lang="en-GB" sz="2400" dirty="0">
                <a:latin typeface="+mn-lt"/>
              </a:rPr>
              <a:t>Crick Road care home being delivered</a:t>
            </a:r>
          </a:p>
          <a:p>
            <a:pPr marL="457200" indent="-457200">
              <a:buFont typeface="Arial" panose="020B0604020202020204" pitchFamily="34" charset="0"/>
              <a:buChar char="•"/>
            </a:pPr>
            <a:r>
              <a:rPr lang="en-GB" sz="2400" dirty="0">
                <a:latin typeface="+mn-lt"/>
              </a:rPr>
              <a:t>Investment maintained at current levels in:</a:t>
            </a:r>
          </a:p>
          <a:p>
            <a:pPr marL="914400" lvl="1" indent="-457200">
              <a:buFont typeface="Arial" panose="020B0604020202020204" pitchFamily="34" charset="0"/>
              <a:buChar char="•"/>
            </a:pPr>
            <a:r>
              <a:rPr lang="en-GB" sz="2300" dirty="0">
                <a:latin typeface="+mn-lt"/>
              </a:rPr>
              <a:t>Core programme circa £5.3 million covers highways and property planned maintenance and county farms</a:t>
            </a:r>
          </a:p>
          <a:p>
            <a:pPr marL="914400" lvl="1" indent="-457200">
              <a:buFont typeface="Arial" panose="020B0604020202020204" pitchFamily="34" charset="0"/>
              <a:buChar char="•"/>
            </a:pPr>
            <a:r>
              <a:rPr lang="en-GB" sz="2300" dirty="0">
                <a:latin typeface="+mn-lt"/>
              </a:rPr>
              <a:t>Disabled Facility Grants – £900k</a:t>
            </a:r>
          </a:p>
          <a:p>
            <a:pPr marL="914400" lvl="1" indent="-457200">
              <a:buFont typeface="Arial" panose="020B0604020202020204" pitchFamily="34" charset="0"/>
              <a:buChar char="•"/>
            </a:pPr>
            <a:r>
              <a:rPr lang="en-GB" sz="2300" dirty="0">
                <a:latin typeface="+mn-lt"/>
              </a:rPr>
              <a:t>Access for All - £250k</a:t>
            </a:r>
            <a:r>
              <a:rPr lang="en-GB" sz="2400" dirty="0">
                <a:latin typeface="+mn-lt"/>
              </a:rPr>
              <a:t> </a:t>
            </a:r>
          </a:p>
          <a:p>
            <a:pPr marL="457200" indent="-457200">
              <a:buFont typeface="Arial" panose="020B0604020202020204" pitchFamily="34" charset="0"/>
              <a:buChar char="•"/>
            </a:pPr>
            <a:r>
              <a:rPr lang="en-GB" sz="2400" dirty="0">
                <a:latin typeface="+mn-lt"/>
              </a:rPr>
              <a:t>Continued flexible use of one-off capital receipts to meet cost of service reform </a:t>
            </a:r>
          </a:p>
          <a:p>
            <a:pPr marL="457200" indent="-457200">
              <a:buFont typeface="Arial" panose="020B0604020202020204" pitchFamily="34" charset="0"/>
              <a:buChar char="•"/>
            </a:pPr>
            <a:r>
              <a:rPr lang="en-GB" sz="2400" dirty="0">
                <a:latin typeface="+mn-lt"/>
              </a:rPr>
              <a:t>£2.7m of capital bids still to be assessed alongside £762k funding shortfall due to WG settlement</a:t>
            </a:r>
          </a:p>
          <a:p>
            <a:pPr marL="457200" indent="-457200">
              <a:buFont typeface="Arial" panose="020B0604020202020204" pitchFamily="34" charset="0"/>
              <a:buChar char="•"/>
            </a:pPr>
            <a:r>
              <a:rPr lang="en-GB" sz="2400" dirty="0">
                <a:latin typeface="+mn-lt"/>
              </a:rPr>
              <a:t>Clarification being sought with specific WG capital grants</a:t>
            </a: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19510905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23220"/>
          </a:xfrm>
          <a:prstGeom prst="rect">
            <a:avLst/>
          </a:prstGeom>
          <a:noFill/>
        </p:spPr>
        <p:txBody>
          <a:bodyPr wrap="square">
            <a:spAutoFit/>
          </a:bodyPr>
          <a:lstStyle/>
          <a:p>
            <a:pPr fontAlgn="auto">
              <a:spcBef>
                <a:spcPts val="0"/>
              </a:spcBef>
              <a:spcAft>
                <a:spcPts val="0"/>
              </a:spcAft>
              <a:defRPr/>
            </a:pPr>
            <a:r>
              <a:rPr lang="en-GB" sz="2800" dirty="0">
                <a:solidFill>
                  <a:schemeClr val="bg1"/>
                </a:solidFill>
                <a:latin typeface="+mn-lt"/>
              </a:rPr>
              <a:t>Capital budget pressures &amp; considerations</a:t>
            </a:r>
            <a:endParaRPr lang="en-GB" sz="2800" b="1" dirty="0">
              <a:solidFill>
                <a:schemeClr val="bg1"/>
              </a:solidFill>
              <a:latin typeface="+mn-lt"/>
            </a:endParaRPr>
          </a:p>
        </p:txBody>
      </p:sp>
      <p:sp>
        <p:nvSpPr>
          <p:cNvPr id="6" name="TextBox 5"/>
          <p:cNvSpPr txBox="1"/>
          <p:nvPr/>
        </p:nvSpPr>
        <p:spPr>
          <a:xfrm>
            <a:off x="353962" y="1109459"/>
            <a:ext cx="8458252" cy="7125027"/>
          </a:xfrm>
          <a:prstGeom prst="rect">
            <a:avLst/>
          </a:prstGeom>
          <a:noFill/>
        </p:spPr>
        <p:txBody>
          <a:bodyPr wrap="square">
            <a:spAutoFit/>
          </a:bodyPr>
          <a:lstStyle/>
          <a:p>
            <a:pPr marL="457200" indent="-457200">
              <a:buFont typeface="Arial" panose="020B0604020202020204" pitchFamily="34" charset="0"/>
              <a:buChar char="•"/>
            </a:pPr>
            <a:r>
              <a:rPr lang="en-GB" sz="2300" dirty="0">
                <a:latin typeface="+mn-lt"/>
              </a:rPr>
              <a:t>Backlog maintenance – Property, disability discrimination act work (e.g. access to buildings etc.), improve roads, rights of way, bridges, culverts and walls – review being undertaken to determine whether any risks require more immediate attention</a:t>
            </a:r>
          </a:p>
          <a:p>
            <a:pPr marL="457200" indent="-457200">
              <a:buFont typeface="Arial" panose="020B0604020202020204" pitchFamily="34" charset="0"/>
              <a:buChar char="•"/>
            </a:pPr>
            <a:r>
              <a:rPr lang="en-GB" sz="2300" dirty="0">
                <a:latin typeface="+mn-lt"/>
              </a:rPr>
              <a:t>Arrest road closures due to land slips</a:t>
            </a:r>
          </a:p>
          <a:p>
            <a:pPr marL="457200" indent="-457200">
              <a:buFont typeface="Arial" panose="020B0604020202020204" pitchFamily="34" charset="0"/>
              <a:buChar char="•"/>
            </a:pPr>
            <a:r>
              <a:rPr lang="en-GB" sz="2300" dirty="0">
                <a:latin typeface="+mn-lt"/>
              </a:rPr>
              <a:t>Ash tree die back disease response</a:t>
            </a:r>
          </a:p>
          <a:p>
            <a:pPr marL="457200" indent="-457200">
              <a:buFont typeface="Arial" panose="020B0604020202020204" pitchFamily="34" charset="0"/>
              <a:buChar char="•"/>
            </a:pPr>
            <a:r>
              <a:rPr lang="en-GB" sz="2300" dirty="0">
                <a:latin typeface="+mn-lt"/>
              </a:rPr>
              <a:t>Homelessness and housing related provision</a:t>
            </a:r>
          </a:p>
          <a:p>
            <a:pPr marL="457200" indent="-457200">
              <a:buFont typeface="Arial" panose="020B0604020202020204" pitchFamily="34" charset="0"/>
              <a:buChar char="•"/>
            </a:pPr>
            <a:r>
              <a:rPr lang="en-GB" sz="2300" dirty="0">
                <a:latin typeface="+mn-lt"/>
              </a:rPr>
              <a:t>Provision of low cost (affordable) housing</a:t>
            </a:r>
          </a:p>
          <a:p>
            <a:pPr marL="457200" indent="-457200">
              <a:buFont typeface="Arial" panose="020B0604020202020204" pitchFamily="34" charset="0"/>
              <a:buChar char="•"/>
            </a:pPr>
            <a:r>
              <a:rPr lang="en-GB" sz="2300" dirty="0">
                <a:latin typeface="+mn-lt"/>
              </a:rPr>
              <a:t>Digital infrastructure investment</a:t>
            </a:r>
          </a:p>
          <a:p>
            <a:pPr marL="457200" indent="-457200">
              <a:buFont typeface="Arial" panose="020B0604020202020204" pitchFamily="34" charset="0"/>
              <a:buChar char="•"/>
            </a:pPr>
            <a:r>
              <a:rPr lang="en-GB" sz="2300" dirty="0">
                <a:latin typeface="+mn-lt"/>
              </a:rPr>
              <a:t>Transportation/active travel considerations</a:t>
            </a:r>
          </a:p>
          <a:p>
            <a:pPr marL="457200" indent="-457200">
              <a:buFont typeface="Arial" panose="020B0604020202020204" pitchFamily="34" charset="0"/>
              <a:buChar char="•"/>
            </a:pPr>
            <a:r>
              <a:rPr lang="en-GB" sz="2300" dirty="0">
                <a:latin typeface="+mn-lt"/>
              </a:rPr>
              <a:t>Investment in rationalisation of community amenity sites (waste &amp; recycling and depot infrastructure)  </a:t>
            </a:r>
          </a:p>
          <a:p>
            <a:pPr marL="457200" indent="-457200">
              <a:buFont typeface="Arial" panose="020B0604020202020204" pitchFamily="34" charset="0"/>
              <a:buChar char="•"/>
            </a:pPr>
            <a:r>
              <a:rPr lang="en-GB" sz="2300" dirty="0">
                <a:latin typeface="+mn-lt"/>
              </a:rPr>
              <a:t>MonLife investment considerations</a:t>
            </a:r>
          </a:p>
          <a:p>
            <a:pPr marL="457200" indent="-457200">
              <a:buFont typeface="Arial" panose="020B0604020202020204" pitchFamily="34" charset="0"/>
              <a:buChar char="•"/>
            </a:pPr>
            <a:r>
              <a:rPr lang="en-GB" sz="2300" dirty="0">
                <a:latin typeface="+mn-lt"/>
              </a:rPr>
              <a:t>Climate emergency and carbon reduction commitments</a:t>
            </a:r>
          </a:p>
          <a:p>
            <a:pPr marL="457200" indent="-457200">
              <a:buFont typeface="Arial" panose="020B0604020202020204" pitchFamily="34" charset="0"/>
              <a:buChar char="•"/>
            </a:pPr>
            <a:r>
              <a:rPr lang="en-GB" sz="2300" dirty="0">
                <a:latin typeface="+mn-lt"/>
              </a:rPr>
              <a:t>Match funding for specific grant funding schemes</a:t>
            </a:r>
          </a:p>
          <a:p>
            <a:pPr marL="914400" lvl="1" indent="-457200">
              <a:buFont typeface="Arial" panose="020B0604020202020204" pitchFamily="34" charset="0"/>
              <a:buChar char="•"/>
            </a:pPr>
            <a:endParaRPr lang="en-GB" sz="2400" dirty="0">
              <a:latin typeface="+mn-lt"/>
            </a:endParaRPr>
          </a:p>
          <a:p>
            <a:pPr marL="457200" indent="-457200">
              <a:buFont typeface="Arial" panose="020B0604020202020204" pitchFamily="34" charset="0"/>
              <a:buChar char="•"/>
            </a:pPr>
            <a:endParaRPr lang="en-GB" sz="2400" dirty="0">
              <a:latin typeface="+mn-lt"/>
            </a:endParaRPr>
          </a:p>
          <a:p>
            <a:pPr marL="457200" indent="-457200">
              <a:buFont typeface="Arial" panose="020B0604020202020204" pitchFamily="34" charset="0"/>
              <a:buChar char="•"/>
            </a:pPr>
            <a:endParaRPr lang="en-GB" sz="3600" dirty="0">
              <a:latin typeface="+mn-lt"/>
            </a:endParaRPr>
          </a:p>
          <a:p>
            <a:endParaRPr lang="en-GB" sz="2800" dirty="0"/>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4808164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Key risks and uncertainties</a:t>
            </a:r>
            <a:endParaRPr lang="en-GB" sz="3200" b="1" dirty="0">
              <a:solidFill>
                <a:schemeClr val="bg1"/>
              </a:solidFill>
              <a:latin typeface="+mn-lt"/>
            </a:endParaRPr>
          </a:p>
        </p:txBody>
      </p:sp>
      <p:sp>
        <p:nvSpPr>
          <p:cNvPr id="6" name="TextBox 5"/>
          <p:cNvSpPr txBox="1"/>
          <p:nvPr/>
        </p:nvSpPr>
        <p:spPr>
          <a:xfrm>
            <a:off x="599089" y="1170847"/>
            <a:ext cx="7964739" cy="4893647"/>
          </a:xfrm>
          <a:prstGeom prst="rect">
            <a:avLst/>
          </a:prstGeom>
          <a:noFill/>
        </p:spPr>
        <p:txBody>
          <a:bodyPr wrap="square">
            <a:spAutoFit/>
          </a:bodyPr>
          <a:lstStyle/>
          <a:p>
            <a:pPr marL="342900" indent="-342900">
              <a:buFont typeface="Arial" panose="020B0604020202020204" pitchFamily="34" charset="0"/>
              <a:buChar char="•"/>
            </a:pPr>
            <a:r>
              <a:rPr lang="en-GB" sz="2400" dirty="0">
                <a:latin typeface="+mn-lt"/>
              </a:rPr>
              <a:t>The continued impact of the pandemic – on the Council, the local economy and its communities</a:t>
            </a:r>
          </a:p>
          <a:p>
            <a:pPr marL="342900" indent="-342900">
              <a:buFont typeface="Arial" panose="020B0604020202020204" pitchFamily="34" charset="0"/>
              <a:buChar char="•"/>
            </a:pPr>
            <a:r>
              <a:rPr lang="en-GB" sz="2400" dirty="0">
                <a:latin typeface="+mn-lt"/>
              </a:rPr>
              <a:t>Risk that Welsh Government funding will not be forthcoming to fully meet costs and income losses resulting from the pandemic – notably within homelessness, leisure centre income and adult social care</a:t>
            </a:r>
          </a:p>
          <a:p>
            <a:pPr marL="342900" indent="-342900">
              <a:buFont typeface="Arial" panose="020B0604020202020204" pitchFamily="34" charset="0"/>
              <a:buChar char="•"/>
            </a:pPr>
            <a:r>
              <a:rPr lang="en-GB" sz="2400" dirty="0">
                <a:latin typeface="+mn-lt"/>
              </a:rPr>
              <a:t>The extent of any further service pressures and given the volatility in some areas such as social care and children with additional learning needs</a:t>
            </a:r>
          </a:p>
          <a:p>
            <a:pPr marL="342900" indent="-342900">
              <a:buFont typeface="Arial" panose="020B0604020202020204" pitchFamily="34" charset="0"/>
              <a:buChar char="•"/>
            </a:pPr>
            <a:r>
              <a:rPr lang="en-GB" sz="2400" dirty="0">
                <a:latin typeface="+mn-lt"/>
              </a:rPr>
              <a:t>The need for early clarification on levels of specific grant funding and that help sustain some services</a:t>
            </a:r>
          </a:p>
          <a:p>
            <a:pPr marL="342900" indent="-342900">
              <a:buFont typeface="Arial" panose="020B0604020202020204" pitchFamily="34" charset="0"/>
              <a:buChar char="•"/>
            </a:pPr>
            <a:r>
              <a:rPr lang="en-GB" sz="2400" dirty="0">
                <a:latin typeface="+mn-lt"/>
              </a:rPr>
              <a:t>To the extent that these risks materialise then further budget recovery action will need to be taken in 2022/23</a:t>
            </a: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31597601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Looking ahead over the medium-term</a:t>
            </a:r>
            <a:endParaRPr lang="en-GB" sz="3200" b="1" dirty="0">
              <a:solidFill>
                <a:schemeClr val="bg1"/>
              </a:solidFill>
              <a:latin typeface="+mn-lt"/>
            </a:endParaRPr>
          </a:p>
        </p:txBody>
      </p:sp>
      <p:sp>
        <p:nvSpPr>
          <p:cNvPr id="6" name="TextBox 5"/>
          <p:cNvSpPr txBox="1"/>
          <p:nvPr/>
        </p:nvSpPr>
        <p:spPr>
          <a:xfrm>
            <a:off x="599089" y="1137907"/>
            <a:ext cx="7964739" cy="5632311"/>
          </a:xfrm>
          <a:prstGeom prst="rect">
            <a:avLst/>
          </a:prstGeom>
          <a:noFill/>
        </p:spPr>
        <p:txBody>
          <a:bodyPr wrap="square">
            <a:spAutoFit/>
          </a:bodyPr>
          <a:lstStyle/>
          <a:p>
            <a:pPr marL="342900" indent="-342900">
              <a:buFont typeface="Arial" panose="020B0604020202020204" pitchFamily="34" charset="0"/>
              <a:buChar char="•"/>
            </a:pPr>
            <a:r>
              <a:rPr lang="en-GB" sz="2400" dirty="0">
                <a:latin typeface="+mn-lt"/>
              </a:rPr>
              <a:t>Public finances and the needs of communities continue to be impacted in a truly unprecedented way as a result of the pandemic</a:t>
            </a:r>
          </a:p>
          <a:p>
            <a:pPr marL="342900" indent="-342900">
              <a:buFont typeface="Arial" panose="020B0604020202020204" pitchFamily="34" charset="0"/>
              <a:buChar char="•"/>
            </a:pPr>
            <a:r>
              <a:rPr lang="en-GB" sz="2400" dirty="0">
                <a:latin typeface="+mn-lt"/>
              </a:rPr>
              <a:t>Welsh Government have now provided indicative settlement projections for 22/23 (3.5%) and 23/24 (2.4%), as a result of UK Government and Chancellor publishing a three year Comprehensive Spending Review.  But are noted as subject to change.</a:t>
            </a:r>
          </a:p>
          <a:p>
            <a:pPr marL="342900" indent="-342900">
              <a:buFont typeface="Arial" panose="020B0604020202020204" pitchFamily="34" charset="0"/>
              <a:buChar char="•"/>
            </a:pPr>
            <a:r>
              <a:rPr lang="en-GB" sz="2400" dirty="0">
                <a:latin typeface="+mn-lt"/>
              </a:rPr>
              <a:t>Council tax increases have been reduced to 3.95% over the medium term and for modelling purposes</a:t>
            </a:r>
          </a:p>
          <a:p>
            <a:pPr marL="342900" indent="-342900">
              <a:buFont typeface="Arial" panose="020B0604020202020204" pitchFamily="34" charset="0"/>
              <a:buChar char="•"/>
            </a:pPr>
            <a:r>
              <a:rPr lang="en-GB" sz="2400" dirty="0">
                <a:latin typeface="+mn-lt"/>
              </a:rPr>
              <a:t>Pay award assumptions updated in line with OBR forecasts</a:t>
            </a:r>
          </a:p>
          <a:p>
            <a:pPr marL="342900" indent="-342900">
              <a:buFont typeface="Arial" panose="020B0604020202020204" pitchFamily="34" charset="0"/>
              <a:buChar char="•"/>
            </a:pPr>
            <a:r>
              <a:rPr lang="en-GB" sz="2400" dirty="0">
                <a:latin typeface="+mn-lt"/>
              </a:rPr>
              <a:t>Further work being undertaken to update service pressure estimates and savings opportunities over the medium term</a:t>
            </a:r>
          </a:p>
          <a:p>
            <a:pPr marL="342900" indent="-342900">
              <a:buFont typeface="Arial" panose="020B0604020202020204" pitchFamily="34" charset="0"/>
              <a:buChar char="•"/>
            </a:pPr>
            <a:r>
              <a:rPr lang="en-GB" sz="2400" dirty="0">
                <a:latin typeface="+mn-lt"/>
              </a:rPr>
              <a:t>New political administration will outline its priorities and that will further inform MTFP strategy and plan</a:t>
            </a: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5924501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b="1" dirty="0">
                <a:solidFill>
                  <a:schemeClr val="bg1"/>
                </a:solidFill>
                <a:latin typeface="+mn-lt"/>
              </a:rPr>
              <a:t>The Challenge over medium term…..</a:t>
            </a: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3" name="Picture 2">
            <a:extLst>
              <a:ext uri="{FF2B5EF4-FFF2-40B4-BE49-F238E27FC236}">
                <a16:creationId xmlns:a16="http://schemas.microsoft.com/office/drawing/2014/main" id="{D9F3A462-F2DB-4775-9F4E-8E14423419FB}"/>
              </a:ext>
            </a:extLst>
          </p:cNvPr>
          <p:cNvPicPr>
            <a:picLocks noChangeAspect="1"/>
          </p:cNvPicPr>
          <p:nvPr/>
        </p:nvPicPr>
        <p:blipFill>
          <a:blip r:embed="rId5"/>
          <a:stretch>
            <a:fillRect/>
          </a:stretch>
        </p:blipFill>
        <p:spPr>
          <a:xfrm>
            <a:off x="293922" y="1275653"/>
            <a:ext cx="8507402" cy="3616387"/>
          </a:xfrm>
          <a:prstGeom prst="rect">
            <a:avLst/>
          </a:prstGeom>
        </p:spPr>
      </p:pic>
    </p:spTree>
    <p:extLst>
      <p:ext uri="{BB962C8B-B14F-4D97-AF65-F5344CB8AC3E}">
        <p14:creationId xmlns:p14="http://schemas.microsoft.com/office/powerpoint/2010/main" val="21001177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23220"/>
          </a:xfrm>
          <a:prstGeom prst="rect">
            <a:avLst/>
          </a:prstGeom>
          <a:noFill/>
        </p:spPr>
        <p:txBody>
          <a:bodyPr wrap="square">
            <a:spAutoFit/>
          </a:bodyPr>
          <a:lstStyle/>
          <a:p>
            <a:pPr fontAlgn="auto">
              <a:spcBef>
                <a:spcPts val="0"/>
              </a:spcBef>
              <a:spcAft>
                <a:spcPts val="0"/>
              </a:spcAft>
              <a:defRPr/>
            </a:pPr>
            <a:r>
              <a:rPr lang="en-GB" sz="2800" dirty="0">
                <a:solidFill>
                  <a:schemeClr val="bg1"/>
                </a:solidFill>
                <a:latin typeface="+mn-lt"/>
              </a:rPr>
              <a:t>Timescales</a:t>
            </a:r>
            <a:endParaRPr lang="en-GB" sz="2800" b="1" dirty="0">
              <a:solidFill>
                <a:schemeClr val="bg1"/>
              </a:solidFill>
              <a:latin typeface="+mn-lt"/>
            </a:endParaRPr>
          </a:p>
        </p:txBody>
      </p:sp>
      <p:sp>
        <p:nvSpPr>
          <p:cNvPr id="6" name="TextBox 5"/>
          <p:cNvSpPr txBox="1"/>
          <p:nvPr/>
        </p:nvSpPr>
        <p:spPr>
          <a:xfrm>
            <a:off x="600131" y="1504153"/>
            <a:ext cx="5412742" cy="4401205"/>
          </a:xfrm>
          <a:prstGeom prst="rect">
            <a:avLst/>
          </a:prstGeom>
          <a:noFill/>
        </p:spPr>
        <p:txBody>
          <a:bodyPr wrap="square">
            <a:spAutoFit/>
          </a:bodyPr>
          <a:lstStyle/>
          <a:p>
            <a:pPr marL="342900" indent="-342900">
              <a:buFont typeface="Arial" panose="020B0604020202020204" pitchFamily="34" charset="0"/>
              <a:buChar char="•"/>
            </a:pPr>
            <a:r>
              <a:rPr lang="en-GB" sz="2800" dirty="0">
                <a:latin typeface="+mn-lt"/>
              </a:rPr>
              <a:t>Budget proposals available for consultation – 19</a:t>
            </a:r>
            <a:r>
              <a:rPr lang="en-GB" sz="2800" baseline="30000" dirty="0">
                <a:latin typeface="+mn-lt"/>
              </a:rPr>
              <a:t>th</a:t>
            </a:r>
            <a:r>
              <a:rPr lang="en-GB" sz="2800" dirty="0">
                <a:latin typeface="+mn-lt"/>
              </a:rPr>
              <a:t> Jan 2022 to 16</a:t>
            </a:r>
            <a:r>
              <a:rPr lang="en-GB" sz="2800" baseline="30000" dirty="0">
                <a:latin typeface="+mn-lt"/>
              </a:rPr>
              <a:t>th</a:t>
            </a:r>
            <a:r>
              <a:rPr lang="en-GB" sz="2800" dirty="0">
                <a:latin typeface="+mn-lt"/>
              </a:rPr>
              <a:t> Feb 2022 (4 weeks)</a:t>
            </a:r>
          </a:p>
          <a:p>
            <a:pPr marL="342900" indent="-342900">
              <a:buFont typeface="Arial" panose="020B0604020202020204" pitchFamily="34" charset="0"/>
              <a:buChar char="•"/>
            </a:pPr>
            <a:r>
              <a:rPr lang="en-GB" sz="2800" dirty="0">
                <a:latin typeface="+mn-lt"/>
              </a:rPr>
              <a:t>Select Scrutiny – Jan-Feb 2022</a:t>
            </a:r>
          </a:p>
          <a:p>
            <a:pPr marL="342900" indent="-342900">
              <a:buFont typeface="Arial" panose="020B0604020202020204" pitchFamily="34" charset="0"/>
              <a:buChar char="•"/>
            </a:pPr>
            <a:r>
              <a:rPr lang="en-GB" sz="2800" dirty="0">
                <a:latin typeface="+mn-lt"/>
              </a:rPr>
              <a:t>Public consultation to end on 16</a:t>
            </a:r>
            <a:r>
              <a:rPr lang="en-GB" sz="2800" baseline="30000" dirty="0">
                <a:latin typeface="+mn-lt"/>
              </a:rPr>
              <a:t>th</a:t>
            </a:r>
            <a:r>
              <a:rPr lang="en-GB" sz="2800" dirty="0">
                <a:latin typeface="+mn-lt"/>
              </a:rPr>
              <a:t> Feb 2022</a:t>
            </a:r>
          </a:p>
          <a:p>
            <a:pPr marL="342900" indent="-342900">
              <a:buFont typeface="Arial" panose="020B0604020202020204" pitchFamily="34" charset="0"/>
              <a:buChar char="•"/>
            </a:pPr>
            <a:r>
              <a:rPr lang="en-GB" sz="2800" dirty="0">
                <a:latin typeface="+mn-lt"/>
              </a:rPr>
              <a:t>Final Budget Cabinet – 2</a:t>
            </a:r>
            <a:r>
              <a:rPr lang="en-GB" sz="2800" baseline="30000" dirty="0">
                <a:latin typeface="+mn-lt"/>
              </a:rPr>
              <a:t>nd</a:t>
            </a:r>
            <a:r>
              <a:rPr lang="en-GB" sz="2800" dirty="0">
                <a:latin typeface="+mn-lt"/>
              </a:rPr>
              <a:t> March 2022</a:t>
            </a:r>
          </a:p>
          <a:p>
            <a:pPr marL="342900" indent="-342900">
              <a:buFont typeface="Arial" panose="020B0604020202020204" pitchFamily="34" charset="0"/>
              <a:buChar char="•"/>
            </a:pPr>
            <a:r>
              <a:rPr lang="en-GB" sz="2800" dirty="0">
                <a:latin typeface="+mn-lt"/>
              </a:rPr>
              <a:t>Council tax setting and budget – 3</a:t>
            </a:r>
            <a:r>
              <a:rPr lang="en-GB" sz="2800" baseline="30000" dirty="0">
                <a:latin typeface="+mn-lt"/>
              </a:rPr>
              <a:t>rd</a:t>
            </a:r>
            <a:r>
              <a:rPr lang="en-GB" sz="2800" dirty="0">
                <a:latin typeface="+mn-lt"/>
              </a:rPr>
              <a:t> March 2022</a:t>
            </a: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19326" y="4151093"/>
            <a:ext cx="2187360" cy="2187360"/>
          </a:xfrm>
          <a:prstGeom prst="rect">
            <a:avLst/>
          </a:prstGeom>
        </p:spPr>
      </p:pic>
    </p:spTree>
    <p:extLst>
      <p:ext uri="{BB962C8B-B14F-4D97-AF65-F5344CB8AC3E}">
        <p14:creationId xmlns:p14="http://schemas.microsoft.com/office/powerpoint/2010/main" val="9020770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23220"/>
          </a:xfrm>
          <a:prstGeom prst="rect">
            <a:avLst/>
          </a:prstGeom>
          <a:noFill/>
        </p:spPr>
        <p:txBody>
          <a:bodyPr wrap="square">
            <a:spAutoFit/>
          </a:bodyPr>
          <a:lstStyle/>
          <a:p>
            <a:pPr fontAlgn="auto">
              <a:spcBef>
                <a:spcPts val="0"/>
              </a:spcBef>
              <a:spcAft>
                <a:spcPts val="0"/>
              </a:spcAft>
              <a:defRPr/>
            </a:pPr>
            <a:r>
              <a:rPr lang="en-GB" sz="2800" dirty="0">
                <a:solidFill>
                  <a:schemeClr val="bg1"/>
                </a:solidFill>
                <a:latin typeface="+mn-lt"/>
              </a:rPr>
              <a:t>Any questions?</a:t>
            </a:r>
            <a:endParaRPr lang="en-GB" sz="2800" b="1" dirty="0">
              <a:solidFill>
                <a:schemeClr val="bg1"/>
              </a:solidFill>
              <a:latin typeface="+mn-lt"/>
            </a:endParaRPr>
          </a:p>
        </p:txBody>
      </p:sp>
      <p:sp>
        <p:nvSpPr>
          <p:cNvPr id="6" name="TextBox 5"/>
          <p:cNvSpPr txBox="1"/>
          <p:nvPr/>
        </p:nvSpPr>
        <p:spPr>
          <a:xfrm>
            <a:off x="582655" y="1395419"/>
            <a:ext cx="5606705" cy="4462760"/>
          </a:xfrm>
          <a:prstGeom prst="rect">
            <a:avLst/>
          </a:prstGeom>
          <a:noFill/>
        </p:spPr>
        <p:txBody>
          <a:bodyPr wrap="square">
            <a:spAutoFit/>
          </a:bodyPr>
          <a:lstStyle/>
          <a:p>
            <a:pPr marL="342900" indent="-342900">
              <a:buFont typeface="Arial" panose="020B0604020202020204" pitchFamily="34" charset="0"/>
              <a:buChar char="•"/>
            </a:pPr>
            <a:r>
              <a:rPr lang="en-GB" sz="3600" dirty="0">
                <a:latin typeface="+mn-lt"/>
              </a:rPr>
              <a:t>Please share your thoughts?</a:t>
            </a:r>
          </a:p>
          <a:p>
            <a:pPr marL="342900" indent="-342900">
              <a:buFont typeface="Arial" panose="020B0604020202020204" pitchFamily="34" charset="0"/>
              <a:buChar char="•"/>
            </a:pPr>
            <a:r>
              <a:rPr lang="en-GB" sz="3600" dirty="0">
                <a:latin typeface="+mn-lt"/>
              </a:rPr>
              <a:t>Budget survey and further information on our website </a:t>
            </a:r>
            <a:r>
              <a:rPr lang="en-GB" sz="3200" dirty="0">
                <a:latin typeface="+mn-lt"/>
                <a:hlinkClick r:id="rId4"/>
              </a:rPr>
              <a:t>www.monmouthshire.gov.uk/budget-2022-2023</a:t>
            </a:r>
            <a:r>
              <a:rPr lang="en-GB" sz="3200" dirty="0">
                <a:latin typeface="+mn-lt"/>
              </a:rPr>
              <a:t> </a:t>
            </a:r>
            <a:endParaRPr lang="en-GB" sz="3600" dirty="0">
              <a:latin typeface="+mn-lt"/>
            </a:endParaRPr>
          </a:p>
          <a:p>
            <a:pPr marL="342900" indent="-342900">
              <a:buFont typeface="Arial" panose="020B0604020202020204" pitchFamily="34" charset="0"/>
              <a:buChar char="•"/>
            </a:pPr>
            <a:r>
              <a:rPr lang="en-GB" sz="3600" dirty="0">
                <a:latin typeface="+mn-lt"/>
              </a:rPr>
              <a:t>If you’d prefer please tweet us @</a:t>
            </a:r>
            <a:r>
              <a:rPr lang="en-GB" sz="3600" dirty="0" err="1">
                <a:latin typeface="+mn-lt"/>
              </a:rPr>
              <a:t>MonmouthshireCC</a:t>
            </a:r>
            <a:r>
              <a:rPr lang="en-GB" sz="3600" dirty="0">
                <a:latin typeface="+mn-lt"/>
              </a:rPr>
              <a:t> </a:t>
            </a:r>
          </a:p>
        </p:txBody>
      </p:sp>
      <p:pic>
        <p:nvPicPr>
          <p:cNvPr id="12" name="Picture 4"/>
          <p:cNvPicPr>
            <a:picLocks noChangeAspect="1"/>
          </p:cNvPicPr>
          <p:nvPr/>
        </p:nvPicPr>
        <p:blipFill>
          <a:blip r:embed="rId5"/>
          <a:srcRect/>
          <a:stretch>
            <a:fillRect/>
          </a:stretch>
        </p:blipFill>
        <p:spPr bwMode="auto">
          <a:xfrm>
            <a:off x="7008813" y="377825"/>
            <a:ext cx="1803400" cy="406400"/>
          </a:xfrm>
          <a:prstGeom prst="rect">
            <a:avLst/>
          </a:prstGeom>
          <a:noFill/>
          <a:ln w="9525">
            <a:noFill/>
            <a:miter lim="800000"/>
            <a:headEnd/>
            <a:tailEnd/>
          </a:ln>
        </p:spPr>
      </p:pic>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9646" y="3870668"/>
            <a:ext cx="2900796" cy="2900796"/>
          </a:xfrm>
          <a:prstGeom prst="rect">
            <a:avLst/>
          </a:prstGeom>
        </p:spPr>
      </p:pic>
    </p:spTree>
    <p:extLst>
      <p:ext uri="{BB962C8B-B14F-4D97-AF65-F5344CB8AC3E}">
        <p14:creationId xmlns:p14="http://schemas.microsoft.com/office/powerpoint/2010/main" val="14461494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School Budget Forum </a:t>
            </a:r>
            <a:endParaRPr lang="en-GB" sz="3200" b="1" dirty="0">
              <a:solidFill>
                <a:schemeClr val="bg1"/>
              </a:solidFill>
              <a:latin typeface="+mn-lt"/>
            </a:endParaRPr>
          </a:p>
        </p:txBody>
      </p:sp>
      <p:sp>
        <p:nvSpPr>
          <p:cNvPr id="6" name="TextBox 5"/>
          <p:cNvSpPr txBox="1"/>
          <p:nvPr/>
        </p:nvSpPr>
        <p:spPr>
          <a:xfrm>
            <a:off x="599089" y="1170847"/>
            <a:ext cx="7964739" cy="4524315"/>
          </a:xfrm>
          <a:prstGeom prst="rect">
            <a:avLst/>
          </a:prstGeom>
          <a:noFill/>
        </p:spPr>
        <p:txBody>
          <a:bodyPr wrap="square">
            <a:spAutoFit/>
          </a:bodyPr>
          <a:lstStyle/>
          <a:p>
            <a:r>
              <a:rPr lang="en-GB" sz="2400" b="1" u="sng" dirty="0">
                <a:latin typeface="+mn-lt"/>
              </a:rPr>
              <a:t>Investment in services to accommodate revenue pressures:</a:t>
            </a:r>
          </a:p>
          <a:p>
            <a:endParaRPr lang="en-GB" sz="2400" dirty="0">
              <a:latin typeface="+mn-lt"/>
            </a:endParaRPr>
          </a:p>
          <a:p>
            <a:r>
              <a:rPr lang="en-GB" sz="2400" b="1" dirty="0">
                <a:latin typeface="+mn-lt"/>
              </a:rPr>
              <a:t>CYP (£1.009m)</a:t>
            </a:r>
          </a:p>
          <a:p>
            <a:endParaRPr lang="en-GB" sz="2400" b="1" dirty="0">
              <a:latin typeface="+mn-lt"/>
            </a:endParaRPr>
          </a:p>
          <a:p>
            <a:pPr marL="342900" indent="-342900">
              <a:buFont typeface="Arial" panose="020B0604020202020204" pitchFamily="34" charset="0"/>
              <a:buChar char="•"/>
            </a:pPr>
            <a:r>
              <a:rPr lang="en-GB" sz="2400" dirty="0">
                <a:latin typeface="+mn-lt"/>
              </a:rPr>
              <a:t>£244k Recoupment pressure </a:t>
            </a:r>
          </a:p>
          <a:p>
            <a:pPr marL="342900" indent="-342900">
              <a:buFont typeface="Arial" panose="020B0604020202020204" pitchFamily="34" charset="0"/>
              <a:buChar char="•"/>
            </a:pPr>
            <a:r>
              <a:rPr lang="en-GB" sz="2400" dirty="0">
                <a:latin typeface="+mn-lt"/>
              </a:rPr>
              <a:t>£277k Independent placement costs.</a:t>
            </a:r>
          </a:p>
          <a:p>
            <a:pPr marL="342900" indent="-342900">
              <a:buFont typeface="Arial" panose="020B0604020202020204" pitchFamily="34" charset="0"/>
              <a:buChar char="•"/>
            </a:pPr>
            <a:r>
              <a:rPr lang="en-GB" sz="2400" dirty="0">
                <a:latin typeface="+mn-lt"/>
              </a:rPr>
              <a:t>£138k Other LA placement costs.</a:t>
            </a:r>
          </a:p>
          <a:p>
            <a:pPr marL="342900" indent="-342900">
              <a:buFont typeface="Arial" panose="020B0604020202020204" pitchFamily="34" charset="0"/>
              <a:buChar char="•"/>
            </a:pPr>
            <a:r>
              <a:rPr lang="en-GB" sz="2400" dirty="0">
                <a:latin typeface="+mn-lt"/>
              </a:rPr>
              <a:t>£298k ALN support for MCC schools</a:t>
            </a:r>
          </a:p>
          <a:p>
            <a:pPr marL="342900" indent="-342900">
              <a:buFont typeface="Arial" panose="020B0604020202020204" pitchFamily="34" charset="0"/>
              <a:buChar char="•"/>
            </a:pPr>
            <a:r>
              <a:rPr lang="en-GB" sz="2400" dirty="0">
                <a:latin typeface="+mn-lt"/>
              </a:rPr>
              <a:t>£15k ALN transport</a:t>
            </a:r>
          </a:p>
          <a:p>
            <a:pPr marL="342900" indent="-342900">
              <a:buFont typeface="Arial" panose="020B0604020202020204" pitchFamily="34" charset="0"/>
              <a:buChar char="•"/>
            </a:pPr>
            <a:r>
              <a:rPr lang="en-GB" sz="2400" dirty="0">
                <a:latin typeface="+mn-lt"/>
              </a:rPr>
              <a:t>£37k SENCOM</a:t>
            </a:r>
          </a:p>
          <a:p>
            <a:endParaRPr lang="en-GB" sz="2400" dirty="0">
              <a:latin typeface="+mn-lt"/>
            </a:endParaRPr>
          </a:p>
          <a:p>
            <a:endParaRPr lang="en-GB" sz="24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13315296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School Budget Forum </a:t>
            </a:r>
            <a:endParaRPr lang="en-GB" sz="3200" b="1" dirty="0">
              <a:solidFill>
                <a:schemeClr val="bg1"/>
              </a:solidFill>
              <a:latin typeface="+mn-lt"/>
            </a:endParaRPr>
          </a:p>
        </p:txBody>
      </p:sp>
      <p:sp>
        <p:nvSpPr>
          <p:cNvPr id="6" name="TextBox 5"/>
          <p:cNvSpPr txBox="1"/>
          <p:nvPr/>
        </p:nvSpPr>
        <p:spPr>
          <a:xfrm>
            <a:off x="599089" y="1170847"/>
            <a:ext cx="7964739" cy="830997"/>
          </a:xfrm>
          <a:prstGeom prst="rect">
            <a:avLst/>
          </a:prstGeom>
          <a:noFill/>
        </p:spPr>
        <p:txBody>
          <a:bodyPr wrap="square">
            <a:spAutoFit/>
          </a:bodyPr>
          <a:lstStyle/>
          <a:p>
            <a:r>
              <a:rPr lang="en-GB" sz="2400" b="1" dirty="0">
                <a:latin typeface="+mn-lt"/>
              </a:rPr>
              <a:t>ALN Consultation</a:t>
            </a:r>
            <a:r>
              <a:rPr lang="en-GB" sz="2400" dirty="0">
                <a:latin typeface="+mn-lt"/>
              </a:rPr>
              <a:t> </a:t>
            </a:r>
          </a:p>
          <a:p>
            <a:endParaRPr lang="en-GB" sz="24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
        <p:nvSpPr>
          <p:cNvPr id="3" name="Content Placeholder 2">
            <a:extLst>
              <a:ext uri="{FF2B5EF4-FFF2-40B4-BE49-F238E27FC236}">
                <a16:creationId xmlns:a16="http://schemas.microsoft.com/office/drawing/2014/main" id="{6A466CC8-BE1F-4BA8-A831-C85BC507BCE5}"/>
              </a:ext>
            </a:extLst>
          </p:cNvPr>
          <p:cNvSpPr>
            <a:spLocks noGrp="1"/>
          </p:cNvSpPr>
          <p:nvPr>
            <p:ph idx="1"/>
          </p:nvPr>
        </p:nvSpPr>
        <p:spPr/>
        <p:txBody>
          <a:bodyPr/>
          <a:lstStyle/>
          <a:p>
            <a:r>
              <a:rPr lang="en-GB" sz="2800" dirty="0"/>
              <a:t>Consulting on changing how funding is delegated to schools to support pupils with additional learning needs. </a:t>
            </a:r>
          </a:p>
          <a:p>
            <a:r>
              <a:rPr lang="en-GB" sz="2800" dirty="0"/>
              <a:t>Based on either 70% pupil numbers / 30% ALN or 80% pupil numbers / 20% ALN. </a:t>
            </a:r>
          </a:p>
          <a:p>
            <a:r>
              <a:rPr lang="en-GB" sz="2800" dirty="0"/>
              <a:t>Consultation closes on 11</a:t>
            </a:r>
            <a:r>
              <a:rPr lang="en-GB" sz="2800" baseline="30000" dirty="0"/>
              <a:t>th</a:t>
            </a:r>
            <a:r>
              <a:rPr lang="en-GB" sz="2800" dirty="0"/>
              <a:t> February with a cabinet decision in March. </a:t>
            </a:r>
          </a:p>
          <a:p>
            <a:r>
              <a:rPr lang="en-GB" sz="2800" dirty="0"/>
              <a:t>Changes will apply for 2022-23 financial year. </a:t>
            </a:r>
          </a:p>
        </p:txBody>
      </p:sp>
    </p:spTree>
    <p:extLst>
      <p:ext uri="{BB962C8B-B14F-4D97-AF65-F5344CB8AC3E}">
        <p14:creationId xmlns:p14="http://schemas.microsoft.com/office/powerpoint/2010/main" val="2194554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School Budget Forum </a:t>
            </a:r>
            <a:endParaRPr lang="en-GB" sz="3200" b="1" dirty="0">
              <a:solidFill>
                <a:schemeClr val="bg1"/>
              </a:solidFill>
              <a:latin typeface="+mn-lt"/>
            </a:endParaRPr>
          </a:p>
        </p:txBody>
      </p:sp>
      <p:sp>
        <p:nvSpPr>
          <p:cNvPr id="6" name="TextBox 5"/>
          <p:cNvSpPr txBox="1"/>
          <p:nvPr/>
        </p:nvSpPr>
        <p:spPr>
          <a:xfrm>
            <a:off x="599089" y="1170847"/>
            <a:ext cx="7964739" cy="4154984"/>
          </a:xfrm>
          <a:prstGeom prst="rect">
            <a:avLst/>
          </a:prstGeom>
          <a:noFill/>
        </p:spPr>
        <p:txBody>
          <a:bodyPr wrap="square">
            <a:spAutoFit/>
          </a:bodyPr>
          <a:lstStyle/>
          <a:p>
            <a:r>
              <a:rPr lang="en-GB" sz="2400" b="1" u="sng" dirty="0">
                <a:latin typeface="+mn-lt"/>
              </a:rPr>
              <a:t>Investment in services to accommodate revenue pressures:</a:t>
            </a:r>
          </a:p>
          <a:p>
            <a:endParaRPr lang="en-GB" sz="2400" dirty="0">
              <a:latin typeface="+mn-lt"/>
            </a:endParaRPr>
          </a:p>
          <a:p>
            <a:r>
              <a:rPr lang="en-GB" sz="2400" b="1" dirty="0">
                <a:latin typeface="+mn-lt"/>
              </a:rPr>
              <a:t>Schools (£1.256m)</a:t>
            </a:r>
          </a:p>
          <a:p>
            <a:endParaRPr lang="en-GB" sz="2400" b="1" dirty="0">
              <a:latin typeface="+mn-lt"/>
            </a:endParaRPr>
          </a:p>
          <a:p>
            <a:pPr marL="342900" indent="-342900">
              <a:buFont typeface="Arial" panose="020B0604020202020204" pitchFamily="34" charset="0"/>
              <a:buChar char="•"/>
            </a:pPr>
            <a:r>
              <a:rPr lang="en-GB" sz="2400" dirty="0">
                <a:latin typeface="+mn-lt"/>
              </a:rPr>
              <a:t>£876k Teacher’s pay (2.67%) </a:t>
            </a:r>
          </a:p>
          <a:p>
            <a:pPr marL="342900" indent="-342900">
              <a:buFont typeface="Arial" panose="020B0604020202020204" pitchFamily="34" charset="0"/>
              <a:buChar char="•"/>
            </a:pPr>
            <a:r>
              <a:rPr lang="en-GB" sz="2400" dirty="0">
                <a:latin typeface="+mn-lt"/>
              </a:rPr>
              <a:t>£351k non-teaching pay (3%)</a:t>
            </a:r>
          </a:p>
          <a:p>
            <a:pPr marL="342900" indent="-342900">
              <a:buFont typeface="Arial" panose="020B0604020202020204" pitchFamily="34" charset="0"/>
              <a:buChar char="•"/>
            </a:pPr>
            <a:r>
              <a:rPr lang="en-GB" sz="2400" dirty="0">
                <a:latin typeface="+mn-lt"/>
              </a:rPr>
              <a:t>£29k Monmouth rates</a:t>
            </a:r>
          </a:p>
          <a:p>
            <a:pPr marL="342900" indent="-342900">
              <a:buFont typeface="Arial" panose="020B0604020202020204" pitchFamily="34" charset="0"/>
              <a:buChar char="•"/>
            </a:pPr>
            <a:endParaRPr lang="en-GB" sz="2400" dirty="0">
              <a:latin typeface="+mn-lt"/>
            </a:endParaRPr>
          </a:p>
          <a:p>
            <a:pPr marL="342900" indent="-342900">
              <a:buFont typeface="Arial" panose="020B0604020202020204" pitchFamily="34" charset="0"/>
              <a:buChar char="•"/>
            </a:pPr>
            <a:r>
              <a:rPr lang="en-GB" sz="2400" dirty="0">
                <a:latin typeface="+mn-lt"/>
              </a:rPr>
              <a:t>Pay increases to be held centrally and distributed when </a:t>
            </a:r>
            <a:r>
              <a:rPr lang="en-GB" sz="2400">
                <a:latin typeface="+mn-lt"/>
              </a:rPr>
              <a:t>final award is paid. </a:t>
            </a:r>
            <a:endParaRPr lang="en-GB" sz="2400" dirty="0">
              <a:latin typeface="+mn-lt"/>
            </a:endParaRPr>
          </a:p>
          <a:p>
            <a:pPr marL="342900" indent="-342900">
              <a:buFont typeface="Arial" panose="020B0604020202020204" pitchFamily="34" charset="0"/>
              <a:buChar char="•"/>
            </a:pPr>
            <a:endParaRPr lang="en-GB" sz="24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34831499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School Budget Forum </a:t>
            </a:r>
            <a:endParaRPr lang="en-GB" sz="3200" b="1" dirty="0">
              <a:solidFill>
                <a:schemeClr val="bg1"/>
              </a:solidFill>
              <a:latin typeface="+mn-lt"/>
            </a:endParaRPr>
          </a:p>
        </p:txBody>
      </p:sp>
      <p:sp>
        <p:nvSpPr>
          <p:cNvPr id="6" name="TextBox 5"/>
          <p:cNvSpPr txBox="1"/>
          <p:nvPr/>
        </p:nvSpPr>
        <p:spPr>
          <a:xfrm>
            <a:off x="599089" y="1170847"/>
            <a:ext cx="7964739" cy="830997"/>
          </a:xfrm>
          <a:prstGeom prst="rect">
            <a:avLst/>
          </a:prstGeom>
          <a:noFill/>
        </p:spPr>
        <p:txBody>
          <a:bodyPr wrap="square">
            <a:spAutoFit/>
          </a:bodyPr>
          <a:lstStyle/>
          <a:p>
            <a:r>
              <a:rPr lang="en-GB" sz="2400" b="1" dirty="0">
                <a:latin typeface="+mn-lt"/>
              </a:rPr>
              <a:t>Welsh Government grants</a:t>
            </a:r>
            <a:endParaRPr lang="en-GB" sz="2400" dirty="0">
              <a:latin typeface="+mn-lt"/>
            </a:endParaRPr>
          </a:p>
          <a:p>
            <a:pPr marL="342900" indent="-342900">
              <a:buFont typeface="Arial" panose="020B0604020202020204" pitchFamily="34" charset="0"/>
              <a:buChar char="•"/>
            </a:pPr>
            <a:endParaRPr lang="en-GB" sz="24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
        <p:nvSpPr>
          <p:cNvPr id="3" name="Content Placeholder 2">
            <a:extLst>
              <a:ext uri="{FF2B5EF4-FFF2-40B4-BE49-F238E27FC236}">
                <a16:creationId xmlns:a16="http://schemas.microsoft.com/office/drawing/2014/main" id="{5B27C71C-8144-4905-9E15-34D1CB3700D7}"/>
              </a:ext>
            </a:extLst>
          </p:cNvPr>
          <p:cNvSpPr>
            <a:spLocks noGrp="1"/>
          </p:cNvSpPr>
          <p:nvPr>
            <p:ph idx="1"/>
          </p:nvPr>
        </p:nvSpPr>
        <p:spPr/>
        <p:txBody>
          <a:bodyPr/>
          <a:lstStyle/>
          <a:p>
            <a:r>
              <a:rPr lang="en-GB" sz="2800" dirty="0"/>
              <a:t>Revenue Maintenance grant £1,089,288  </a:t>
            </a:r>
          </a:p>
          <a:p>
            <a:r>
              <a:rPr lang="en-GB" sz="2800" dirty="0"/>
              <a:t>Winter of Wellbeing £117,306</a:t>
            </a:r>
          </a:p>
          <a:p>
            <a:r>
              <a:rPr lang="en-GB" sz="2800" dirty="0"/>
              <a:t>ALN new funding system £184,076</a:t>
            </a:r>
          </a:p>
          <a:p>
            <a:r>
              <a:rPr lang="en-GB" sz="2800" dirty="0"/>
              <a:t>RRR’s £668,971</a:t>
            </a:r>
          </a:p>
          <a:p>
            <a:pPr marL="0" indent="0">
              <a:buNone/>
            </a:pPr>
            <a:endParaRPr lang="en-GB" sz="2800" dirty="0"/>
          </a:p>
          <a:p>
            <a:r>
              <a:rPr lang="en-GB" sz="2800" dirty="0"/>
              <a:t>Total £2,059,641</a:t>
            </a:r>
          </a:p>
        </p:txBody>
      </p:sp>
    </p:spTree>
    <p:extLst>
      <p:ext uri="{BB962C8B-B14F-4D97-AF65-F5344CB8AC3E}">
        <p14:creationId xmlns:p14="http://schemas.microsoft.com/office/powerpoint/2010/main" val="724075958"/>
      </p:ext>
    </p:extLst>
  </p:cSld>
  <p:clrMapOvr>
    <a:masterClrMapping/>
  </p:clrMapOvr>
</p:sld>
</file>

<file path=ppt/theme/theme1.xml><?xml version="1.0" encoding="utf-8"?>
<a:theme xmlns:a="http://schemas.openxmlformats.org/drawingml/2006/main" name="Nov and Dec Team pla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mso-contentType ?>
<SharedContentType xmlns="Microsoft.SharePoint.Taxonomy.ContentTypeSync" SourceId="4dc7a6f3-b799-410b-b9de-4b18cbfa0487" ContentTypeId="0x0101001E25AA713E15D44EA80A8ED1D22DEBB50D" PreviousValue="false"/>
</file>

<file path=customXml/item2.xml><?xml version="1.0" encoding="utf-8"?>
<?mso-contentType ?>
<customXsn xmlns="http://schemas.microsoft.com/office/2006/metadata/customXsn">
  <xsnLocation/>
  <cached>True</cached>
  <openByDefault>True</openByDefault>
  <xsnScope/>
</customXsn>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p:properties xmlns:p="http://schemas.microsoft.com/office/2006/metadata/properties" xmlns:xsi="http://www.w3.org/2001/XMLSchema-instance">
  <documentManagement>
    <_dlc_DocId xmlns="da3c381c-1571-47ae-b3d7-c042947c7c9d">VH66NENYYCDY-8-55</_dlc_DocId>
    <_dlc_DocIdUrl xmlns="da3c381c-1571-47ae-b3d7-c042947c7c9d">
      <Url>http://infohub/upload/_layouts/15/DocIdRedir.aspx?ID=VH66NENYYCDY-8-55</Url>
      <Description>VH66NENYYCDY-8-55</Description>
    </_dlc_DocIdUrl>
    <Document_x0020_Owner xmlns="0baf96ab-1dfd-4269-9c3b-ecf8c5ba29fb">
      <UserInfo>
        <DisplayName/>
        <AccountId xsi:nil="true"/>
        <AccountType/>
      </UserInfo>
    </Document_x0020_Owner>
    <TaxCatchAll xmlns="0baf96ab-1dfd-4269-9c3b-ecf8c5ba29fb">
      <Value>17</Value>
      <Value>10</Value>
    </TaxCatchAll>
    <o67dad9724864780af24f25c732b0cd4 xmlns="0baf96ab-1dfd-4269-9c3b-ecf8c5ba29fb">
      <Terms xmlns="http://schemas.microsoft.com/office/infopath/2007/PartnerControls">
        <TermInfo xmlns="http://schemas.microsoft.com/office/infopath/2007/PartnerControls">
          <TermName xmlns="http://schemas.microsoft.com/office/infopath/2007/PartnerControls">Branding</TermName>
          <TermId xmlns="http://schemas.microsoft.com/office/infopath/2007/PartnerControls">cfb13df7-1c25-49df-857f-7c164023192b</TermId>
        </TermInfo>
      </Terms>
    </o67dad9724864780af24f25c732b0cd4>
    <ie876d2317bb48de84fb34778ed9a2fa xmlns="0baf96ab-1dfd-4269-9c3b-ecf8c5ba29fb">
      <Terms xmlns="http://schemas.microsoft.com/office/infopath/2007/PartnerControls">
        <TermInfo xmlns="http://schemas.microsoft.com/office/infopath/2007/PartnerControls">
          <TermName>Presentation</TermName>
          <TermId>c52b0bf5-c085-45e1-9721-23dd691776ec</TermId>
        </TermInfo>
      </Terms>
    </ie876d2317bb48de84fb34778ed9a2fa>
    <kdbe8137b310408881a36ad5c39fd400 xmlns="0baf96ab-1dfd-4269-9c3b-ecf8c5ba29fb">
      <Terms xmlns="http://schemas.microsoft.com/office/infopath/2007/PartnerControls"/>
    </kdbe8137b310408881a36ad5c39fd400>
  </documentManagement>
</p:properties>
</file>

<file path=customXml/item6.xml><?xml version="1.0" encoding="utf-8"?>
<ct:contentTypeSchema xmlns:ct="http://schemas.microsoft.com/office/2006/metadata/contentType" xmlns:ma="http://schemas.microsoft.com/office/2006/metadata/properties/metaAttributes" ct:_="" ma:_="" ma:contentTypeName="MCC Branding Template" ma:contentTypeID="0x0101001E25AA713E15D44EA80A8ED1D22DEBB50D007C971B561938914598B22546B1632AFD" ma:contentTypeVersion="6" ma:contentTypeDescription="For Communication Branding templates" ma:contentTypeScope="" ma:versionID="763726b357d441eaf5852a67291f42ae">
  <xsd:schema xmlns:xsd="http://www.w3.org/2001/XMLSchema" xmlns:xs="http://www.w3.org/2001/XMLSchema" xmlns:p="http://schemas.microsoft.com/office/2006/metadata/properties" xmlns:ns2="0baf96ab-1dfd-4269-9c3b-ecf8c5ba29fb" xmlns:ns3="da3c381c-1571-47ae-b3d7-c042947c7c9d" targetNamespace="http://schemas.microsoft.com/office/2006/metadata/properties" ma:root="true" ma:fieldsID="de3c9446efd9a0e9fc18d0cd48dd2403" ns2:_="" ns3:_="">
    <xsd:import namespace="0baf96ab-1dfd-4269-9c3b-ecf8c5ba29fb"/>
    <xsd:import namespace="da3c381c-1571-47ae-b3d7-c042947c7c9d"/>
    <xsd:element name="properties">
      <xsd:complexType>
        <xsd:sequence>
          <xsd:element name="documentManagement">
            <xsd:complexType>
              <xsd:all>
                <xsd:element ref="ns2:Document_x0020_Owner" minOccurs="0"/>
                <xsd:element ref="ns2:TaxCatchAll" minOccurs="0"/>
                <xsd:element ref="ns2:TaxCatchAllLabel" minOccurs="0"/>
                <xsd:element ref="ns2:o67dad9724864780af24f25c732b0cd4" minOccurs="0"/>
                <xsd:element ref="ns2:ie876d2317bb48de84fb34778ed9a2fa" minOccurs="0"/>
                <xsd:element ref="ns2:kdbe8137b310408881a36ad5c39fd400"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af96ab-1dfd-4269-9c3b-ecf8c5ba29fb" elementFormDefault="qualified">
    <xsd:import namespace="http://schemas.microsoft.com/office/2006/documentManagement/types"/>
    <xsd:import namespace="http://schemas.microsoft.com/office/infopath/2007/PartnerControls"/>
    <xsd:element name="Document_x0020_Owner" ma:index="8" nillable="true" ma:displayName="Document Owner" ma:list="UserInfo" ma:SharePointGroup="0" ma:internalName="Document_x0020_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axCatchAll" ma:index="9" nillable="true" ma:displayName="Taxonomy Catch All Column" ma:hidden="true" ma:list="{779541e2-6b00-4a2b-ba80-d8cb1414f05e}" ma:internalName="TaxCatchAll" ma:showField="CatchAllData" ma:web="da3c381c-1571-47ae-b3d7-c042947c7c9d">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779541e2-6b00-4a2b-ba80-d8cb1414f05e}" ma:internalName="TaxCatchAllLabel" ma:readOnly="true" ma:showField="CatchAllDataLabel" ma:web="da3c381c-1571-47ae-b3d7-c042947c7c9d">
      <xsd:complexType>
        <xsd:complexContent>
          <xsd:extension base="dms:MultiChoiceLookup">
            <xsd:sequence>
              <xsd:element name="Value" type="dms:Lookup" maxOccurs="unbounded" minOccurs="0" nillable="true"/>
            </xsd:sequence>
          </xsd:extension>
        </xsd:complexContent>
      </xsd:complexType>
    </xsd:element>
    <xsd:element name="o67dad9724864780af24f25c732b0cd4" ma:index="11" nillable="true" ma:taxonomy="true" ma:internalName="o67dad9724864780af24f25c732b0cd4" ma:taxonomyFieldName="Team" ma:displayName="Team" ma:default="" ma:fieldId="{867dad97-2486-4780-af24-f25c732b0cd4}" ma:sspId="4dc7a6f3-b799-410b-b9de-4b18cbfa0487" ma:termSetId="29ac4288-c51d-40d1-8a4e-5328065b0c51" ma:anchorId="f205f9c7-0841-4526-90d1-57fb26e1a2a2" ma:open="false" ma:isKeyword="false">
      <xsd:complexType>
        <xsd:sequence>
          <xsd:element ref="pc:Terms" minOccurs="0" maxOccurs="1"/>
        </xsd:sequence>
      </xsd:complexType>
    </xsd:element>
    <xsd:element name="ie876d2317bb48de84fb34778ed9a2fa" ma:index="13" nillable="true" ma:taxonomy="true" ma:internalName="ie876d2317bb48de84fb34778ed9a2fa" ma:taxonomyFieldName="Template_x0020_Type" ma:displayName="Template Type" ma:default="" ma:fieldId="{2e876d23-17bb-48de-84fb-34778ed9a2fa}" ma:sspId="4dc7a6f3-b799-410b-b9de-4b18cbfa0487" ma:termSetId="29ac4288-c51d-40d1-8a4e-5328065b0c51" ma:anchorId="7c89b23c-54e7-445f-98a2-fcc819d0c78c" ma:open="false" ma:isKeyword="false">
      <xsd:complexType>
        <xsd:sequence>
          <xsd:element ref="pc:Terms" minOccurs="0" maxOccurs="1"/>
        </xsd:sequence>
      </xsd:complexType>
    </xsd:element>
    <xsd:element name="kdbe8137b310408881a36ad5c39fd400" ma:index="15" nillable="true" ma:taxonomy="true" ma:internalName="kdbe8137b310408881a36ad5c39fd400" ma:taxonomyFieldName="Team_x0020_Category" ma:displayName="Team Category" ma:default="" ma:fieldId="{4dbe8137-b310-4088-81a3-6ad5c39fd400}" ma:taxonomyMulti="true" ma:sspId="4dc7a6f3-b799-410b-b9de-4b18cbfa0487" ma:termSetId="29ac4288-c51d-40d1-8a4e-5328065b0c51" ma:anchorId="2468e5d1-153e-4418-9afc-7b0b52f1bd59"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a3c381c-1571-47ae-b3d7-c042947c7c9d" elementFormDefault="qualified">
    <xsd:import namespace="http://schemas.microsoft.com/office/2006/documentManagement/types"/>
    <xsd:import namespace="http://schemas.microsoft.com/office/infopath/2007/PartnerControls"/>
    <xsd:element name="_dlc_DocId" ma:index="17" nillable="true" ma:displayName="Document ID Value" ma:description="The value of the document ID assigned to this item." ma:internalName="_dlc_DocId" ma:readOnly="true">
      <xsd:simpleType>
        <xsd:restriction base="dms:Text"/>
      </xsd:simpleType>
    </xsd:element>
    <xsd:element name="_dlc_DocIdUrl" ma:index="1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9"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68AAD1D-BD50-4F25-B341-4D22F4BCF01D}">
  <ds:schemaRefs>
    <ds:schemaRef ds:uri="Microsoft.SharePoint.Taxonomy.ContentTypeSync"/>
  </ds:schemaRefs>
</ds:datastoreItem>
</file>

<file path=customXml/itemProps2.xml><?xml version="1.0" encoding="utf-8"?>
<ds:datastoreItem xmlns:ds="http://schemas.openxmlformats.org/officeDocument/2006/customXml" ds:itemID="{56318625-E4FD-4F12-9ACA-B4DDAEB3708C}">
  <ds:schemaRefs>
    <ds:schemaRef ds:uri="http://schemas.microsoft.com/office/2006/metadata/customXsn"/>
  </ds:schemaRefs>
</ds:datastoreItem>
</file>

<file path=customXml/itemProps3.xml><?xml version="1.0" encoding="utf-8"?>
<ds:datastoreItem xmlns:ds="http://schemas.openxmlformats.org/officeDocument/2006/customXml" ds:itemID="{68407F28-982A-4425-B09E-0D0D461EA204}">
  <ds:schemaRefs>
    <ds:schemaRef ds:uri="http://schemas.microsoft.com/sharepoint/v3/contenttype/forms"/>
  </ds:schemaRefs>
</ds:datastoreItem>
</file>

<file path=customXml/itemProps4.xml><?xml version="1.0" encoding="utf-8"?>
<ds:datastoreItem xmlns:ds="http://schemas.openxmlformats.org/officeDocument/2006/customXml" ds:itemID="{4E444FEA-5FFA-48AD-BD31-43F28BEF0CA9}">
  <ds:schemaRefs>
    <ds:schemaRef ds:uri="http://schemas.microsoft.com/sharepoint/events"/>
  </ds:schemaRefs>
</ds:datastoreItem>
</file>

<file path=customXml/itemProps5.xml><?xml version="1.0" encoding="utf-8"?>
<ds:datastoreItem xmlns:ds="http://schemas.openxmlformats.org/officeDocument/2006/customXml" ds:itemID="{226F0D0C-9BB9-426E-B0EE-4FF77825EEAF}">
  <ds:schemaRefs>
    <ds:schemaRef ds:uri="http://purl.org/dc/dcmitype/"/>
    <ds:schemaRef ds:uri="http://schemas.microsoft.com/office/2006/documentManagement/types"/>
    <ds:schemaRef ds:uri="http://schemas.openxmlformats.org/package/2006/metadata/core-properties"/>
    <ds:schemaRef ds:uri="http://www.w3.org/XML/1998/namespace"/>
    <ds:schemaRef ds:uri="http://purl.org/dc/terms/"/>
    <ds:schemaRef ds:uri="http://purl.org/dc/elements/1.1/"/>
    <ds:schemaRef ds:uri="da3c381c-1571-47ae-b3d7-c042947c7c9d"/>
    <ds:schemaRef ds:uri="http://schemas.microsoft.com/office/infopath/2007/PartnerControls"/>
    <ds:schemaRef ds:uri="0baf96ab-1dfd-4269-9c3b-ecf8c5ba29fb"/>
    <ds:schemaRef ds:uri="http://schemas.microsoft.com/office/2006/metadata/properties"/>
  </ds:schemaRefs>
</ds:datastoreItem>
</file>

<file path=customXml/itemProps6.xml><?xml version="1.0" encoding="utf-8"?>
<ds:datastoreItem xmlns:ds="http://schemas.openxmlformats.org/officeDocument/2006/customXml" ds:itemID="{0156F93F-9105-44BD-9FB4-C8CDE05100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af96ab-1dfd-4269-9c3b-ecf8c5ba29fb"/>
    <ds:schemaRef ds:uri="da3c381c-1571-47ae-b3d7-c042947c7c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Nov and Dec Team plan</Template>
  <TotalTime>20996</TotalTime>
  <Words>2934</Words>
  <Application>Microsoft Office PowerPoint</Application>
  <PresentationFormat>On-screen Show (4:3)</PresentationFormat>
  <Paragraphs>408</Paragraphs>
  <Slides>43</Slides>
  <Notes>42</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48" baseType="lpstr">
      <vt:lpstr>Arial</vt:lpstr>
      <vt:lpstr>Calibri</vt:lpstr>
      <vt:lpstr>Wingdings</vt:lpstr>
      <vt:lpstr>Nov and Dec Team plan</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Monmouthshire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Communications &amp; Engagement Team Overview</dc:title>
  <dc:creator>Barton, Abigail</dc:creator>
  <cp:lastModifiedBy>Davies, Peter</cp:lastModifiedBy>
  <cp:revision>1079</cp:revision>
  <cp:lastPrinted>2015-01-07T10:46:10Z</cp:lastPrinted>
  <dcterms:created xsi:type="dcterms:W3CDTF">2014-11-11T17:58:25Z</dcterms:created>
  <dcterms:modified xsi:type="dcterms:W3CDTF">2022-01-20T15:31:12Z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0x0101001E25AA713E15D44EA80A8ED1D22DEBB50D007C971B561938914598B22546B1632AFD</vt:lpwstr>
  </property>
  <property fmtid="{D5CDD505-2E9C-101B-9397-08002B2CF9AE}" pid="3" name="_dlc_DocIdItemGuid">
    <vt:lpwstr>2d8197c4-0c82-41b3-a608-32d025b5bbae</vt:lpwstr>
  </property>
  <property fmtid="{D5CDD505-2E9C-101B-9397-08002B2CF9AE}" pid="4" name="Team">
    <vt:lpwstr>10;#Branding|cfb13df7-1c25-49df-857f-7c164023192b</vt:lpwstr>
  </property>
  <property fmtid="{D5CDD505-2E9C-101B-9397-08002B2CF9AE}" pid="5" name="Template_x0020_Type">
    <vt:lpwstr>17;#Presentation|c52b0bf5-c085-45e1-9721-23dd691776ec</vt:lpwstr>
  </property>
  <property fmtid="{D5CDD505-2E9C-101B-9397-08002B2CF9AE}" pid="6" name="Team_x0020_Category">
    <vt:lpwstr/>
  </property>
  <property fmtid="{D5CDD505-2E9C-101B-9397-08002B2CF9AE}" pid="7" name="Template Type">
    <vt:lpwstr>17</vt:lpwstr>
  </property>
  <property fmtid="{D5CDD505-2E9C-101B-9397-08002B2CF9AE}" pid="8" name="Team Category">
    <vt:lpwstr/>
  </property>
  <property fmtid="{D5CDD505-2E9C-101B-9397-08002B2CF9AE}" pid="9" name="c7ed3a8a302742c99f2c9f35f835d9a0">
    <vt:lpwstr/>
  </property>
  <property fmtid="{D5CDD505-2E9C-101B-9397-08002B2CF9AE}" pid="10" name="Review_x0020_Frequency">
    <vt:lpwstr/>
  </property>
  <property fmtid="{D5CDD505-2E9C-101B-9397-08002B2CF9AE}" pid="11" name="Financial_x0020_Year">
    <vt:lpwstr/>
  </property>
  <property fmtid="{D5CDD505-2E9C-101B-9397-08002B2CF9AE}" pid="12" name="Project_x0020__x002F__x0020_Group">
    <vt:lpwstr/>
  </property>
  <property fmtid="{D5CDD505-2E9C-101B-9397-08002B2CF9AE}" pid="13" name="Month">
    <vt:lpwstr/>
  </property>
  <property fmtid="{D5CDD505-2E9C-101B-9397-08002B2CF9AE}" pid="14" name="Project_x0020_Team">
    <vt:lpwstr/>
  </property>
  <property fmtid="{D5CDD505-2E9C-101B-9397-08002B2CF9AE}" pid="15" name="cb717c4188d54fcc80f29692092a383f">
    <vt:lpwstr/>
  </property>
  <property fmtid="{D5CDD505-2E9C-101B-9397-08002B2CF9AE}" pid="16" name="oa1adb1b5c1b40519edab003046f83f6">
    <vt:lpwstr/>
  </property>
  <property fmtid="{D5CDD505-2E9C-101B-9397-08002B2CF9AE}" pid="17" name="f5a70f86bb24404fab6d6860852daaef">
    <vt:lpwstr/>
  </property>
  <property fmtid="{D5CDD505-2E9C-101B-9397-08002B2CF9AE}" pid="18" name="e39f7f9a1d004d76a8bc3b0417fce3d5">
    <vt:lpwstr/>
  </property>
  <property fmtid="{D5CDD505-2E9C-101B-9397-08002B2CF9AE}" pid="19" name="Financial Year">
    <vt:lpwstr/>
  </property>
  <property fmtid="{D5CDD505-2E9C-101B-9397-08002B2CF9AE}" pid="20" name="Review Frequency">
    <vt:lpwstr/>
  </property>
  <property fmtid="{D5CDD505-2E9C-101B-9397-08002B2CF9AE}" pid="21" name="Project / Group">
    <vt:lpwstr/>
  </property>
  <property fmtid="{D5CDD505-2E9C-101B-9397-08002B2CF9AE}" pid="22" name="Project Team">
    <vt:lpwstr/>
  </property>
  <property fmtid="{D5CDD505-2E9C-101B-9397-08002B2CF9AE}" pid="23" name="_dlc_DocId">
    <vt:lpwstr>VH66NENYYCDY-8-55</vt:lpwstr>
  </property>
  <property fmtid="{D5CDD505-2E9C-101B-9397-08002B2CF9AE}" pid="24" name="_dlc_DocIdUrl">
    <vt:lpwstr>http://infohub/upload/_layouts/15/DocIdRedir.aspx?ID=VH66NENYYCDY-8-55, VH66NENYYCDY-8-55</vt:lpwstr>
  </property>
  <property fmtid="{D5CDD505-2E9C-101B-9397-08002B2CF9AE}" pid="25" name="Document Owner">
    <vt:lpwstr/>
  </property>
  <property fmtid="{D5CDD505-2E9C-101B-9397-08002B2CF9AE}" pid="26" name="TaxCatchAll">
    <vt:lpwstr>17;#;#10;#</vt:lpwstr>
  </property>
  <property fmtid="{D5CDD505-2E9C-101B-9397-08002B2CF9AE}" pid="27" name="o67dad9724864780af24f25c732b0cd4">
    <vt:lpwstr>Brandingcfb13df7-1c25-49df-857f-7c164023192b</vt:lpwstr>
  </property>
  <property fmtid="{D5CDD505-2E9C-101B-9397-08002B2CF9AE}" pid="28" name="ie876d2317bb48de84fb34778ed9a2fa">
    <vt:lpwstr>Presentationc52b0bf5-c085-45e1-9721-23dd691776ec</vt:lpwstr>
  </property>
  <property fmtid="{D5CDD505-2E9C-101B-9397-08002B2CF9AE}" pid="29" name="kdbe8137b310408881a36ad5c39fd400">
    <vt:lpwstr/>
  </property>
</Properties>
</file>