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7"/>
  </p:sldMasterIdLst>
  <p:notesMasterIdLst>
    <p:notesMasterId r:id="rId51"/>
  </p:notesMasterIdLst>
  <p:sldIdLst>
    <p:sldId id="256" r:id="rId8"/>
    <p:sldId id="504" r:id="rId9"/>
    <p:sldId id="541" r:id="rId10"/>
    <p:sldId id="542" r:id="rId11"/>
    <p:sldId id="543" r:id="rId12"/>
    <p:sldId id="548" r:id="rId13"/>
    <p:sldId id="502" r:id="rId14"/>
    <p:sldId id="544" r:id="rId15"/>
    <p:sldId id="545" r:id="rId16"/>
    <p:sldId id="506" r:id="rId17"/>
    <p:sldId id="520" r:id="rId18"/>
    <p:sldId id="527" r:id="rId19"/>
    <p:sldId id="530" r:id="rId20"/>
    <p:sldId id="511" r:id="rId21"/>
    <p:sldId id="516" r:id="rId22"/>
    <p:sldId id="531" r:id="rId23"/>
    <p:sldId id="529" r:id="rId24"/>
    <p:sldId id="519" r:id="rId25"/>
    <p:sldId id="514" r:id="rId26"/>
    <p:sldId id="546" r:id="rId27"/>
    <p:sldId id="518" r:id="rId28"/>
    <p:sldId id="521" r:id="rId29"/>
    <p:sldId id="524" r:id="rId30"/>
    <p:sldId id="525" r:id="rId31"/>
    <p:sldId id="526" r:id="rId32"/>
    <p:sldId id="553" r:id="rId33"/>
    <p:sldId id="507" r:id="rId34"/>
    <p:sldId id="535" r:id="rId35"/>
    <p:sldId id="554" r:id="rId36"/>
    <p:sldId id="509" r:id="rId37"/>
    <p:sldId id="515" r:id="rId38"/>
    <p:sldId id="533" r:id="rId39"/>
    <p:sldId id="483" r:id="rId40"/>
    <p:sldId id="499" r:id="rId41"/>
    <p:sldId id="537" r:id="rId42"/>
    <p:sldId id="538" r:id="rId43"/>
    <p:sldId id="547" r:id="rId44"/>
    <p:sldId id="487" r:id="rId45"/>
    <p:sldId id="539" r:id="rId46"/>
    <p:sldId id="549" r:id="rId47"/>
    <p:sldId id="550" r:id="rId48"/>
    <p:sldId id="551" r:id="rId49"/>
    <p:sldId id="552" r:id="rId50"/>
  </p:sldIdLst>
  <p:sldSz cx="9144000" cy="6858000" type="screen4x3"/>
  <p:notesSz cx="6950075" cy="923607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3C3B"/>
    <a:srgbClr val="F418D5"/>
    <a:srgbClr val="62AF35"/>
    <a:srgbClr val="3B3D3C"/>
    <a:srgbClr val="FAB8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311" autoAdjust="0"/>
  </p:normalViewPr>
  <p:slideViewPr>
    <p:cSldViewPr snapToGrid="0" snapToObjects="1">
      <p:cViewPr varScale="1">
        <p:scale>
          <a:sx n="57" d="100"/>
          <a:sy n="57" d="100"/>
        </p:scale>
        <p:origin x="1540" y="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viewProps" Target="viewProps.xml"/><Relationship Id="rId5" Type="http://schemas.openxmlformats.org/officeDocument/2006/relationships/customXml" Target="../customXml/item5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8" Type="http://schemas.openxmlformats.org/officeDocument/2006/relationships/slide" Target="slides/slide1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2457" cy="4622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5996" y="0"/>
            <a:ext cx="3012457" cy="4622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FAA18E5-A9EF-4DD5-A9B6-43F3FBFFB494}" type="datetimeFigureOut">
              <a:rPr lang="en-GB"/>
              <a:pPr>
                <a:defRPr/>
              </a:pPr>
              <a:t>25/01/2022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4684" y="4387653"/>
            <a:ext cx="5560709" cy="415579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352"/>
            <a:ext cx="3012457" cy="4622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5996" y="8772352"/>
            <a:ext cx="3012457" cy="4622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5885B44-12FF-4042-AA07-716E44CAE1F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38841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1535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0706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4121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384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22143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5274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26217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2327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Need to acknowledge</a:t>
            </a:r>
            <a:r>
              <a:rPr lang="en-GB" baseline="0" dirty="0"/>
              <a:t> pressure that some households and even more so as a result of the pandemic.  However, need to draw attention to council tax reduction scheme and discounts available for single parent households etc.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8751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77406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7280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72527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73639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43357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75006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53993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87929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53945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2427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44137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22034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06662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99744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84753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70622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46174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47564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20552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69958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31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97348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32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82511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33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67238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34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17782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35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50014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36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493622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37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9177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38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0400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39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66480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40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196133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41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693170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42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511205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885B44-12FF-4042-AA07-716E44CAE1F5}" type="slidenum">
              <a:rPr lang="en-GB" smtClean="0"/>
              <a:pPr>
                <a:defRPr/>
              </a:pPr>
              <a:t>43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2239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3F2F0-D097-4C08-9408-0CB8FB18DD8A}" type="datetimeFigureOut">
              <a:rPr lang="en-US"/>
              <a:pPr>
                <a:defRPr/>
              </a:pPr>
              <a:t>1/25/2022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D1D04-FD3F-4DE9-8CF8-F0F5B0686E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871A6-9705-4EDD-A278-E695E7A61985}" type="datetimeFigureOut">
              <a:rPr lang="en-US"/>
              <a:pPr>
                <a:defRPr/>
              </a:pPr>
              <a:t>1/25/2022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23FC1-3AC4-4642-A3E8-29A525E8C4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E78FE-7F7A-4FA1-AC6E-F3A9B2C41484}" type="datetimeFigureOut">
              <a:rPr lang="en-US"/>
              <a:pPr>
                <a:defRPr/>
              </a:pPr>
              <a:t>1/25/2022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9E637-24DA-46E7-8AFB-132DC235FB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0D648-5598-47D1-AF87-06159CA6D588}" type="datetimeFigureOut">
              <a:rPr lang="en-US"/>
              <a:pPr>
                <a:defRPr/>
              </a:pPr>
              <a:t>1/25/2022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34F8F-DFF7-4AAF-B55E-14550CEA0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16F7D9-A63C-45B9-BF67-50851706768C}" type="datetimeFigureOut">
              <a:rPr lang="en-US"/>
              <a:pPr>
                <a:defRPr/>
              </a:pPr>
              <a:t>1/25/2022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33E85-D2B6-4D1C-8160-80F20D6256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29E6D-3095-492B-A986-2AF52BE9608E}" type="datetimeFigureOut">
              <a:rPr lang="en-US"/>
              <a:pPr>
                <a:defRPr/>
              </a:pPr>
              <a:t>1/25/2022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9668C-0B2D-42C1-91BF-6A677D131A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5B300-B3E3-4C60-9E2B-E230F1A707AC}" type="datetimeFigureOut">
              <a:rPr lang="en-US"/>
              <a:pPr>
                <a:defRPr/>
              </a:pPr>
              <a:t>1/25/2022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92274-4466-4341-8EC2-9F46E3075E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20AA3-F2D2-43C8-8A30-AFD4E507DB9D}" type="datetimeFigureOut">
              <a:rPr lang="en-US"/>
              <a:pPr>
                <a:defRPr/>
              </a:pPr>
              <a:t>1/25/2022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10AC9-1281-4A02-A452-C4062AF942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73820-62A5-4C19-957C-E1B2CD7393E1}" type="datetimeFigureOut">
              <a:rPr lang="en-US"/>
              <a:pPr>
                <a:defRPr/>
              </a:pPr>
              <a:t>1/25/2022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84363-703F-428C-A300-DD427849F7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5C5EC8-878D-42BF-B2C2-0E2021496EEB}" type="datetimeFigureOut">
              <a:rPr lang="en-US"/>
              <a:pPr>
                <a:defRPr/>
              </a:pPr>
              <a:t>1/25/2022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1116B-711B-442A-BC19-6E44945080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F3380-8B9F-4363-928F-E3AC22FD3ECD}" type="datetimeFigureOut">
              <a:rPr lang="en-US"/>
              <a:pPr>
                <a:defRPr/>
              </a:pPr>
              <a:t>1/25/2022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AD2C3-1F90-4CF0-AAFF-A96BD7F490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2D8CAC0-85BE-4781-9083-8260F2C13A8E}" type="datetimeFigureOut">
              <a:rPr lang="en-US"/>
              <a:pPr>
                <a:defRPr/>
              </a:pPr>
              <a:t>1/25/2022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B478572-D569-4C2B-A1B3-3297D2B36A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hyperlink" Target="https://www.monmouthshire.gov.uk/our-coronavirus-strategy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Excel_Worksheet.xlsx"/><Relationship Id="rId5" Type="http://schemas.openxmlformats.org/officeDocument/2006/relationships/image" Target="../media/image3.emf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image" Target="../media/image9.emf"/><Relationship Id="rId4" Type="http://schemas.openxmlformats.org/officeDocument/2006/relationships/package" Target="../embeddings/Microsoft_Excel_Worksheet1.xls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png"/><Relationship Id="rId5" Type="http://schemas.openxmlformats.org/officeDocument/2006/relationships/image" Target="../media/image11.emf"/><Relationship Id="rId4" Type="http://schemas.openxmlformats.org/officeDocument/2006/relationships/package" Target="../embeddings/Microsoft_Excel_Worksheet2.xlsx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emf"/><Relationship Id="rId4" Type="http://schemas.openxmlformats.org/officeDocument/2006/relationships/image" Target="../media/image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emf"/><Relationship Id="rId4" Type="http://schemas.openxmlformats.org/officeDocument/2006/relationships/image" Target="../media/image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emf"/><Relationship Id="rId4" Type="http://schemas.openxmlformats.org/officeDocument/2006/relationships/image" Target="../media/image3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3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3.emf"/><Relationship Id="rId4" Type="http://schemas.openxmlformats.org/officeDocument/2006/relationships/hyperlink" Target="http://www.monmouthshire.gov.uk/budget-2022-2023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5646"/>
            <a:ext cx="9144000" cy="6096000"/>
          </a:xfrm>
          <a:prstGeom prst="rect">
            <a:avLst/>
          </a:prstGeom>
        </p:spPr>
      </p:pic>
      <p:pic>
        <p:nvPicPr>
          <p:cNvPr id="14337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79500"/>
          </a:xfrm>
          <a:prstGeom prst="rect">
            <a:avLst/>
          </a:prstGeom>
          <a:solidFill>
            <a:srgbClr val="62AF35"/>
          </a:solidFill>
          <a:ln w="9525">
            <a:noFill/>
            <a:miter lim="800000"/>
            <a:headEnd/>
            <a:tailEnd/>
          </a:ln>
        </p:spPr>
      </p:pic>
      <p:pic>
        <p:nvPicPr>
          <p:cNvPr id="14338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457113" y="1221234"/>
            <a:ext cx="619974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y-GB" sz="4000" b="1" dirty="0">
                <a:solidFill>
                  <a:schemeClr val="bg1"/>
                </a:solidFill>
                <a:latin typeface="+mn-lt"/>
              </a:rPr>
              <a:t>CYNIGION CYLLIDEB DRAFFT 2022/23  </a:t>
            </a:r>
          </a:p>
          <a:p>
            <a:pPr algn="ctr"/>
            <a:r>
              <a:rPr lang="cy-GB" sz="4000" b="1" dirty="0">
                <a:solidFill>
                  <a:schemeClr val="bg1"/>
                </a:solidFill>
                <a:latin typeface="+mn-lt"/>
              </a:rPr>
              <a:t>Digwyddiad Ymgynghori'r Gyllideb</a:t>
            </a:r>
          </a:p>
          <a:p>
            <a:pPr algn="ctr"/>
            <a:r>
              <a:rPr lang="cy-GB" sz="3200" b="1" dirty="0">
                <a:solidFill>
                  <a:schemeClr val="bg1"/>
                </a:solidFill>
                <a:latin typeface="+mn-lt"/>
              </a:rPr>
              <a:t>27</a:t>
            </a:r>
            <a:r>
              <a:rPr lang="cy-GB" sz="3200" b="1" baseline="30000" dirty="0">
                <a:solidFill>
                  <a:schemeClr val="bg1"/>
                </a:solidFill>
                <a:latin typeface="+mn-lt"/>
              </a:rPr>
              <a:t>ain  </a:t>
            </a:r>
            <a:r>
              <a:rPr lang="cy-GB" sz="3200" b="1" dirty="0">
                <a:solidFill>
                  <a:schemeClr val="bg1"/>
                </a:solidFill>
                <a:latin typeface="+mn-lt"/>
              </a:rPr>
              <a:t>Ionawr 2022</a:t>
            </a:r>
          </a:p>
        </p:txBody>
      </p:sp>
      <p:sp>
        <p:nvSpPr>
          <p:cNvPr id="9" name="Rectangle 8"/>
          <p:cNvSpPr/>
          <p:nvPr/>
        </p:nvSpPr>
        <p:spPr>
          <a:xfrm>
            <a:off x="698269" y="5611091"/>
            <a:ext cx="77308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y-GB" sz="2800" b="1" dirty="0">
                <a:solidFill>
                  <a:schemeClr val="bg1"/>
                </a:solidFill>
                <a:latin typeface="+mn-lt"/>
              </a:rPr>
              <a:t>Phil Murphy, Aelod Cabinet dros Adnoddau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Croeso a Chyd-destun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54213" y="1094997"/>
            <a:ext cx="6992158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cy-GB" sz="2800" dirty="0">
                <a:latin typeface="+mn-lt"/>
              </a:rPr>
              <a:t>Croeso i’r sesiwn heddiw. Byddaf yn rhannu cynlluniau Cyllideb Cyngor Sir Fynwy ar gyfer 2022/23</a:t>
            </a:r>
          </a:p>
          <a:p>
            <a:pPr lvl="1"/>
            <a:endParaRPr lang="cy-GB" sz="2400" b="1" dirty="0">
              <a:latin typeface="+mn-lt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cy-GB" sz="2200" dirty="0">
                <a:latin typeface="+mn-lt"/>
              </a:rPr>
              <a:t>Yn y gyllideb hon, rydym yn benderfynol o wneud pob dim posib i gefnogi ein cymunedau wrth iddynt ymdopi a dod dros y pandemig, gan ddiogelu ac ategu at y gwasanaethau y mae ein trigolion yn dibynnu arnynt.  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cy-GB" sz="2200" dirty="0">
                <a:latin typeface="+mn-lt"/>
              </a:rPr>
              <a:t>Mae hon yn gyllideb sy’n gweithredu ar ein blaenoriaethau craidd, gan gynnwys yr heriau hirdymor sydd  yn rhan o’n amcanion strategol a ddiweddarwyd ac sydd wedi eu hamlinellu yn ein strategaeth hyd at Haf 2022: </a:t>
            </a:r>
            <a:r>
              <a:rPr lang="cy-GB" sz="2200" dirty="0" err="1">
                <a:latin typeface="+mn-lt"/>
                <a:hlinkClick r:id="rId4"/>
              </a:rPr>
              <a:t>Looking</a:t>
            </a:r>
            <a:r>
              <a:rPr lang="cy-GB" sz="2200" dirty="0">
                <a:latin typeface="+mn-lt"/>
                <a:hlinkClick r:id="rId4"/>
              </a:rPr>
              <a:t> </a:t>
            </a:r>
            <a:r>
              <a:rPr lang="cy-GB" sz="2200" dirty="0" err="1">
                <a:latin typeface="+mn-lt"/>
                <a:hlinkClick r:id="rId4"/>
              </a:rPr>
              <a:t>Ahead</a:t>
            </a:r>
            <a:r>
              <a:rPr lang="cy-GB" sz="2200" dirty="0">
                <a:latin typeface="+mn-lt"/>
                <a:hlinkClick r:id="rId4"/>
              </a:rPr>
              <a:t> and </a:t>
            </a:r>
            <a:r>
              <a:rPr lang="cy-GB" sz="2200" dirty="0" err="1">
                <a:latin typeface="+mn-lt"/>
                <a:hlinkClick r:id="rId4"/>
              </a:rPr>
              <a:t>Delivering</a:t>
            </a:r>
            <a:r>
              <a:rPr lang="cy-GB" sz="2200" dirty="0">
                <a:latin typeface="+mn-lt"/>
                <a:hlinkClick r:id="rId4"/>
              </a:rPr>
              <a:t> Now</a:t>
            </a:r>
            <a:endParaRPr lang="cy-GB" sz="2200" dirty="0">
              <a:latin typeface="+mn-lt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cy-GB" sz="2400" dirty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13543" y="1759121"/>
            <a:ext cx="1040670" cy="193899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GB" sz="12000" b="1" dirty="0">
                <a:latin typeface="Arial" panose="020B0604020202020204" pitchFamily="34" charset="0"/>
                <a:cs typeface="Arial" panose="020B0604020202020204" pitchFamily="34" charset="0"/>
              </a:rPr>
              <a:t>£</a:t>
            </a:r>
          </a:p>
        </p:txBody>
      </p:sp>
    </p:spTree>
    <p:extLst>
      <p:ext uri="{BB962C8B-B14F-4D97-AF65-F5344CB8AC3E}">
        <p14:creationId xmlns:p14="http://schemas.microsoft.com/office/powerpoint/2010/main" val="3487873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2800" dirty="0">
                <a:solidFill>
                  <a:schemeClr val="bg1"/>
                </a:solidFill>
                <a:latin typeface="+mn-lt"/>
              </a:rPr>
              <a:t>Gweithredu Ar Ein Blaenoriaethau Craidd (1)</a:t>
            </a:r>
            <a:endParaRPr lang="cy-GB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5434" y="1152098"/>
            <a:ext cx="855313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800" dirty="0">
                <a:latin typeface="+mn-lt"/>
              </a:rPr>
              <a:t>Yn cynnig y dechrau gorau posib i blant mewn bywyd gyda mwy o arian i ysgolion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800" dirty="0">
                <a:latin typeface="+mn-lt"/>
              </a:rPr>
              <a:t>Yn helpu’n trigolion hŷn i gadw’n annibynnol, gyda chyflogau gwell i weithwyr gofal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800" dirty="0">
                <a:latin typeface="+mn-lt"/>
              </a:rPr>
              <a:t>Diogelu ein canolfannau hamdden, gan gydnabod eu rôl bwysig o ran llesiant meddyliol a chorfforol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800" dirty="0">
                <a:latin typeface="+mn-lt"/>
              </a:rPr>
              <a:t>Yn gweithio at sicrhau Sir Fynwy carbon isel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800" dirty="0">
                <a:latin typeface="+mn-lt"/>
              </a:rPr>
              <a:t>Mwy o fuddsoddiad mewn heolydd, teithiau seiclo a </a:t>
            </a:r>
            <a:r>
              <a:rPr lang="cy-GB" sz="2800" dirty="0" err="1">
                <a:latin typeface="+mn-lt"/>
              </a:rPr>
              <a:t>throedlwybrau</a:t>
            </a:r>
            <a:r>
              <a:rPr lang="cy-GB" sz="2800" dirty="0">
                <a:latin typeface="+mn-lt"/>
              </a:rPr>
              <a:t> a band eang gwell – Sir Fynwy sydd wedi cysylltu’n well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800" dirty="0">
                <a:latin typeface="+mn-lt"/>
              </a:rPr>
              <a:t>Diogelu llwybrau bysiau a chyflwyno mwy o barthau 20mya yn ein trefi a phentrefi    </a:t>
            </a: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5789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Gweithredu Ar Ein Blaenoriaethau Craidd</a:t>
            </a:r>
            <a:r>
              <a:rPr lang="en-GB" sz="3200" dirty="0">
                <a:solidFill>
                  <a:schemeClr val="bg1"/>
                </a:solidFill>
                <a:latin typeface="+mn-lt"/>
              </a:rPr>
              <a:t>(2)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5434" y="1152098"/>
            <a:ext cx="855313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y-GB" sz="2400" dirty="0">
                <a:latin typeface="+mn-lt"/>
              </a:rPr>
              <a:t>Cyllideb sydd yn edrych i’r dyfodol – yn sicrhau bod y Cyngor yn barod i fynd i’r afael gyda rhai o’r heriau mwyaf sydd yn wynebu ein sir a’r gymdeithas yn fwy cyffredinol:</a:t>
            </a:r>
          </a:p>
          <a:p>
            <a:endParaRPr lang="cy-GB" sz="2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000" dirty="0">
                <a:latin typeface="+mn-lt"/>
              </a:rPr>
              <a:t>Byddwn yn parhau ar flaen y gad wrth i ni symud i carbon net sero - er y bydd angen buddsoddiad, fel sydd yn wir am ein hymrwymiad i roi diwedd ar ddigartrefedd yn y sir.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000" dirty="0">
                <a:latin typeface="+mn-lt"/>
              </a:rPr>
              <a:t>Byddwn yn ffocysu ar leihau’r anghydraddoldebau iechyd sydd wedi dod yn fwy amlwg yn ystod y pandemig.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000" dirty="0">
                <a:latin typeface="+mn-lt"/>
              </a:rPr>
              <a:t>Rydym wedi ymrwymo i ddiogelu gofal cymdeithasol. Mae angen rhoi llawer mwy o werth ar ofalu fel gyrfa.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000" dirty="0">
                <a:latin typeface="+mn-lt"/>
              </a:rPr>
              <a:t>Byddwn yn sicrhau bod adnoddau gan ein hysgolion i helpu plant sydd â’u haddysg wedi dioddef  yn ystod y pandemig, er mwyn iddynt fedru dal fyny, gyda mwy o fuddsoddiad mewn cymorth iechyd meddwl a llesiant a byddwn yn parhau gyda’n rhaglen buddsoddi mewn ysgolion, sydd werth sawl miliwn.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000" dirty="0">
                <a:latin typeface="+mn-lt"/>
              </a:rPr>
              <a:t>Byddwn yn cynyddu pwyslais ein gwaith er mwyn medru helpu pobl i ofalu am, a rheoli, eu hiechyd meddwl a’u llesiant yn well.  </a:t>
            </a:r>
            <a:endParaRPr lang="cy-GB" sz="2800" dirty="0">
              <a:latin typeface="+mn-lt"/>
            </a:endParaRPr>
          </a:p>
          <a:p>
            <a:endParaRPr lang="en-GB" sz="2800" dirty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94031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Sefyllfa ariannol heriol….. (1)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5434" y="1152098"/>
            <a:ext cx="855313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800" dirty="0">
                <a:latin typeface="+mn-lt"/>
              </a:rPr>
              <a:t>Rydym wedi llwyddo i arbed  £18.2m dros y 4 mlynedd ddiwethaf  – er bod hi’n fwy anodd sicrhau arbedion, yn enwedig yn sgil y pandemig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800" dirty="0">
                <a:latin typeface="+mn-lt"/>
              </a:rPr>
              <a:t>Mae’r Cyngor yn parhau i wynebu pwysau ariannol, demograffeg  a galw parhaus am wasanaethau  - £10.41m o bwysau gwasanaeth nad oes modd ei osgoi a  £4.96m o bwysau cyflog yn 22/23 sydd yn parhau i bwyso’n drwm ar sefyllfa ariannol y Cyngor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800" dirty="0">
                <a:latin typeface="+mn-lt"/>
              </a:rPr>
              <a:t>Er y setliad positif yr ydym wedi derbyn sydd yn uwch na’r cyfartaledd, rydym yn parhau fel y Cyngor sydd wedi ei ariannu waethaf yng Nghymru</a:t>
            </a: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29744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Y 4 mlynedd diwethaf…….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88E93E5-0EED-4484-8997-817F15CCED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81099"/>
            <a:ext cx="9144000" cy="38486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5E3D75-48B4-4F29-9802-C9F8EE8E4A1D}"/>
              </a:ext>
            </a:extLst>
          </p:cNvPr>
          <p:cNvSpPr txBox="1"/>
          <p:nvPr/>
        </p:nvSpPr>
        <p:spPr>
          <a:xfrm>
            <a:off x="0" y="5353735"/>
            <a:ext cx="80253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dirty="0"/>
              <a:t>Mae’r tabl yma yn dangos y pwysau cynyddol y mae’r Cyngor yn wynebu a’r heriau o ran y gyllideb, hyd yn oed pan ein bod yn derbyn setliad positif gan Lywodraeth Cymru.</a:t>
            </a:r>
            <a:endParaRPr lang="cy-GB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2283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Sefyllfa ariannol heriol </a:t>
            </a:r>
            <a:r>
              <a:rPr lang="en-GB" sz="3200" dirty="0">
                <a:solidFill>
                  <a:schemeClr val="bg1"/>
                </a:solidFill>
                <a:latin typeface="+mn-lt"/>
              </a:rPr>
              <a:t>….. (2)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5434" y="1152098"/>
            <a:ext cx="8553132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000" dirty="0">
                <a:latin typeface="+mn-lt"/>
              </a:rPr>
              <a:t>Blwyddyn digynsail arall – rydym wedi parhau i ymateb i’r pandemig ac yn dal i deimlo ei sgil-effeithiau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000" b="1" dirty="0">
                <a:latin typeface="+mn-lt"/>
              </a:rPr>
              <a:t>Mwy o gostau </a:t>
            </a:r>
            <a:r>
              <a:rPr lang="cy-GB" sz="2000" dirty="0">
                <a:latin typeface="+mn-lt"/>
              </a:rPr>
              <a:t>– mae ein costau yn cynyddu wrth i’r boblogaeth heneiddio, gyda mwy o alw am ein gwasanaethau craidd,  disgwyliadau uwch gan drigolion, chwyddiant mewn cyflogau a chytundebau a’r sgil-effaith deddfwriaethol.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000" b="1" dirty="0">
                <a:latin typeface="+mn-lt"/>
              </a:rPr>
              <a:t>Angen buddsoddi yn y dyfodol </a:t>
            </a:r>
            <a:r>
              <a:rPr lang="cy-GB" sz="2000" dirty="0">
                <a:latin typeface="+mn-lt"/>
              </a:rPr>
              <a:t>er mwyn sicrhau bod gwasanaethau’n parhau’n berthnasol a phriodol wrth ddiwallu anghenion y Cyngor tra’n sicrhau bod pob dim mor effeithlon ac effeithiol ag sydd yn bosib.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000" b="1" dirty="0">
                <a:latin typeface="+mn-lt"/>
              </a:rPr>
              <a:t>Ariannu annigonol </a:t>
            </a:r>
            <a:r>
              <a:rPr lang="cy-GB" sz="2000" dirty="0">
                <a:latin typeface="+mn-lt"/>
              </a:rPr>
              <a:t>– Tra bod cyllid gan Lywodraeth Cymru wedi cynyddu, mae’n annigonol i dalu am yr holl bwysau cyflogau a gwasanaeth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000" dirty="0">
                <a:latin typeface="+mn-lt"/>
              </a:rPr>
              <a:t>Angen gwneud defnydd un tro o’r </a:t>
            </a:r>
            <a:r>
              <a:rPr lang="cy-GB" sz="2000" b="1" dirty="0">
                <a:latin typeface="+mn-lt"/>
              </a:rPr>
              <a:t>arian werth gefn </a:t>
            </a:r>
            <a:r>
              <a:rPr lang="cy-GB" sz="2000" dirty="0">
                <a:latin typeface="+mn-lt"/>
              </a:rPr>
              <a:t>er mwyn cefnogi’r Cyngor ac ymateb i’r pandemig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000" dirty="0">
                <a:latin typeface="+mn-lt"/>
              </a:rPr>
              <a:t>Rydym yn parhau i </a:t>
            </a:r>
            <a:r>
              <a:rPr lang="cy-GB" sz="2000" b="1" dirty="0">
                <a:latin typeface="+mn-lt"/>
              </a:rPr>
              <a:t>herio gwasanaethau i gynnal eu hunain yn hytrach na chau gwasanaethau sydd yn bwysig</a:t>
            </a:r>
            <a:r>
              <a:rPr lang="cy-GB" sz="2000" dirty="0">
                <a:latin typeface="+mn-lt"/>
              </a:rPr>
              <a:t>. Os yw pethau’n cau, nid ydynt byth yn dod nôl – mae’n well gwneud pethau ar raddfa lai yn hytrach na dod â phethau i ben.  </a:t>
            </a: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06741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Sut yr ariennir cyllideb y Cyngor…..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BED12DC-6086-41B8-A21A-AEA86F651DFE}"/>
              </a:ext>
            </a:extLst>
          </p:cNvPr>
          <p:cNvSpPr txBox="1"/>
          <p:nvPr/>
        </p:nvSpPr>
        <p:spPr>
          <a:xfrm>
            <a:off x="443294" y="5586024"/>
            <a:ext cx="8025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dirty="0"/>
              <a:t>Mae’r incwm o’r dreth gyngor yn berthnasol i Gyngor Sir Fynwy </a:t>
            </a:r>
            <a:r>
              <a:rPr lang="cy-GB" u="sng" dirty="0"/>
              <a:t>yn unig </a:t>
            </a:r>
            <a:endParaRPr lang="cy-GB" u="sng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E69CA-6317-4ACC-B32C-F376C5CCF5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690" y="1275653"/>
            <a:ext cx="8106548" cy="405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167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Sut yr ariennir cyllideb y Cyngor…..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>
                <a:solidFill>
                  <a:schemeClr val="bg1"/>
                </a:solidFill>
                <a:latin typeface="+mn-lt"/>
              </a:rPr>
              <a:t>…..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43AA6FEA-9D03-45D1-A03D-A6B1C2E856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8130488"/>
              </p:ext>
            </p:extLst>
          </p:nvPr>
        </p:nvGraphicFramePr>
        <p:xfrm>
          <a:off x="99695" y="1210881"/>
          <a:ext cx="8766963" cy="5269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name="Worksheet" r:id="rId6" imgW="4579902" imgH="2752659" progId="Excel.Sheet.12">
                  <p:embed/>
                </p:oleObj>
              </mc:Choice>
              <mc:Fallback>
                <p:oleObj name="Worksheet" r:id="rId6" imgW="4579902" imgH="2752659" progId="Excel.Shee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43AA6FEA-9D03-45D1-A03D-A6B1C2E856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9695" y="1210881"/>
                        <a:ext cx="8766963" cy="5269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2554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</a:rPr>
              <a:t>Y Dreth Gyngor </a:t>
            </a:r>
            <a:endParaRPr lang="cy-GB" sz="32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2317" y="1377240"/>
            <a:ext cx="794822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400" dirty="0">
                <a:latin typeface="+mn-lt"/>
              </a:rPr>
              <a:t>Yn sgil y pwysau ar wasanaethau, rhaid i  ni ystyried </a:t>
            </a:r>
            <a:r>
              <a:rPr lang="cy-GB" sz="2400" b="1" dirty="0">
                <a:latin typeface="+mn-lt"/>
              </a:rPr>
              <a:t>cynyddu’r Dreth Gyngor o 3.95% </a:t>
            </a:r>
            <a:r>
              <a:rPr lang="cy-GB" sz="2400" dirty="0">
                <a:latin typeface="+mn-lt"/>
              </a:rPr>
              <a:t>yn 22/23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400" dirty="0">
                <a:latin typeface="+mn-lt"/>
              </a:rPr>
              <a:t>Nid oes opsiynau eraill gennym e.e. Mae ein arian wrth gefn (arian sydd gan y Cyngor er mwyn medru cynllunio ar gyfer sefyllfaoedd annisgwyl) eisoes yn isel iawn ac yn cael ei ddefnyddio i gefnogi’r gyllideb hon a lliniaru risgiau eraill. </a:t>
            </a: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28587" t="32966" r="34078" b="31759"/>
          <a:stretch/>
        </p:blipFill>
        <p:spPr>
          <a:xfrm>
            <a:off x="2027079" y="4023969"/>
            <a:ext cx="4857750" cy="258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066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60470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Cynnydd arfaethedig yn y Dreth Gyngor 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>
            <a:extLst>
              <a:ext uri="{FF2B5EF4-FFF2-40B4-BE49-F238E27FC236}">
                <a16:creationId xmlns:a16="http://schemas.microsoft.com/office/drawing/2014/main" id="{82D9122B-C0CF-4B65-81C8-D8A7816C04A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5259" y="1318601"/>
            <a:ext cx="8012767" cy="5408740"/>
            <a:chOff x="471" y="922"/>
            <a:chExt cx="4911" cy="3315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88E9DB8B-1FB2-4C5C-8F0D-660BF2551A2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71" y="922"/>
              <a:ext cx="4818" cy="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38DE729-6C84-4EF7-9A5F-AD956E010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" y="2680"/>
              <a:ext cx="4805" cy="264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416358D-538E-45E4-88D9-065E24A399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" y="947"/>
              <a:ext cx="2717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y-GB" altLang="en-US" sz="2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Cynnydd yn y bandiau Treth Gyngor</a:t>
              </a:r>
              <a:endParaRPr kumimoji="0" lang="cy-GB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BECF76E-DE1C-42B5-BB52-536AC519D4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3" y="947"/>
              <a:ext cx="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y-GB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A2DBC78-F34F-473D-B238-7C07D2BA4A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7" y="980"/>
              <a:ext cx="1339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r>
                <a:rPr kumimoji="0" lang="en-US" altLang="en-US" sz="24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Elfen</a:t>
              </a:r>
              <a:r>
                <a:rPr kumimoji="0" lang="en-US" altLang="en-US" sz="2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r>
                <a:rPr kumimoji="0" lang="en-US" altLang="en-US" sz="2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CSF</a:t>
              </a:r>
              <a:r>
                <a:rPr kumimoji="0" lang="en-US" altLang="en-US" sz="2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r>
                <a:rPr kumimoji="0" lang="en-US" altLang="en-US" sz="24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yn</a:t>
              </a:r>
              <a:r>
                <a:rPr kumimoji="0" lang="en-US" altLang="en-US" sz="2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r>
                <a:rPr kumimoji="0" lang="en-US" altLang="en-US" sz="24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unig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030F7CE-EE22-4878-95DA-5B74316850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" y="1701"/>
              <a:ext cx="599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Bands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1CAE90F5-42B5-48CC-93A0-ADC469C19D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6" y="1449"/>
              <a:ext cx="772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Current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0D0302EC-C2E8-457D-AFAE-99590E6562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2" y="1701"/>
              <a:ext cx="74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2021/22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7F7F2B21-A47D-49E7-996C-A8273DC909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7" y="1449"/>
              <a:ext cx="626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3.95%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96DF988C-7F80-496C-84D7-B76D1233E6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4" y="1701"/>
              <a:ext cx="799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increase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78DFF171-DE91-433B-9D0B-7A4A0A131B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8" y="1449"/>
              <a:ext cx="559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Draft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2BA9C7B7-8595-47C5-82CF-B0C3B36D1A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2" y="1701"/>
              <a:ext cx="74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2022/23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66B8C63E-052B-47E8-A0D9-0F3C7379F4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4" y="1449"/>
              <a:ext cx="838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Increase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E75A24A5-27DF-4C35-AC1F-E35B19643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1701"/>
              <a:ext cx="878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per week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75F54F2A-DD44-44DB-8291-7971F89297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" y="1952"/>
              <a:ext cx="226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id="{AC340F22-2DAB-4173-A4E9-5E87D6CCFC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9" y="1952"/>
              <a:ext cx="719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£956.31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9DBA2210-C7B4-488C-B5DD-0574C38D4C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7" y="1952"/>
              <a:ext cx="626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£37.77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22">
              <a:extLst>
                <a:ext uri="{FF2B5EF4-FFF2-40B4-BE49-F238E27FC236}">
                  <a16:creationId xmlns:a16="http://schemas.microsoft.com/office/drawing/2014/main" id="{BAFDF3BB-A08C-4FDC-BB14-B54569F445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9" y="1952"/>
              <a:ext cx="719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£994.08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3EFA8DE0-098E-4B8D-A57A-637ECA71A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0" y="1952"/>
              <a:ext cx="532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£0.73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ACAA7B86-CBDA-478C-917F-25364ACC1F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" y="2203"/>
              <a:ext cx="213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766C98CA-8011-485A-AF8E-5EE8400753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2" y="2203"/>
              <a:ext cx="86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£1,115.70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26">
              <a:extLst>
                <a:ext uri="{FF2B5EF4-FFF2-40B4-BE49-F238E27FC236}">
                  <a16:creationId xmlns:a16="http://schemas.microsoft.com/office/drawing/2014/main" id="{06641FE3-A1C4-4827-AFE3-01B4C3A754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7" y="2203"/>
              <a:ext cx="626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£44.07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18B1B013-AED2-4068-9B1E-FDAF3144BD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2" y="2203"/>
              <a:ext cx="86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£1,159.77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3A429A06-CFF9-4A84-B896-B5C8EC5942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0" y="2203"/>
              <a:ext cx="532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£0.85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EDFFEA54-089A-4A2B-8F9D-2C63E83DC4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" y="2454"/>
              <a:ext cx="213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30">
              <a:extLst>
                <a:ext uri="{FF2B5EF4-FFF2-40B4-BE49-F238E27FC236}">
                  <a16:creationId xmlns:a16="http://schemas.microsoft.com/office/drawing/2014/main" id="{A8D5E383-A526-4732-944E-72289C2D8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2" y="2454"/>
              <a:ext cx="86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£1,275.08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31">
              <a:extLst>
                <a:ext uri="{FF2B5EF4-FFF2-40B4-BE49-F238E27FC236}">
                  <a16:creationId xmlns:a16="http://schemas.microsoft.com/office/drawing/2014/main" id="{2ABEEB5B-67AF-42F3-B421-FEE05370A7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7" y="2454"/>
              <a:ext cx="626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£50.37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32">
              <a:extLst>
                <a:ext uri="{FF2B5EF4-FFF2-40B4-BE49-F238E27FC236}">
                  <a16:creationId xmlns:a16="http://schemas.microsoft.com/office/drawing/2014/main" id="{65F357C6-1DE5-4C2F-B0B5-2C2B3E10F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2" y="2454"/>
              <a:ext cx="86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£1,325.45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33">
              <a:extLst>
                <a:ext uri="{FF2B5EF4-FFF2-40B4-BE49-F238E27FC236}">
                  <a16:creationId xmlns:a16="http://schemas.microsoft.com/office/drawing/2014/main" id="{5555A663-EAB0-4654-9F92-E4F11392CB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0" y="2454"/>
              <a:ext cx="532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£0.97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34">
              <a:extLst>
                <a:ext uri="{FF2B5EF4-FFF2-40B4-BE49-F238E27FC236}">
                  <a16:creationId xmlns:a16="http://schemas.microsoft.com/office/drawing/2014/main" id="{C3CBC2CB-C60C-462D-ADC6-71FF39545C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" y="2705"/>
              <a:ext cx="226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35">
              <a:extLst>
                <a:ext uri="{FF2B5EF4-FFF2-40B4-BE49-F238E27FC236}">
                  <a16:creationId xmlns:a16="http://schemas.microsoft.com/office/drawing/2014/main" id="{C1E97BA7-9644-48B6-9326-3610B7E39C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2" y="2705"/>
              <a:ext cx="86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£1,434.47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36">
              <a:extLst>
                <a:ext uri="{FF2B5EF4-FFF2-40B4-BE49-F238E27FC236}">
                  <a16:creationId xmlns:a16="http://schemas.microsoft.com/office/drawing/2014/main" id="{A8C40DA6-91BE-4292-BB03-7F35450280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7" y="2705"/>
              <a:ext cx="626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£56.66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37">
              <a:extLst>
                <a:ext uri="{FF2B5EF4-FFF2-40B4-BE49-F238E27FC236}">
                  <a16:creationId xmlns:a16="http://schemas.microsoft.com/office/drawing/2014/main" id="{92E5F6C4-450F-4C09-90DC-D7A57C1B3F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2" y="2705"/>
              <a:ext cx="86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£1,491.13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38">
              <a:extLst>
                <a:ext uri="{FF2B5EF4-FFF2-40B4-BE49-F238E27FC236}">
                  <a16:creationId xmlns:a16="http://schemas.microsoft.com/office/drawing/2014/main" id="{FC1FEA37-759E-4461-8FDF-778A681CFC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0" y="2705"/>
              <a:ext cx="532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£1.09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39">
              <a:extLst>
                <a:ext uri="{FF2B5EF4-FFF2-40B4-BE49-F238E27FC236}">
                  <a16:creationId xmlns:a16="http://schemas.microsoft.com/office/drawing/2014/main" id="{F69FE606-2FC0-410B-B0B8-BE0053B21D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" y="2956"/>
              <a:ext cx="200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40">
              <a:extLst>
                <a:ext uri="{FF2B5EF4-FFF2-40B4-BE49-F238E27FC236}">
                  <a16:creationId xmlns:a16="http://schemas.microsoft.com/office/drawing/2014/main" id="{A85FB954-21DA-4FA4-A615-0ACF9D922F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2" y="2956"/>
              <a:ext cx="86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£1,753.24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41">
              <a:extLst>
                <a:ext uri="{FF2B5EF4-FFF2-40B4-BE49-F238E27FC236}">
                  <a16:creationId xmlns:a16="http://schemas.microsoft.com/office/drawing/2014/main" id="{8DEFA52B-F30E-431F-A97C-57EA583CB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7" y="2956"/>
              <a:ext cx="626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£69.25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42">
              <a:extLst>
                <a:ext uri="{FF2B5EF4-FFF2-40B4-BE49-F238E27FC236}">
                  <a16:creationId xmlns:a16="http://schemas.microsoft.com/office/drawing/2014/main" id="{475B7F76-1046-428A-AB69-30CC8875BD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2" y="2956"/>
              <a:ext cx="86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£1,822.49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43">
              <a:extLst>
                <a:ext uri="{FF2B5EF4-FFF2-40B4-BE49-F238E27FC236}">
                  <a16:creationId xmlns:a16="http://schemas.microsoft.com/office/drawing/2014/main" id="{FFB7E201-A51D-4520-8B99-A668EC8B50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0" y="2956"/>
              <a:ext cx="532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£1.33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44">
              <a:extLst>
                <a:ext uri="{FF2B5EF4-FFF2-40B4-BE49-F238E27FC236}">
                  <a16:creationId xmlns:a16="http://schemas.microsoft.com/office/drawing/2014/main" id="{7B19B881-2D1A-4AFF-8762-139E6B70C5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" y="3207"/>
              <a:ext cx="200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F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Rectangle 45">
              <a:extLst>
                <a:ext uri="{FF2B5EF4-FFF2-40B4-BE49-F238E27FC236}">
                  <a16:creationId xmlns:a16="http://schemas.microsoft.com/office/drawing/2014/main" id="{79289E04-B01B-4EEC-A5C1-1649297588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2" y="3207"/>
              <a:ext cx="86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£2,072.01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46">
              <a:extLst>
                <a:ext uri="{FF2B5EF4-FFF2-40B4-BE49-F238E27FC236}">
                  <a16:creationId xmlns:a16="http://schemas.microsoft.com/office/drawing/2014/main" id="{6289F6FF-9DA2-446C-B910-653A0BD742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7" y="3207"/>
              <a:ext cx="626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£81.84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Rectangle 47">
              <a:extLst>
                <a:ext uri="{FF2B5EF4-FFF2-40B4-BE49-F238E27FC236}">
                  <a16:creationId xmlns:a16="http://schemas.microsoft.com/office/drawing/2014/main" id="{5DCA2F48-46BD-4E89-8F7C-84224771F4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2" y="3207"/>
              <a:ext cx="86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£2,153.85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Rectangle 48">
              <a:extLst>
                <a:ext uri="{FF2B5EF4-FFF2-40B4-BE49-F238E27FC236}">
                  <a16:creationId xmlns:a16="http://schemas.microsoft.com/office/drawing/2014/main" id="{A745C82A-E743-43C5-A8A9-61BFAD00DC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0" y="3207"/>
              <a:ext cx="532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£1.57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1" name="Rectangle 49">
              <a:extLst>
                <a:ext uri="{FF2B5EF4-FFF2-40B4-BE49-F238E27FC236}">
                  <a16:creationId xmlns:a16="http://schemas.microsoft.com/office/drawing/2014/main" id="{00E51B32-68AC-4C76-944F-72DD5961ED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" y="3459"/>
              <a:ext cx="240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G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" name="Rectangle 50">
              <a:extLst>
                <a:ext uri="{FF2B5EF4-FFF2-40B4-BE49-F238E27FC236}">
                  <a16:creationId xmlns:a16="http://schemas.microsoft.com/office/drawing/2014/main" id="{06EE6EDC-BF7C-4E9F-A059-4917A4F322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2" y="3459"/>
              <a:ext cx="86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£2,390.78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" name="Rectangle 51">
              <a:extLst>
                <a:ext uri="{FF2B5EF4-FFF2-40B4-BE49-F238E27FC236}">
                  <a16:creationId xmlns:a16="http://schemas.microsoft.com/office/drawing/2014/main" id="{4C5D0565-8239-4497-A851-E682EFEF29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7" y="3459"/>
              <a:ext cx="626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£94.44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Rectangle 52">
              <a:extLst>
                <a:ext uri="{FF2B5EF4-FFF2-40B4-BE49-F238E27FC236}">
                  <a16:creationId xmlns:a16="http://schemas.microsoft.com/office/drawing/2014/main" id="{945CE786-0DD3-445C-863F-315F9CADAB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2" y="3459"/>
              <a:ext cx="86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£2,485.22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Rectangle 53">
              <a:extLst>
                <a:ext uri="{FF2B5EF4-FFF2-40B4-BE49-F238E27FC236}">
                  <a16:creationId xmlns:a16="http://schemas.microsoft.com/office/drawing/2014/main" id="{AB22CB55-4164-4D49-8AF3-4300CE5EB1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0" y="3459"/>
              <a:ext cx="532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£1.82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Rectangle 54">
              <a:extLst>
                <a:ext uri="{FF2B5EF4-FFF2-40B4-BE49-F238E27FC236}">
                  <a16:creationId xmlns:a16="http://schemas.microsoft.com/office/drawing/2014/main" id="{55A1826E-021F-4715-97B6-7DDDF03C51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" y="3710"/>
              <a:ext cx="226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H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" name="Rectangle 55">
              <a:extLst>
                <a:ext uri="{FF2B5EF4-FFF2-40B4-BE49-F238E27FC236}">
                  <a16:creationId xmlns:a16="http://schemas.microsoft.com/office/drawing/2014/main" id="{F6EBA6DA-2994-46AC-8032-9100A4C75B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2" y="3710"/>
              <a:ext cx="86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£2,868.94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Rectangle 56">
              <a:extLst>
                <a:ext uri="{FF2B5EF4-FFF2-40B4-BE49-F238E27FC236}">
                  <a16:creationId xmlns:a16="http://schemas.microsoft.com/office/drawing/2014/main" id="{05323F8F-20C2-4D32-B75B-FD31740600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4" y="3710"/>
              <a:ext cx="719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£113.32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Rectangle 57">
              <a:extLst>
                <a:ext uri="{FF2B5EF4-FFF2-40B4-BE49-F238E27FC236}">
                  <a16:creationId xmlns:a16="http://schemas.microsoft.com/office/drawing/2014/main" id="{54DF34EC-B1B1-40BD-8993-F7C3165E2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2" y="3710"/>
              <a:ext cx="86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£2,982.26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Rectangle 58">
              <a:extLst>
                <a:ext uri="{FF2B5EF4-FFF2-40B4-BE49-F238E27FC236}">
                  <a16:creationId xmlns:a16="http://schemas.microsoft.com/office/drawing/2014/main" id="{2EB12C8D-6850-41AC-A862-7898B72A74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0" y="3710"/>
              <a:ext cx="532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£2.18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Rectangle 59">
              <a:extLst>
                <a:ext uri="{FF2B5EF4-FFF2-40B4-BE49-F238E27FC236}">
                  <a16:creationId xmlns:a16="http://schemas.microsoft.com/office/drawing/2014/main" id="{FA09BF22-C3D4-42C4-94BF-E00BFF5DCB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" y="3961"/>
              <a:ext cx="160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60">
              <a:extLst>
                <a:ext uri="{FF2B5EF4-FFF2-40B4-BE49-F238E27FC236}">
                  <a16:creationId xmlns:a16="http://schemas.microsoft.com/office/drawing/2014/main" id="{A3314807-C7C3-4E13-9569-155A6F7DDC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2" y="3961"/>
              <a:ext cx="86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£3,347.10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Rectangle 61">
              <a:extLst>
                <a:ext uri="{FF2B5EF4-FFF2-40B4-BE49-F238E27FC236}">
                  <a16:creationId xmlns:a16="http://schemas.microsoft.com/office/drawing/2014/main" id="{9B9BC6F6-E285-40C2-B828-C8990C9E82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4" y="3961"/>
              <a:ext cx="719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£132.21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528" name="Rectangle 62">
              <a:extLst>
                <a:ext uri="{FF2B5EF4-FFF2-40B4-BE49-F238E27FC236}">
                  <a16:creationId xmlns:a16="http://schemas.microsoft.com/office/drawing/2014/main" id="{C07702F3-24C4-431F-A439-F3A50BCEB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2" y="3961"/>
              <a:ext cx="86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£3,479.31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530" name="Rectangle 63">
              <a:extLst>
                <a:ext uri="{FF2B5EF4-FFF2-40B4-BE49-F238E27FC236}">
                  <a16:creationId xmlns:a16="http://schemas.microsoft.com/office/drawing/2014/main" id="{60C334D4-790C-4EE1-B871-27A6E7055E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0" y="3961"/>
              <a:ext cx="532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£2.54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531" name="Line 64">
              <a:extLst>
                <a:ext uri="{FF2B5EF4-FFF2-40B4-BE49-F238E27FC236}">
                  <a16:creationId xmlns:a16="http://schemas.microsoft.com/office/drawing/2014/main" id="{ED388600-470B-4E4B-B077-9B0FF1BCE3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1" y="1424"/>
              <a:ext cx="0" cy="277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2" name="Rectangle 65">
              <a:extLst>
                <a:ext uri="{FF2B5EF4-FFF2-40B4-BE49-F238E27FC236}">
                  <a16:creationId xmlns:a16="http://schemas.microsoft.com/office/drawing/2014/main" id="{398347E1-4035-4CAE-A43F-006159EA1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" y="1424"/>
              <a:ext cx="13" cy="277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3" name="Line 66">
              <a:extLst>
                <a:ext uri="{FF2B5EF4-FFF2-40B4-BE49-F238E27FC236}">
                  <a16:creationId xmlns:a16="http://schemas.microsoft.com/office/drawing/2014/main" id="{CAF64C2D-F065-47F9-B441-B5C2CB9CF7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3" y="1437"/>
              <a:ext cx="0" cy="276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4" name="Rectangle 67">
              <a:extLst>
                <a:ext uri="{FF2B5EF4-FFF2-40B4-BE49-F238E27FC236}">
                  <a16:creationId xmlns:a16="http://schemas.microsoft.com/office/drawing/2014/main" id="{F538664D-CF81-45DE-8FF9-3430C4E4F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3" y="1437"/>
              <a:ext cx="13" cy="27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5" name="Line 68">
              <a:extLst>
                <a:ext uri="{FF2B5EF4-FFF2-40B4-BE49-F238E27FC236}">
                  <a16:creationId xmlns:a16="http://schemas.microsoft.com/office/drawing/2014/main" id="{7BA4F2E9-7F63-418B-A921-58A845DE72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8" y="1437"/>
              <a:ext cx="0" cy="276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6" name="Rectangle 69">
              <a:extLst>
                <a:ext uri="{FF2B5EF4-FFF2-40B4-BE49-F238E27FC236}">
                  <a16:creationId xmlns:a16="http://schemas.microsoft.com/office/drawing/2014/main" id="{52A15B2B-01B0-42C8-AB9F-042A5914F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8" y="1437"/>
              <a:ext cx="13" cy="27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7" name="Line 70">
              <a:extLst>
                <a:ext uri="{FF2B5EF4-FFF2-40B4-BE49-F238E27FC236}">
                  <a16:creationId xmlns:a16="http://schemas.microsoft.com/office/drawing/2014/main" id="{4F06215E-17D3-4808-8374-A9B552CF3A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93" y="1437"/>
              <a:ext cx="0" cy="276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8" name="Rectangle 71">
              <a:extLst>
                <a:ext uri="{FF2B5EF4-FFF2-40B4-BE49-F238E27FC236}">
                  <a16:creationId xmlns:a16="http://schemas.microsoft.com/office/drawing/2014/main" id="{003E8270-E6DA-4E4B-8950-51A53110BA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3" y="1437"/>
              <a:ext cx="13" cy="27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9" name="Line 72">
              <a:extLst>
                <a:ext uri="{FF2B5EF4-FFF2-40B4-BE49-F238E27FC236}">
                  <a16:creationId xmlns:a16="http://schemas.microsoft.com/office/drawing/2014/main" id="{50D75531-A231-4E30-AF25-DAF5B73B66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7" y="1437"/>
              <a:ext cx="0" cy="276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0" name="Rectangle 73">
              <a:extLst>
                <a:ext uri="{FF2B5EF4-FFF2-40B4-BE49-F238E27FC236}">
                  <a16:creationId xmlns:a16="http://schemas.microsoft.com/office/drawing/2014/main" id="{338F17F7-1666-4C97-88D8-F6189B039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7" y="1437"/>
              <a:ext cx="14" cy="27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1" name="Line 74">
              <a:extLst>
                <a:ext uri="{FF2B5EF4-FFF2-40B4-BE49-F238E27FC236}">
                  <a16:creationId xmlns:a16="http://schemas.microsoft.com/office/drawing/2014/main" id="{A9D9E539-4718-4A66-ABA0-6D107BF3AA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2" y="1437"/>
              <a:ext cx="0" cy="276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2" name="Rectangle 75">
              <a:extLst>
                <a:ext uri="{FF2B5EF4-FFF2-40B4-BE49-F238E27FC236}">
                  <a16:creationId xmlns:a16="http://schemas.microsoft.com/office/drawing/2014/main" id="{2831F5F8-CED0-42C9-B1D8-F6EFB63DC3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62" y="1437"/>
              <a:ext cx="14" cy="27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3" name="Line 76">
              <a:extLst>
                <a:ext uri="{FF2B5EF4-FFF2-40B4-BE49-F238E27FC236}">
                  <a16:creationId xmlns:a16="http://schemas.microsoft.com/office/drawing/2014/main" id="{D94074B1-28EB-4181-85B4-D0A4335F6F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" y="1424"/>
              <a:ext cx="479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4" name="Rectangle 77">
              <a:extLst>
                <a:ext uri="{FF2B5EF4-FFF2-40B4-BE49-F238E27FC236}">
                  <a16:creationId xmlns:a16="http://schemas.microsoft.com/office/drawing/2014/main" id="{DE719AE5-09F5-4D0F-9B70-AB08F01306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" y="1424"/>
              <a:ext cx="4792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5" name="Line 78">
              <a:extLst>
                <a:ext uri="{FF2B5EF4-FFF2-40B4-BE49-F238E27FC236}">
                  <a16:creationId xmlns:a16="http://schemas.microsoft.com/office/drawing/2014/main" id="{16CE0D47-FBFD-4D0C-B947-6F17588E9C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" y="1927"/>
              <a:ext cx="479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6" name="Rectangle 79">
              <a:extLst>
                <a:ext uri="{FF2B5EF4-FFF2-40B4-BE49-F238E27FC236}">
                  <a16:creationId xmlns:a16="http://schemas.microsoft.com/office/drawing/2014/main" id="{3E1546AA-47AE-4588-8241-AFEDC68FD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" y="1927"/>
              <a:ext cx="4792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7" name="Line 80">
              <a:extLst>
                <a:ext uri="{FF2B5EF4-FFF2-40B4-BE49-F238E27FC236}">
                  <a16:creationId xmlns:a16="http://schemas.microsoft.com/office/drawing/2014/main" id="{8C30F4C9-3D22-40BB-AAB5-DC224E1EB1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" y="2178"/>
              <a:ext cx="479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8" name="Rectangle 81">
              <a:extLst>
                <a:ext uri="{FF2B5EF4-FFF2-40B4-BE49-F238E27FC236}">
                  <a16:creationId xmlns:a16="http://schemas.microsoft.com/office/drawing/2014/main" id="{C56B142E-52AD-44F7-AB82-44A806B42C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" y="2178"/>
              <a:ext cx="4792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9" name="Line 82">
              <a:extLst>
                <a:ext uri="{FF2B5EF4-FFF2-40B4-BE49-F238E27FC236}">
                  <a16:creationId xmlns:a16="http://schemas.microsoft.com/office/drawing/2014/main" id="{FC451949-12BB-4910-A536-787912C43E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" y="2429"/>
              <a:ext cx="479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0" name="Rectangle 83">
              <a:extLst>
                <a:ext uri="{FF2B5EF4-FFF2-40B4-BE49-F238E27FC236}">
                  <a16:creationId xmlns:a16="http://schemas.microsoft.com/office/drawing/2014/main" id="{D47D72A6-61D7-4F6C-B79C-D724BFB3D5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" y="2429"/>
              <a:ext cx="4792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1" name="Line 84">
              <a:extLst>
                <a:ext uri="{FF2B5EF4-FFF2-40B4-BE49-F238E27FC236}">
                  <a16:creationId xmlns:a16="http://schemas.microsoft.com/office/drawing/2014/main" id="{C96301CC-D069-463F-B4C4-D5632F6B36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" y="2680"/>
              <a:ext cx="479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2" name="Rectangle 85">
              <a:extLst>
                <a:ext uri="{FF2B5EF4-FFF2-40B4-BE49-F238E27FC236}">
                  <a16:creationId xmlns:a16="http://schemas.microsoft.com/office/drawing/2014/main" id="{C433BD27-5161-433F-9A31-87865095C4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" y="2680"/>
              <a:ext cx="4792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3" name="Line 86">
              <a:extLst>
                <a:ext uri="{FF2B5EF4-FFF2-40B4-BE49-F238E27FC236}">
                  <a16:creationId xmlns:a16="http://schemas.microsoft.com/office/drawing/2014/main" id="{2D0FCE70-394F-44D9-B1B0-A3241F5E10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" y="2931"/>
              <a:ext cx="479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4" name="Rectangle 87">
              <a:extLst>
                <a:ext uri="{FF2B5EF4-FFF2-40B4-BE49-F238E27FC236}">
                  <a16:creationId xmlns:a16="http://schemas.microsoft.com/office/drawing/2014/main" id="{52AE94D3-977C-4BB4-8128-D8D0EDF198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" y="2931"/>
              <a:ext cx="4792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5" name="Line 88">
              <a:extLst>
                <a:ext uri="{FF2B5EF4-FFF2-40B4-BE49-F238E27FC236}">
                  <a16:creationId xmlns:a16="http://schemas.microsoft.com/office/drawing/2014/main" id="{CDBF5528-41CD-4F87-A974-6F90A73F13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" y="3182"/>
              <a:ext cx="479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6" name="Rectangle 89">
              <a:extLst>
                <a:ext uri="{FF2B5EF4-FFF2-40B4-BE49-F238E27FC236}">
                  <a16:creationId xmlns:a16="http://schemas.microsoft.com/office/drawing/2014/main" id="{B4EA0CB8-B67D-4065-ACE6-1BA8320BE0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" y="3182"/>
              <a:ext cx="4792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7" name="Line 90">
              <a:extLst>
                <a:ext uri="{FF2B5EF4-FFF2-40B4-BE49-F238E27FC236}">
                  <a16:creationId xmlns:a16="http://schemas.microsoft.com/office/drawing/2014/main" id="{4A4A93EC-27F7-4E71-87E1-561D21C3E6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" y="3433"/>
              <a:ext cx="479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8" name="Rectangle 91">
              <a:extLst>
                <a:ext uri="{FF2B5EF4-FFF2-40B4-BE49-F238E27FC236}">
                  <a16:creationId xmlns:a16="http://schemas.microsoft.com/office/drawing/2014/main" id="{4EDF1D5C-D49D-4640-9D71-C88EF412AA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" y="3433"/>
              <a:ext cx="4792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9" name="Line 92">
              <a:extLst>
                <a:ext uri="{FF2B5EF4-FFF2-40B4-BE49-F238E27FC236}">
                  <a16:creationId xmlns:a16="http://schemas.microsoft.com/office/drawing/2014/main" id="{5B530312-FC0F-43F4-B47B-D7D27BD16B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" y="3685"/>
              <a:ext cx="479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0" name="Rectangle 93">
              <a:extLst>
                <a:ext uri="{FF2B5EF4-FFF2-40B4-BE49-F238E27FC236}">
                  <a16:creationId xmlns:a16="http://schemas.microsoft.com/office/drawing/2014/main" id="{5E65E3C2-2E68-4C3F-9FF9-8141F97209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" y="3685"/>
              <a:ext cx="4792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1" name="Line 94">
              <a:extLst>
                <a:ext uri="{FF2B5EF4-FFF2-40B4-BE49-F238E27FC236}">
                  <a16:creationId xmlns:a16="http://schemas.microsoft.com/office/drawing/2014/main" id="{E83837CB-99BC-406D-BA7C-8B7C26E8FA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" y="3936"/>
              <a:ext cx="479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2" name="Rectangle 95">
              <a:extLst>
                <a:ext uri="{FF2B5EF4-FFF2-40B4-BE49-F238E27FC236}">
                  <a16:creationId xmlns:a16="http://schemas.microsoft.com/office/drawing/2014/main" id="{D718E062-5798-4227-96B4-1A38754D87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" y="3936"/>
              <a:ext cx="4792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3" name="Line 96">
              <a:extLst>
                <a:ext uri="{FF2B5EF4-FFF2-40B4-BE49-F238E27FC236}">
                  <a16:creationId xmlns:a16="http://schemas.microsoft.com/office/drawing/2014/main" id="{BF42494D-320A-4344-B2C1-2B9301FFBE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" y="4187"/>
              <a:ext cx="479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4" name="Rectangle 97">
              <a:extLst>
                <a:ext uri="{FF2B5EF4-FFF2-40B4-BE49-F238E27FC236}">
                  <a16:creationId xmlns:a16="http://schemas.microsoft.com/office/drawing/2014/main" id="{508D9940-4F52-41FF-B238-6491D5CBDD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" y="4187"/>
              <a:ext cx="4792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9946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3E4AF1AD-7283-42C3-B4E9-79ACC5DDAE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0781774"/>
              </p:ext>
            </p:extLst>
          </p:nvPr>
        </p:nvGraphicFramePr>
        <p:xfrm>
          <a:off x="289559" y="1078745"/>
          <a:ext cx="8229813" cy="49447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8" name="Worksheet" r:id="rId4" imgW="4581342" imgH="2752659" progId="Excel.Sheet.12">
                  <p:embed/>
                </p:oleObj>
              </mc:Choice>
              <mc:Fallback>
                <p:oleObj name="Worksheet" r:id="rId4" imgW="4581342" imgH="2752659" progId="Excel.Sheet.12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3E4AF1AD-7283-42C3-B4E9-79ACC5DDAE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9559" y="1078745"/>
                        <a:ext cx="8229813" cy="49447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529" name="Picture 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27899" y="181948"/>
            <a:ext cx="85531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2800" dirty="0">
                <a:solidFill>
                  <a:schemeClr val="bg1"/>
                </a:solidFill>
                <a:latin typeface="+mn-lt"/>
              </a:rPr>
              <a:t>Sut mae’r Dreth Gyngor yn cymharu ar draws</a:t>
            </a:r>
            <a:br>
              <a:rPr lang="cy-GB" sz="2800" dirty="0">
                <a:solidFill>
                  <a:schemeClr val="bg1"/>
                </a:solidFill>
                <a:latin typeface="+mn-lt"/>
              </a:rPr>
            </a:br>
            <a:r>
              <a:rPr lang="cy-GB" sz="2800" dirty="0">
                <a:solidFill>
                  <a:schemeClr val="bg1"/>
                </a:solidFill>
                <a:latin typeface="+mn-lt"/>
              </a:rPr>
              <a:t> Cymru</a:t>
            </a:r>
            <a:endParaRPr lang="cy-GB" sz="28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220595" y="6008237"/>
            <a:ext cx="8025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dirty="0"/>
              <a:t>Mae swm Band D, sef £1,434.47 (elfen Cyngor yn unig) ychydig uwchlaw y cyfartaledd ar draws Cymru, sef £1,402.51 yn 2021/22</a:t>
            </a:r>
            <a:endParaRPr lang="cy-GB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>
            <a:cxnSpLocks/>
          </p:cNvCxnSpPr>
          <p:nvPr/>
        </p:nvCxnSpPr>
        <p:spPr>
          <a:xfrm>
            <a:off x="1051068" y="2568677"/>
            <a:ext cx="731569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988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42416"/>
            <a:ext cx="855313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Y Dreth Gyngor fel cyfran o gyllid</a:t>
            </a:r>
            <a:br>
              <a:rPr lang="cy-GB" sz="3200" dirty="0">
                <a:solidFill>
                  <a:schemeClr val="bg1"/>
                </a:solidFill>
                <a:latin typeface="+mn-lt"/>
              </a:rPr>
            </a:br>
            <a:r>
              <a:rPr lang="cy-GB" sz="3200" dirty="0">
                <a:solidFill>
                  <a:schemeClr val="bg1"/>
                </a:solidFill>
                <a:latin typeface="+mn-lt"/>
              </a:rPr>
              <a:t>Llywodraeth Cymru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131" y="1478164"/>
            <a:ext cx="701986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52531" y="1630564"/>
            <a:ext cx="701986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4189" y="852718"/>
            <a:ext cx="7043530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cy-GB" sz="2400" dirty="0">
              <a:latin typeface="+mn-lt"/>
            </a:endParaRPr>
          </a:p>
          <a:p>
            <a:pPr lvl="0"/>
            <a:endParaRPr lang="cy-GB" sz="2400" dirty="0">
              <a:latin typeface="+mn-lt"/>
            </a:endParaRPr>
          </a:p>
          <a:p>
            <a:pPr lvl="0"/>
            <a:endParaRPr lang="cy-GB" sz="2400" dirty="0">
              <a:latin typeface="+mn-lt"/>
            </a:endParaRPr>
          </a:p>
          <a:p>
            <a:pPr lvl="0"/>
            <a:endParaRPr lang="cy-GB" sz="2400" dirty="0">
              <a:latin typeface="+mn-lt"/>
            </a:endParaRPr>
          </a:p>
          <a:p>
            <a:pPr lvl="0"/>
            <a:endParaRPr lang="cy-GB" sz="2400" dirty="0">
              <a:latin typeface="+mn-lt"/>
            </a:endParaRPr>
          </a:p>
          <a:p>
            <a:pPr lvl="0"/>
            <a:endParaRPr lang="cy-GB" sz="2400" dirty="0">
              <a:latin typeface="+mn-lt"/>
            </a:endParaRPr>
          </a:p>
          <a:p>
            <a:pPr lvl="0"/>
            <a:endParaRPr lang="cy-GB" sz="2400" dirty="0">
              <a:latin typeface="+mn-lt"/>
            </a:endParaRPr>
          </a:p>
          <a:p>
            <a:pPr lvl="0"/>
            <a:endParaRPr lang="cy-GB" sz="2400" dirty="0">
              <a:latin typeface="+mn-lt"/>
            </a:endParaRPr>
          </a:p>
          <a:p>
            <a:pPr lvl="0"/>
            <a:endParaRPr lang="cy-GB" sz="2400" dirty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y-GB" sz="2200" dirty="0">
                <a:latin typeface="+mn-lt"/>
              </a:rPr>
              <a:t>Blaenau Gwent sydd â’r band D uchaf yng Nghymru sef £1,768.31, o’i gymharu gyda CSF (£1,434.47) yn 2021/22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y-GB" sz="2200" dirty="0">
                <a:latin typeface="+mn-lt"/>
              </a:rPr>
              <a:t>Mae cyfanswm o’r Dreth Gyngor a gasglwyd ar ei uchaf yn Sir Fynwy yn sgil y nifer sylweddol mwyaf o eiddo sydd gennym yn y bandiau  D i </a:t>
            </a:r>
            <a:r>
              <a:rPr lang="cy-GB" sz="2200" dirty="0" err="1">
                <a:latin typeface="+mn-lt"/>
              </a:rPr>
              <a:t>I</a:t>
            </a:r>
            <a:r>
              <a:rPr lang="cy-GB" sz="2200" dirty="0">
                <a:latin typeface="+mn-lt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05" y="1256945"/>
            <a:ext cx="9097347" cy="278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82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Cyllid craidd gan Lywodraeth Cymru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9495" y="1153963"/>
            <a:ext cx="867366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000" dirty="0">
                <a:latin typeface="+mn-lt"/>
              </a:rPr>
              <a:t>Roedd CSF wedi derbyn cynnydd o 11.2% yn ei gyllid craidd gan Lywodraeth Cymru – </a:t>
            </a:r>
            <a:r>
              <a:rPr lang="cy-GB" sz="2000" dirty="0" err="1">
                <a:latin typeface="+mn-lt"/>
              </a:rPr>
              <a:t>uwchlaw’r</a:t>
            </a:r>
            <a:r>
              <a:rPr lang="cy-GB" sz="2000" dirty="0">
                <a:latin typeface="+mn-lt"/>
              </a:rPr>
              <a:t> cyfartaledd ar gyfer Cymru o 9.4%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000" dirty="0">
                <a:latin typeface="+mn-lt"/>
              </a:rPr>
              <a:t>Mae’r cynnydd yn y cyllid gan Lywodraeth Cymru, am y drydedd flwyddyn yn olynol, i’w groesawu yn dilyn blynyddoedd o ostyngiadau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000" dirty="0">
                <a:latin typeface="+mn-lt"/>
              </a:rPr>
              <a:t>Mae CSF yn parhau fel yr awdurdod lleol sydd yn cael ei ariannu waethaf yng Nghymru, a hynny yn ôl y pen  o’r boblogaeth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000" dirty="0">
                <a:latin typeface="+mn-lt"/>
              </a:rPr>
              <a:t>Nid yw’r setliad yn ddigon i dalu am yr holl bwysau a’r chwyddiant sydd yn effeithio ar y Cyngor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000" dirty="0">
                <a:latin typeface="+mn-lt"/>
              </a:rPr>
              <a:t>Mae darpariaeth ofalus wedi ei gwneud ar gyfer dyfarnu cyflogau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000" dirty="0">
                <a:latin typeface="+mn-lt"/>
              </a:rPr>
              <a:t>Mae cyllid COVID yn dod i ben ym mis Mawrth. Bydd angen talu am hyn o gyllidebau cyfredol. 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000" dirty="0">
                <a:latin typeface="+mn-lt"/>
              </a:rPr>
              <a:t>Mae cyllid gant (di-graidd)  gan y Llywodraeth yn sefyllfa sy’n esblygu – mae angen gwybodaeth ac eglurder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000" dirty="0">
                <a:latin typeface="+mn-lt"/>
              </a:rPr>
              <a:t>Mae’n destun siom fod grantiau cyllid cyfalaf gan Lywodraeth Cymru wedi gostwng, yn ogystal â rhai ffynonellau grantiau cyfalaf penodol. Eto, rydym yn aros am fwy o eglurder.  </a:t>
            </a: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29824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39EE2E63-2C0A-465C-83B0-EA7C7E4E85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8593426"/>
              </p:ext>
            </p:extLst>
          </p:nvPr>
        </p:nvGraphicFramePr>
        <p:xfrm>
          <a:off x="752531" y="1085850"/>
          <a:ext cx="7467600" cy="44867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Worksheet" r:id="rId4" imgW="4581342" imgH="2752659" progId="Excel.Sheet.12">
                  <p:embed/>
                </p:oleObj>
              </mc:Choice>
              <mc:Fallback>
                <p:oleObj name="Worksheet" r:id="rId4" imgW="4581342" imgH="2752659" progId="Excel.Sheet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39EE2E63-2C0A-465C-83B0-EA7C7E4E85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52531" y="1085850"/>
                        <a:ext cx="7467600" cy="44867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529" name="Picture 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409400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Cyllid gan Lywodraeth Cymru (1)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131" y="1478164"/>
            <a:ext cx="701986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52531" y="1630564"/>
            <a:ext cx="701986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4189" y="852718"/>
            <a:ext cx="704353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cy-GB" sz="2400" dirty="0">
              <a:latin typeface="+mn-lt"/>
            </a:endParaRPr>
          </a:p>
          <a:p>
            <a:pPr lvl="0"/>
            <a:endParaRPr lang="cy-GB" sz="2400" dirty="0">
              <a:latin typeface="+mn-lt"/>
            </a:endParaRPr>
          </a:p>
          <a:p>
            <a:pPr lvl="0"/>
            <a:endParaRPr lang="cy-GB" sz="2400" dirty="0">
              <a:latin typeface="+mn-lt"/>
            </a:endParaRPr>
          </a:p>
          <a:p>
            <a:pPr lvl="0"/>
            <a:endParaRPr lang="cy-GB" sz="2400" dirty="0">
              <a:latin typeface="+mn-lt"/>
            </a:endParaRPr>
          </a:p>
          <a:p>
            <a:pPr lvl="0"/>
            <a:endParaRPr lang="cy-GB" sz="2400" dirty="0">
              <a:latin typeface="+mn-lt"/>
            </a:endParaRPr>
          </a:p>
          <a:p>
            <a:pPr lvl="0"/>
            <a:endParaRPr lang="cy-GB" sz="2400" dirty="0">
              <a:latin typeface="+mn-lt"/>
            </a:endParaRPr>
          </a:p>
          <a:p>
            <a:pPr lvl="0"/>
            <a:endParaRPr lang="cy-GB" sz="2400" dirty="0">
              <a:latin typeface="+mn-lt"/>
            </a:endParaRPr>
          </a:p>
          <a:p>
            <a:pPr lvl="0"/>
            <a:endParaRPr lang="cy-GB" sz="2400" dirty="0">
              <a:latin typeface="+mn-lt"/>
            </a:endParaRPr>
          </a:p>
          <a:p>
            <a:pPr lvl="0"/>
            <a:endParaRPr lang="cy-GB" sz="2400" dirty="0">
              <a:latin typeface="+mn-lt"/>
            </a:endParaRPr>
          </a:p>
          <a:p>
            <a:pPr lvl="0"/>
            <a:endParaRPr lang="cy-GB" sz="2400" dirty="0">
              <a:latin typeface="+mn-lt"/>
            </a:endParaRPr>
          </a:p>
          <a:p>
            <a:pPr lvl="0"/>
            <a:endParaRPr lang="cy-GB" sz="2400" dirty="0">
              <a:latin typeface="+mn-lt"/>
            </a:endParaRPr>
          </a:p>
          <a:p>
            <a:pPr lvl="0"/>
            <a:endParaRPr lang="cy-GB" sz="2400" dirty="0">
              <a:latin typeface="+mn-lt"/>
            </a:endParaRPr>
          </a:p>
          <a:p>
            <a:pPr lvl="0"/>
            <a:endParaRPr lang="cy-GB" sz="2400" dirty="0">
              <a:latin typeface="+mn-lt"/>
            </a:endParaRPr>
          </a:p>
          <a:p>
            <a:pPr lvl="0"/>
            <a:r>
              <a:rPr lang="cy-GB" sz="2200" dirty="0">
                <a:latin typeface="+mn-lt"/>
              </a:rPr>
              <a:t>Mae CSF yn derbyn y cyllid isaf y pen o’r boblogaeth (£1,176) o’i gymharu gyda’r cyfartaledd ar draws gweddill Cymru   (cyfartaledd £1,611)</a:t>
            </a:r>
          </a:p>
        </p:txBody>
      </p:sp>
      <p:cxnSp>
        <p:nvCxnSpPr>
          <p:cNvPr id="4" name="Straight Arrow Connector 3"/>
          <p:cNvCxnSpPr>
            <a:cxnSpLocks/>
          </p:cNvCxnSpPr>
          <p:nvPr/>
        </p:nvCxnSpPr>
        <p:spPr>
          <a:xfrm>
            <a:off x="1447800" y="2192256"/>
            <a:ext cx="6470849" cy="0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26160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409400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Cyllid gan Lywodraeth Cymru(2)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131" y="1478164"/>
            <a:ext cx="701986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52531" y="1630564"/>
            <a:ext cx="701986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3190" y="5485765"/>
            <a:ext cx="871761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cy-GB" sz="2200" dirty="0">
                <a:latin typeface="+mn-lt"/>
              </a:rPr>
              <a:t>Mae’r cyllid yn dangos y lefel y Dreth Gyngor sydd yn cael ei gasglu gan CSF o’i gymharu gyda chyllid craidd  gan Lywodraeth Cymru.  39.5% yn erbyn cyfartaledd Cymru o 27.5%.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14E602-933B-42EA-AC8E-B37D517762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191" y="1176539"/>
            <a:ext cx="8717617" cy="414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0363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F9D3AE-8404-479C-A544-16E9FB7FA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294" y="1104138"/>
            <a:ext cx="7487412" cy="4649724"/>
          </a:xfrm>
          <a:prstGeom prst="rect">
            <a:avLst/>
          </a:prstGeom>
        </p:spPr>
      </p:pic>
      <p:pic>
        <p:nvPicPr>
          <p:cNvPr id="22529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409400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Cyllid gan Lywodraeth Cymru (3)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131" y="1478164"/>
            <a:ext cx="701986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52531" y="1630564"/>
            <a:ext cx="701986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  <a:p>
            <a:pPr lvl="0"/>
            <a:endParaRPr lang="en-GB" sz="24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6983" y="5693505"/>
            <a:ext cx="794523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cy-GB" sz="2200" dirty="0">
                <a:latin typeface="+mn-lt"/>
              </a:rPr>
              <a:t>Mae CSF dal yn derbyn y cyllid isaf y pen o’r boblogaeth (£1,762) o’i gymharu gyda gweddill Cymru   (cyfartaledd £2,029, yr uchaf yw Sir Ddinbych £2,251) – gyda’r Dreth Gyngor </a:t>
            </a:r>
            <a:r>
              <a:rPr lang="cy-GB" sz="2200" u="sng" dirty="0">
                <a:latin typeface="+mn-lt"/>
              </a:rPr>
              <a:t>ac</a:t>
            </a:r>
            <a:r>
              <a:rPr lang="cy-GB" sz="2200" dirty="0">
                <a:latin typeface="+mn-lt"/>
              </a:rPr>
              <a:t> AEF </a:t>
            </a:r>
          </a:p>
        </p:txBody>
      </p:sp>
    </p:spTree>
    <p:extLst>
      <p:ext uri="{BB962C8B-B14F-4D97-AF65-F5344CB8AC3E}">
        <p14:creationId xmlns:p14="http://schemas.microsoft.com/office/powerpoint/2010/main" val="927254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Gyda Chyllideb 2022/23, byddwn yn…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131" y="1215852"/>
            <a:ext cx="8212081" cy="3986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Yn cydnabod yr holl bwysau gwario sy’n ymwneud gyda chyflogau a phensiynau mewn ysgolion,  hyd at drothwy o  3% o ran dyfarnu cyflogau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cydnabod y galw cynyddol ar wasanaethau cymdeithasol i oedolion a phlant ag Anghenion Dysgu Ychwanegol  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Ymateb i anghenion y digartref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Sgôp cyfyngedig sydd gan wasanaethau </a:t>
            </a:r>
            <a:r>
              <a:rPr lang="cy-GB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rhengflaen</a:t>
            </a: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wneud arbedion effeithlonrwydd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Parhau </a:t>
            </a:r>
            <a:r>
              <a:rPr lang="cy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sicrhau effeithiolrwydd ac effeithlonrwydd o ran gwasanaethau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Cyfyngu unrhyw gynnydd mewn ffioedd cymaint ag sydd yn bosib   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Cynnal yr holl wasanaethau lleol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232" y="5192527"/>
            <a:ext cx="1274444" cy="10556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936" y="5211865"/>
            <a:ext cx="1113907" cy="111390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507" y="5110868"/>
            <a:ext cx="1567658" cy="125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31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Crynodeb o’r sefyllfa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2901" y="1395845"/>
            <a:ext cx="473109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600" dirty="0">
                <a:latin typeface="+mn-lt"/>
              </a:rPr>
              <a:t>Rhagweld gorwariant yn y flwyddyn o £1.9m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600" dirty="0">
                <a:latin typeface="+mn-lt"/>
              </a:rPr>
              <a:t>Cyllideb 22/23 sydd yn ymgorffori pwysau gwasanaeth o £10.4m, pwysau cyflog o £4.6m ac arbedion arfaethedig o £1.6m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600" dirty="0">
                <a:latin typeface="+mn-lt"/>
              </a:rPr>
              <a:t>Mae modelu cyllidebau tymor canolig yn awgrymu bylchau pellach o £13.6m dros y  4 mlynedd sydd angen ei reoli</a:t>
            </a:r>
            <a:r>
              <a:rPr lang="cy-GB" sz="2800" dirty="0">
                <a:latin typeface="+mn-lt"/>
              </a:rPr>
              <a:t> </a:t>
            </a: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312" y="2553027"/>
            <a:ext cx="2479964" cy="247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0965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Perfformiad yn Ystod Blwyddyn 2021/22  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9495" y="1108243"/>
            <a:ext cx="8673668" cy="497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Rhagweld gorwariant o £1.94m erbyn mis 6 gyda’r gwasanaethau craidd sy’n cael eu darparu gan y Cyngor – mae pwysau rheolaidd yn effeithio ar 22/23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Camau i adfer y gyllideb dal yn cael eu cymryd er mwyn lliniaru  a lleihau unrhyw orwariant  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Rydym yn disgwyl grant pellach gan Lywodraeth Cymru cyn diwedd y flwyddyn a fydd o bosib yn medru ein cynorthwyo  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 hanes hir gan y Cyngor o weithio o fewn ei gyllideb. Mae hyn yn bwysig er mwyn osgoi gwneud defnydd un-tro o’r arian wrth gefn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 yna ddiffyg pellach o £3.97m yn ymwneud </a:t>
            </a: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â</a:t>
            </a: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COVID ac mae disgwyl bod y Cyngor yn cael ei ariannu am hyn o Gronfa Galedi  COVID Llywodraeth Cymru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Rydym dal i aros i’r trafodaethau negodi cyflogau i ddod i ben  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Cyfalaf ar ei hôl hi yn sgil yr amodau gweithredol heriol parhaus a’r effaith yn fewnol ac yn allanol yn sgil  Covid-19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886223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Crynodeb o Gyllideb 2022/23  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A9378A-69A0-4FF9-A18E-D6BA71C340D8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4" y="1149921"/>
            <a:ext cx="7357426" cy="56471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2983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Y gost ar gyfer darparu gwasanaethau 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27B304-599B-45E1-9E1A-E72116D2FB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14" y="1101090"/>
            <a:ext cx="9144000" cy="626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366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2540" y="131743"/>
            <a:ext cx="85531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2800" dirty="0">
                <a:solidFill>
                  <a:schemeClr val="bg1"/>
                </a:solidFill>
                <a:latin typeface="+mn-lt"/>
              </a:rPr>
              <a:t>Deall sut y mae gwasanaethau yn cael eu gosod</a:t>
            </a:r>
            <a:br>
              <a:rPr lang="cy-GB" sz="2800" dirty="0">
                <a:solidFill>
                  <a:schemeClr val="bg1"/>
                </a:solidFill>
                <a:latin typeface="+mn-lt"/>
              </a:rPr>
            </a:br>
            <a:r>
              <a:rPr lang="cy-GB" sz="2800" dirty="0">
                <a:solidFill>
                  <a:schemeClr val="bg1"/>
                </a:solidFill>
                <a:latin typeface="+mn-lt"/>
              </a:rPr>
              <a:t>mewn grwpiau </a:t>
            </a:r>
            <a:endParaRPr lang="cy-GB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6737" y="1440091"/>
            <a:ext cx="7964739" cy="4934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Plant a Phobl Ifanc  </a:t>
            </a:r>
            <a:r>
              <a:rPr lang="cy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yn cynnwys cyllidebau'r ysgolion unigol ynghyd â’r gwasanaethau gwella ysgolion a’r rhai a ddarperir gan yr Awdurdod Addysg fel goruchwylio’r broses dderbyn  a chefnogi plant ag Anghenion Dysgu Ychwanegol 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Gofal Cymdeithasol ac Iechyd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Gwasanaethau i oedolion sydd yn ceisio eu caniatáu i fyw mor annibynnol ag sydd yn bosib. 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Gwasanaethau i helpu’r plant a’r teuluoedd  mwyaf bregus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Gwasanaethau sydd yn ffocysu ar ddiogelu’r cyhoedd fel safonau masnachu a thrwyddedu 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33995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131743"/>
            <a:ext cx="85531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2800" dirty="0">
                <a:solidFill>
                  <a:schemeClr val="bg1"/>
                </a:solidFill>
                <a:latin typeface="+mn-lt"/>
              </a:rPr>
              <a:t>Deall sut y mae gwasanaethau yn cael eu gosod</a:t>
            </a:r>
            <a:br>
              <a:rPr lang="cy-GB" sz="2800" dirty="0">
                <a:solidFill>
                  <a:schemeClr val="bg1"/>
                </a:solidFill>
                <a:latin typeface="+mn-lt"/>
              </a:rPr>
            </a:br>
            <a:r>
              <a:rPr lang="cy-GB" sz="2800" dirty="0">
                <a:solidFill>
                  <a:schemeClr val="bg1"/>
                </a:solidFill>
                <a:latin typeface="+mn-lt"/>
              </a:rPr>
              <a:t>mewn grwpiau </a:t>
            </a:r>
            <a:endParaRPr lang="cy-GB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9593" y="1123892"/>
            <a:ext cx="7964739" cy="54842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Mentergarwch 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Yn cefnogi datblygiad economaidd yn y Sir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Gwastraff ac ailgylchu, cynnal y priffyrdd, cludiant a gwasanaethau gweithredol eraill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Gwasanaethau cynllunio a  thai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cy-GB" sz="1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9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MonLife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Yn darparu ystod eang o wasanaethau twristiaeth, hamdden a diwylliant   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Uned y Prif Weithredwr 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Yn gweinyddu’r broses ddemocrataidd drwy  gynorthwyo Aelodau a’r broses ddemocrataidd   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Gwasanaethau cyfreithiol a </a:t>
            </a:r>
            <a:r>
              <a:rPr lang="cy-GB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phridiannau</a:t>
            </a:r>
            <a:r>
              <a:rPr lang="cy-GB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tir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Gwasanaethau corfforaethol fel cyfathrebu, gwasanaethau i gwsmeriaid, yr iaith Gymraeg a chydraddoldeb   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623787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5396" y="819"/>
            <a:ext cx="85531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2800" dirty="0">
                <a:solidFill>
                  <a:schemeClr val="bg1"/>
                </a:solidFill>
                <a:latin typeface="+mn-lt"/>
              </a:rPr>
              <a:t>Deall sut y mae gwasanaethau yn cael eu gosod</a:t>
            </a:r>
            <a:br>
              <a:rPr lang="cy-GB" sz="2800" dirty="0">
                <a:solidFill>
                  <a:schemeClr val="bg1"/>
                </a:solidFill>
                <a:latin typeface="+mn-lt"/>
              </a:rPr>
            </a:br>
            <a:r>
              <a:rPr lang="cy-GB" sz="2800" dirty="0">
                <a:solidFill>
                  <a:schemeClr val="bg1"/>
                </a:solidFill>
                <a:latin typeface="+mn-lt"/>
              </a:rPr>
              <a:t>mewn grwpiau </a:t>
            </a:r>
            <a:endParaRPr lang="cy-GB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9593" y="1208981"/>
            <a:ext cx="7964739" cy="5583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Adnoddau – </a:t>
            </a:r>
            <a:r>
              <a:rPr lang="cy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gwasanaethau cymorth fel cyllid, TGCh, Adnoddau Dynol, y gyflogres, hyfforddiant, cynllunio brys/argyfwng. Ystadau, gwasanaethau eiddo a gweithgareddau masnachol</a:t>
            </a:r>
            <a:r>
              <a:rPr lang="cy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Costau Corfforaethol – </a:t>
            </a:r>
            <a:r>
              <a:rPr lang="cy-GB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praeseptau</a:t>
            </a:r>
            <a:r>
              <a:rPr lang="cy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 ardollau i gyrff statudol eraill ynghyd â chostau eraill fel yswiriant, ffioedd banciau ac archwilio</a:t>
            </a:r>
            <a:r>
              <a:rPr lang="cy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Dyraniadau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cy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 gost o fenthyg gyda chyfraniadau i, neu o’r, arian wrth gefn a glustnodir</a:t>
            </a:r>
            <a:r>
              <a:rPr lang="cy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Cyllid - </a:t>
            </a:r>
            <a:r>
              <a:rPr lang="cy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yn cynnwys cyllid craidd Llywodraeth Cymru, incwm y Dreth Gyngor ac unrhyw gyfraniad gan arian wrth gefn cyffredinol y Cyngor</a:t>
            </a:r>
            <a:r>
              <a:rPr lang="cy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440564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Pwysau ariannol ar yr Awdurdod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9089" y="1380778"/>
            <a:ext cx="79647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endParaRPr lang="en-GB" sz="2400" dirty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AB6D09DA-60FE-4CA6-AA7E-DC5E2174C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680700"/>
              </p:ext>
            </p:extLst>
          </p:nvPr>
        </p:nvGraphicFramePr>
        <p:xfrm>
          <a:off x="572737" y="1380777"/>
          <a:ext cx="6096000" cy="4863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2648">
                  <a:extLst>
                    <a:ext uri="{9D8B030D-6E8A-4147-A177-3AD203B41FA5}">
                      <a16:colId xmlns:a16="http://schemas.microsoft.com/office/drawing/2014/main" val="209354064"/>
                    </a:ext>
                  </a:extLst>
                </a:gridCol>
                <a:gridCol w="1773352">
                  <a:extLst>
                    <a:ext uri="{9D8B030D-6E8A-4147-A177-3AD203B41FA5}">
                      <a16:colId xmlns:a16="http://schemas.microsoft.com/office/drawing/2014/main" val="2753716786"/>
                    </a:ext>
                  </a:extLst>
                </a:gridCol>
              </a:tblGrid>
              <a:tr h="1171598">
                <a:tc>
                  <a:txBody>
                    <a:bodyPr/>
                    <a:lstStyle/>
                    <a:p>
                      <a:r>
                        <a:rPr lang="cy-GB" sz="2000" noProof="0" dirty="0"/>
                        <a:t>Pwysau yn ôl y Gyfarwyddiaeth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2022/23</a:t>
                      </a:r>
                      <a:br>
                        <a:rPr lang="en-GB" sz="2000" dirty="0"/>
                      </a:br>
                      <a:r>
                        <a:rPr lang="en-GB" sz="2000" dirty="0"/>
                        <a:t>£000</a:t>
                      </a:r>
                      <a:br>
                        <a:rPr lang="en-GB" sz="2000" dirty="0"/>
                      </a:b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3927"/>
                  </a:ext>
                </a:extLst>
              </a:tr>
              <a:tr h="461538">
                <a:tc>
                  <a:txBody>
                    <a:bodyPr/>
                    <a:lstStyle/>
                    <a:p>
                      <a:r>
                        <a:rPr lang="cy-GB" sz="2000" noProof="0" dirty="0"/>
                        <a:t>Plant a Phobl Ifanc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1,038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456366"/>
                  </a:ext>
                </a:extLst>
              </a:tr>
              <a:tr h="461538">
                <a:tc>
                  <a:txBody>
                    <a:bodyPr/>
                    <a:lstStyle/>
                    <a:p>
                      <a:r>
                        <a:rPr lang="cy-GB" sz="2000" noProof="0"/>
                        <a:t>Gofal Cymdeithasol ac Iechyd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4,599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882007"/>
                  </a:ext>
                </a:extLst>
              </a:tr>
              <a:tr h="461538">
                <a:tc>
                  <a:txBody>
                    <a:bodyPr/>
                    <a:lstStyle/>
                    <a:p>
                      <a:r>
                        <a:rPr lang="cy-GB" sz="2000" noProof="0" dirty="0"/>
                        <a:t>Mentergarwch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2,530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20484"/>
                  </a:ext>
                </a:extLst>
              </a:tr>
              <a:tr h="461538">
                <a:tc>
                  <a:txBody>
                    <a:bodyPr/>
                    <a:lstStyle/>
                    <a:p>
                      <a:r>
                        <a:rPr lang="cy-GB" sz="2000" noProof="0" dirty="0" err="1"/>
                        <a:t>Monlife</a:t>
                      </a:r>
                      <a:endParaRPr lang="cy-GB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156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001808"/>
                  </a:ext>
                </a:extLst>
              </a:tr>
              <a:tr h="461538">
                <a:tc>
                  <a:txBody>
                    <a:bodyPr/>
                    <a:lstStyle/>
                    <a:p>
                      <a:r>
                        <a:rPr lang="cy-GB" sz="2000" noProof="0" dirty="0"/>
                        <a:t>Adnoddau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1,066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261003"/>
                  </a:ext>
                </a:extLst>
              </a:tr>
              <a:tr h="461538">
                <a:tc>
                  <a:txBody>
                    <a:bodyPr/>
                    <a:lstStyle/>
                    <a:p>
                      <a:r>
                        <a:rPr lang="cy-GB" sz="2000" noProof="0"/>
                        <a:t>Uned y Prif Weithredwr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205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209351"/>
                  </a:ext>
                </a:extLst>
              </a:tr>
              <a:tr h="461538">
                <a:tc>
                  <a:txBody>
                    <a:bodyPr/>
                    <a:lstStyle/>
                    <a:p>
                      <a:r>
                        <a:rPr lang="cy-GB" sz="2000" noProof="0"/>
                        <a:t>Costau Corfforaethol a Ffioedd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814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589499"/>
                  </a:ext>
                </a:extLst>
              </a:tr>
              <a:tr h="461538">
                <a:tc>
                  <a:txBody>
                    <a:bodyPr/>
                    <a:lstStyle/>
                    <a:p>
                      <a:r>
                        <a:rPr lang="cy-GB" sz="2000" noProof="0" dirty="0"/>
                        <a:t>Cyfanswm craidd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10,413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772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79603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Pwysau ariannol ar yr Awdurdod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9630" y="1108955"/>
            <a:ext cx="7964739" cy="5406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Mae pwysau’n parhau y tu hwnt i reolaeth yr Awdurdod – yn cael ei yrru gan y galw, chwyddiant a’r newidiadau deddfwriaethol  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Mae pwysau wedi ei herio ac wedi ei reoli neu’i liniaru lle bo’n bosib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Mae’r pwysau sylweddol,  cyfanswm o £10.4m, yn cynnwys: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Pwysau yn y galw am wasanaethau i blant ag anghenion dysgu ychwanegol  – £0.96m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Pwysau yn ariannu’r gwasanaeth i Blant Sy’n Derbyn Gofal    (LAC) – £1.31m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Cynnal y model cyflenwi yn y maes gofal cymdeithasol i oedolion (mwy o alw a chymhlethdodau)  – £1.0m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Ymateb i farchnad gofal cymdeithasol </a:t>
            </a:r>
            <a:r>
              <a:rPr lang="cy-GB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anghynaliadwy</a:t>
            </a: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– darpariaeth a gwariant brys o £1.9m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Ailgylchu a Gwastraff - Costau cynyddol ar gyfer darparu’r gwasanaethau yn sgil y cynnydd mewn ailgylchu- £1.22m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458761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Pwysau ariannol ar yr Awdurdod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388" y="1108955"/>
            <a:ext cx="8632825" cy="53430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Uned Trafnidiaeth i Deithwyr – Pwysau o £644k yn deillio o gostau gweithredol cynyddol a mwy o deithwyr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Cynnal a Chadw Safleoedd – Mae cynnydd yn y galw  am wasanaethau wedi arwain at £273k o bwysau yn sgil chwyddiant, cynnal a chadw a chostau gweithwyr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Diogelu’r Cyhoedd – mae yna gynnig o £223k er mwyn sicrhau bod y gwasanaeth hwn yn ddygn ar gyfer y dyfodol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Diffyg yn yr incwm a ragwelir  - £781k o bwysau sydd yn deillio o eiddo buddsoddi'r Cyngor    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Costau ynni –  amcangyfrif y bydd yna gynnydd o £446k yn 2022/23.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Costau corfforaethol  – £272k o bwysau yn deillio o gynnydd mewn </a:t>
            </a:r>
            <a:r>
              <a:rPr lang="cy-GB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praeseptau</a:t>
            </a: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ffioedd ac yn amodol i newid wrth i’r cyfraniadau gael eu cadarnhau  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GB" sz="2300" dirty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926514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Cynigion ar gyfer creu arbedion 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Table 2">
            <a:extLst>
              <a:ext uri="{FF2B5EF4-FFF2-40B4-BE49-F238E27FC236}">
                <a16:creationId xmlns:a16="http://schemas.microsoft.com/office/drawing/2014/main" id="{59062A46-8B64-4099-8D9B-FD86EA4A4E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688625"/>
              </p:ext>
            </p:extLst>
          </p:nvPr>
        </p:nvGraphicFramePr>
        <p:xfrm>
          <a:off x="572737" y="1380777"/>
          <a:ext cx="6096000" cy="5139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2648">
                  <a:extLst>
                    <a:ext uri="{9D8B030D-6E8A-4147-A177-3AD203B41FA5}">
                      <a16:colId xmlns:a16="http://schemas.microsoft.com/office/drawing/2014/main" val="209354064"/>
                    </a:ext>
                  </a:extLst>
                </a:gridCol>
                <a:gridCol w="1773352">
                  <a:extLst>
                    <a:ext uri="{9D8B030D-6E8A-4147-A177-3AD203B41FA5}">
                      <a16:colId xmlns:a16="http://schemas.microsoft.com/office/drawing/2014/main" val="2753716786"/>
                    </a:ext>
                  </a:extLst>
                </a:gridCol>
              </a:tblGrid>
              <a:tr h="1171598">
                <a:tc>
                  <a:txBody>
                    <a:bodyPr/>
                    <a:lstStyle/>
                    <a:p>
                      <a:r>
                        <a:rPr lang="cy-GB" sz="2000" noProof="0" dirty="0"/>
                        <a:t>Pwysau yn ôl y Gyfarwyddiaeth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2022/23</a:t>
                      </a:r>
                      <a:br>
                        <a:rPr lang="en-GB" sz="2000" dirty="0"/>
                      </a:br>
                      <a:r>
                        <a:rPr lang="en-GB" sz="2000" dirty="0"/>
                        <a:t>£000</a:t>
                      </a:r>
                      <a:br>
                        <a:rPr lang="en-GB" sz="2000" dirty="0"/>
                      </a:b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3927"/>
                  </a:ext>
                </a:extLst>
              </a:tr>
              <a:tr h="737235">
                <a:tc>
                  <a:txBody>
                    <a:bodyPr/>
                    <a:lstStyle/>
                    <a:p>
                      <a:r>
                        <a:rPr lang="cy-GB" sz="2000" noProof="0" dirty="0"/>
                        <a:t>Plant a Phobl Ifanc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456366"/>
                  </a:ext>
                </a:extLst>
              </a:tr>
              <a:tr h="461538">
                <a:tc>
                  <a:txBody>
                    <a:bodyPr/>
                    <a:lstStyle/>
                    <a:p>
                      <a:r>
                        <a:rPr lang="cy-GB" sz="2000" noProof="0"/>
                        <a:t>Gofal Cymdeithasol ac Iechyd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0" dirty="0">
                          <a:solidFill>
                            <a:srgbClr val="FF0000"/>
                          </a:solidFill>
                        </a:rPr>
                        <a:t>(120)</a:t>
                      </a:r>
                      <a:endParaRPr 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882007"/>
                  </a:ext>
                </a:extLst>
              </a:tr>
              <a:tr h="461538">
                <a:tc>
                  <a:txBody>
                    <a:bodyPr/>
                    <a:lstStyle/>
                    <a:p>
                      <a:r>
                        <a:rPr lang="cy-GB" sz="2000" noProof="0" dirty="0"/>
                        <a:t>Mentergarwch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0" dirty="0">
                          <a:solidFill>
                            <a:srgbClr val="FF0000"/>
                          </a:solidFill>
                        </a:rPr>
                        <a:t>(959)</a:t>
                      </a:r>
                      <a:endParaRPr 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20484"/>
                  </a:ext>
                </a:extLst>
              </a:tr>
              <a:tr h="461538">
                <a:tc>
                  <a:txBody>
                    <a:bodyPr/>
                    <a:lstStyle/>
                    <a:p>
                      <a:r>
                        <a:rPr lang="cy-GB" sz="2000" noProof="0" dirty="0" err="1"/>
                        <a:t>Monlife</a:t>
                      </a:r>
                      <a:endParaRPr lang="cy-GB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001808"/>
                  </a:ext>
                </a:extLst>
              </a:tr>
              <a:tr h="461538">
                <a:tc>
                  <a:txBody>
                    <a:bodyPr/>
                    <a:lstStyle/>
                    <a:p>
                      <a:r>
                        <a:rPr lang="cy-GB" sz="2000" noProof="0" dirty="0"/>
                        <a:t>Adnoddau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261003"/>
                  </a:ext>
                </a:extLst>
              </a:tr>
              <a:tr h="461538">
                <a:tc>
                  <a:txBody>
                    <a:bodyPr/>
                    <a:lstStyle/>
                    <a:p>
                      <a:r>
                        <a:rPr lang="cy-GB" sz="2000" noProof="0"/>
                        <a:t>Uned y Prif Weithredwr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0" dirty="0">
                          <a:solidFill>
                            <a:srgbClr val="FF0000"/>
                          </a:solidFill>
                        </a:rPr>
                        <a:t>(33)</a:t>
                      </a:r>
                      <a:endParaRPr 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209351"/>
                  </a:ext>
                </a:extLst>
              </a:tr>
              <a:tr h="461538">
                <a:tc>
                  <a:txBody>
                    <a:bodyPr/>
                    <a:lstStyle/>
                    <a:p>
                      <a:r>
                        <a:rPr lang="cy-GB" sz="2000" noProof="0"/>
                        <a:t>Costau Corfforaethol a Ffioedd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0" dirty="0">
                          <a:solidFill>
                            <a:srgbClr val="FF0000"/>
                          </a:solidFill>
                        </a:rPr>
                        <a:t>(442)</a:t>
                      </a:r>
                      <a:endParaRPr 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589499"/>
                  </a:ext>
                </a:extLst>
              </a:tr>
              <a:tr h="461538">
                <a:tc>
                  <a:txBody>
                    <a:bodyPr/>
                    <a:lstStyle/>
                    <a:p>
                      <a:r>
                        <a:rPr lang="cy-GB" sz="2000" noProof="0" dirty="0"/>
                        <a:t>Cyfanswm craidd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0" dirty="0">
                          <a:solidFill>
                            <a:srgbClr val="FF0000"/>
                          </a:solidFill>
                        </a:rPr>
                        <a:t>(1,544)</a:t>
                      </a:r>
                      <a:endParaRPr 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772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11719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Cynigion ar gyfer creu arbedion 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9717" y="1100563"/>
            <a:ext cx="8502496" cy="6921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 ôl sawl blwyddyn o wneud arbedion heriol, mae sicrhau arbedion pellach yn dod yn fwy ac yn fwy heriol   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Mae’r sefyllfa hon wedi ei gwaethygu gan y pandemig ac mae amser y swyddogion yn gorfod cael ei wario ar ymateb i’r argyfwng a’n sicrhau bod y gwasanaethau hanfodol yn cael eu darparu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Gorwariant yn ystod y flwyddyn – er bod hyn yn cael ei reoli drwy gyfrwng cynllun adferiad, mae’r pwysau sylweddol ar wasanaethau yn parhau i mewn i   22/23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Mae’r sefyllfa heriol hon yn golygu bod y sefyllfa yr ydym yn wynebu yn fwy acíwt – er bod hyn wedi ei liniaru rhywfaint gan setliad Llywodraeth Cymru   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Mae’r pecyn arbedion felly wedi cynnwys yn bennaf: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  <a:tabLst>
                <a:tab pos="914400" algn="l"/>
              </a:tabLst>
            </a:pPr>
            <a:r>
              <a:rPr lang="cy-GB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Arbedion a ddaw o’r penderfyniadau sydd eisoes wedi eu cymryd yn ystod y flwyddyn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  <a:tabLst>
                <a:tab pos="914400" algn="l"/>
              </a:tabLst>
            </a:pPr>
            <a:r>
              <a:rPr lang="cy-GB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Defnydd hyblyg o dderbynebau cyfalaf er mwyn ariannu’r gost o ddiwygio’r gwasanaethau 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  <a:tabLst>
                <a:tab pos="914400" algn="l"/>
              </a:tabLst>
            </a:pPr>
            <a:r>
              <a:rPr lang="cy-GB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Creu incwm cynyddol a ddaw o’r ffioedd  </a:t>
            </a: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000" dirty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468774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Cynigion ar gyfer creu arbedion 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9089" y="1244587"/>
            <a:ext cx="7964739" cy="5622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Arbedion mewn Gwastraff ac Ailgylchu sydd yn deillio o ail-dendro contractau rheoli gwastraff    (£856k)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 cyfle i wneud defnydd pellach o gyfarwyddyd  gan Lywodraeth Cymru sydd yn caniatáu’r Awdurdod i wneud defnydd hyblyg o’r derbyniadau cyfalaf er mwyn </a:t>
            </a:r>
            <a:r>
              <a:rPr lang="cy-GB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capitaleiddio</a:t>
            </a:r>
            <a:r>
              <a:rPr lang="cy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costau refeniw sydd yn ymwneud gyda diwygio’r gwasanaethau  (£442k)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Incwm a grëir o’r cynnydd a ragwelir mewn incwm, ffioedd newydd a'r cynnydd mewn ffioedd cyfredol  (£133k) – unrhyw gynnydd wedi ei gyfyngu cymaint ag sydd yn bosib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Arbedion ynni o £90k wrth Oleuo’r Strydoedd ar ôl cwblhau’r rhaglen gosod goleuadau LED.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23451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Effaith cynigion y gyllideb  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389" y="1102445"/>
            <a:ext cx="8831876" cy="4739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Yr holl gynigion wedi eu hasesu’n gynnar ar gyfer yr effaith ar gydraddoldeb ac ystyriaethau  o ran Llesiant a Chenedlaethau’r Dyfodol  </a:t>
            </a: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Mae nifer o feysydd sydd yn medru effeithio ar drigolion:</a:t>
            </a: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Cynnydd yn y Dreth Gyngor at ddibenion modelu o  3.95%</a:t>
            </a: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Cynigion i gynyddu ffioedd mewn nifer o feysydd yn unol gyda chwyddiant - er wedi ei gadw mor isel â phosib</a:t>
            </a: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Mae cynllun gostwng y Dreth Gyngor yn cynnig ychydig o gymorth i’r sawl ar incwm isel a’r sawl sydd yn derbyn budd-daliadau.  Mae aelwydydd person sengl hefyd yn gymwys i dderbyn gostyngiad o   25% ar y Dreth Gyngor.</a:t>
            </a: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Mae ffioedd ar gyfer gofal yn y cartref a phreswyl hefyd yn amodol ar brawf modd ac mae yna uchafswm ar y ffioedd er mwyn lliniaru’r effaith ar y sawl sydd ar yr incwm isaf.   </a:t>
            </a: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544853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2800" dirty="0">
                <a:solidFill>
                  <a:schemeClr val="bg1"/>
                </a:solidFill>
                <a:latin typeface="+mn-lt"/>
              </a:rPr>
              <a:t>Cynigion drafft cyfalaf </a:t>
            </a:r>
            <a:endParaRPr lang="cy-GB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6437" y="1096210"/>
            <a:ext cx="8014148" cy="5447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Ymrwymiad parhaus i ariannu rhaglen ysgolion ar gyfer y Dyfodol  – achos busnes i’w gymeradwyo ar gyfer ysgol pob oed yn Y Fenni 3-19 (band B); ysgol gyfun Cas-gwent i ddilyn ym mand C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Ymroddiad parhaus i Fargen Ddinesig Prifddinas-Ranbarth Caerdydd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Agor gofal cartref Heol </a:t>
            </a:r>
            <a:r>
              <a:rPr lang="cy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Crick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Cynnal buddsoddiad ar y lefelau cyfredol o ran: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cy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Rhaglen graidd tua £5.3 miliwn yn talu am briffyrdd a chynnal eiddo a ffermydd y sir  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cy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Grantiau Cyfleusterau i’r Anabl – £900k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cy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Mynediad i Bawb - £250k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Defnydd hyblyg parhaus o dderbyniadau cyfalaf un-tro er mwyn talu am gostau diwygio’r gwasanaeth  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£2.7m o gynigion  cyfalaf dal i’w hasesu ar y cyd gyda’r diffyg o £762k mewn cyllid yn sgil setliad Llywodraeth Cymru 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Rydym yn gofyn am eglurhad ynglŷn â grantiau cyfalaf  Llywodraeth Cymru 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10905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2800" dirty="0">
                <a:solidFill>
                  <a:schemeClr val="bg1"/>
                </a:solidFill>
                <a:latin typeface="+mn-lt"/>
              </a:rPr>
              <a:t>Pwysau ac ystyriaethau y gyllideb gyfalaf </a:t>
            </a:r>
            <a:endParaRPr lang="cy-GB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3962" y="1109459"/>
            <a:ext cx="8458252" cy="7389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Gwaith cynnal a chadw sydd angen ei wneud  – Eiddo, deddf gwahaniaethu yn erbyn anabledd yn y gweithle (e.e. mynediad at adeiladau ayyb), gwella heolydd, hawliau tramwy, pontydd,  ceuffosydd a waliau – adolygiad yn cael ei gynnal er mwyn pennu a yw unrhyw risgiau  angen ymateb brys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Atal cau heolydd yn sgil tirlithriad</a:t>
            </a:r>
            <a:endParaRPr lang="en-US" sz="1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Ymateb i’r clefyd (</a:t>
            </a:r>
            <a:r>
              <a:rPr lang="cy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Chalara</a:t>
            </a: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coed ynn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Digartrefedd a darpariaeth yn ymwneud gyda thai  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Darparu tai (fforddiadwy) cost isel  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Buddsoddiad seilwaith digidol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Ystyriaethau cludiant/teithio llesol 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Buddsoddi yn y broses o resymoli y safleoedd amwynder cymunedol (seilwaith gwastraff ac ailgylchu a depo) 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Ystyriaethau buddsoddi </a:t>
            </a:r>
            <a:r>
              <a:rPr lang="cy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MonLife</a:t>
            </a: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Ymrwymiadau argyfwng hinsawdd a lleihau’r carbon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Arian cyfatebol ar gyfer cynlluniau ariannu grant penodol  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4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600" dirty="0">
              <a:latin typeface="+mn-lt"/>
            </a:endParaRPr>
          </a:p>
          <a:p>
            <a:endParaRPr lang="en-GB" sz="2800" dirty="0"/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808164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Risgiau ac ansicrwydd allweddol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9089" y="1170847"/>
            <a:ext cx="7964739" cy="5558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Effaith barhaus y pandemig – ar y Cyngor, yr economi a’r cymunedau  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Risg na fydd y cyllid gan Lywodraeth Cymru yn cwrdd â’r costau llawn a’r golled o ran incwm sydd yn deillio o’r pandemig – yn enwedig o ran digartrefedd, incwm y ganolfan hamdden a gofal cymdeithasol i oedolion.   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Natur y pwysau gwasanaeth pellach a’r </a:t>
            </a:r>
            <a:r>
              <a:rPr lang="cy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anwadalrwydd</a:t>
            </a:r>
            <a:r>
              <a:rPr lang="cy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mewn rhai meysydd fel gofal cymdeithasol a phlant ag anghenion dysgu ychwanegol 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Yr angen am eglurhad cynnar ar y lefelau o gyllid grant sydd yn helpu cynnal gwasanaethau 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Gan ddibynnu os yw’r risgiau yma yn dod yn wir, efallai y bydd angen cymryd camau pellach er mwyn adfer y gyllideb yn 2022/23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597601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Disgwyl ymlaen i’r tymor canolig 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9089" y="1137907"/>
            <a:ext cx="7964739" cy="5201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Mae cyllid cyhoeddus ac anghenion y cymunedau yn parhau i gael eu heffeithio mewn modd hollol ddigynsail o ganlyniad i’r pandemig  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Mae Llywodraeth Cymru wedi cynnig rhagamcan o’r setliad ar gyfer   22/23 (3.5%) a 23/24 (2.4%), o ganlyniad i Lywodraeth y DU a’r Canghellor yn cyhoeddi Adolygiad Gwariant Cynhwysfawr. Ond mae’n bosib y bydd hyn yn newid.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Mae’r cynnydd yn y Dreth Gyngor wedi ei leihau i 3.95% dros y tymor canolig ac at ddibenion modelu.  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Mae’r dyfarniadau o ran codiad cyflog yn unol gyda rhagolygon yr  OBR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Gwaith pellach yn cael ei wneud er mwyn diweddaru’r rhagamcanion ar gyfer y pwysau gwasanaeth  a’r cyfleoedd am arbedion dros y tymor canolig  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Bydd gweinyddiaeth wleidyddol newydd yn amlinellu ei flaenoriaethau ac yn mynd i lywio strategaeth a chynllunio MTFP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924501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b="1" dirty="0">
                <a:solidFill>
                  <a:schemeClr val="bg1"/>
                </a:solidFill>
                <a:latin typeface="+mn-lt"/>
              </a:rPr>
              <a:t>Yr Her dros y tymor canolig</a:t>
            </a:r>
            <a:r>
              <a:rPr lang="en-GB" sz="3200" b="1" dirty="0">
                <a:solidFill>
                  <a:schemeClr val="bg1"/>
                </a:solidFill>
                <a:latin typeface="+mn-lt"/>
              </a:rPr>
              <a:t>…..</a:t>
            </a: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F3A462-F2DB-4775-9F4E-8E14423419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922" y="1275653"/>
            <a:ext cx="8507402" cy="361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1177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2800" dirty="0">
                <a:solidFill>
                  <a:schemeClr val="bg1"/>
                </a:solidFill>
                <a:latin typeface="+mn-lt"/>
              </a:rPr>
              <a:t>Amserlenni </a:t>
            </a:r>
            <a:endParaRPr lang="cy-GB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131" y="1504153"/>
            <a:ext cx="541274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800" dirty="0">
                <a:latin typeface="+mn-lt"/>
              </a:rPr>
              <a:t>Cynigion y gyllideb yn rhan o ymgynghoriad  – 19</a:t>
            </a:r>
            <a:r>
              <a:rPr lang="cy-GB" sz="2800" baseline="30000" dirty="0">
                <a:latin typeface="+mn-lt"/>
              </a:rPr>
              <a:t>eg</a:t>
            </a:r>
            <a:r>
              <a:rPr lang="cy-GB" sz="2800" dirty="0">
                <a:latin typeface="+mn-lt"/>
              </a:rPr>
              <a:t> Ion 2022 – 16</a:t>
            </a:r>
            <a:r>
              <a:rPr lang="cy-GB" sz="2800" baseline="30000" dirty="0">
                <a:latin typeface="+mn-lt"/>
              </a:rPr>
              <a:t>eg</a:t>
            </a:r>
            <a:r>
              <a:rPr lang="cy-GB" sz="2800" dirty="0">
                <a:latin typeface="+mn-lt"/>
              </a:rPr>
              <a:t> </a:t>
            </a:r>
            <a:r>
              <a:rPr lang="cy-GB" sz="2800" dirty="0" err="1">
                <a:latin typeface="+mn-lt"/>
              </a:rPr>
              <a:t>Chwef</a:t>
            </a:r>
            <a:r>
              <a:rPr lang="cy-GB" sz="2800" dirty="0">
                <a:latin typeface="+mn-lt"/>
              </a:rPr>
              <a:t> 2022 (4 wythnos)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800" dirty="0">
                <a:latin typeface="+mn-lt"/>
              </a:rPr>
              <a:t>Craffu Dethol – Ion- </a:t>
            </a:r>
            <a:r>
              <a:rPr lang="cy-GB" sz="2800" dirty="0" err="1">
                <a:latin typeface="+mn-lt"/>
              </a:rPr>
              <a:t>Chwef</a:t>
            </a:r>
            <a:r>
              <a:rPr lang="cy-GB" sz="2800" dirty="0">
                <a:latin typeface="+mn-lt"/>
              </a:rPr>
              <a:t> 2022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800" dirty="0">
                <a:latin typeface="+mn-lt"/>
              </a:rPr>
              <a:t>Ymgynghoriad cyhoeddus yn dod i ben ar 16</a:t>
            </a:r>
            <a:r>
              <a:rPr lang="cy-GB" sz="2800" baseline="30000" dirty="0">
                <a:latin typeface="+mn-lt"/>
              </a:rPr>
              <a:t>eg</a:t>
            </a:r>
            <a:r>
              <a:rPr lang="cy-GB" sz="2800" dirty="0">
                <a:latin typeface="+mn-lt"/>
              </a:rPr>
              <a:t> </a:t>
            </a:r>
            <a:r>
              <a:rPr lang="cy-GB" sz="2800" dirty="0" err="1">
                <a:latin typeface="+mn-lt"/>
              </a:rPr>
              <a:t>Chwef</a:t>
            </a:r>
            <a:r>
              <a:rPr lang="cy-GB" sz="2800" dirty="0">
                <a:latin typeface="+mn-lt"/>
              </a:rPr>
              <a:t> 2022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800" dirty="0">
                <a:latin typeface="+mn-lt"/>
              </a:rPr>
              <a:t>Cabinet, Cyllideb Derfynol – 2</a:t>
            </a:r>
            <a:r>
              <a:rPr lang="cy-GB" sz="2800" baseline="30000" dirty="0">
                <a:latin typeface="+mn-lt"/>
              </a:rPr>
              <a:t>ail</a:t>
            </a:r>
            <a:r>
              <a:rPr lang="cy-GB" sz="2800" dirty="0">
                <a:latin typeface="+mn-lt"/>
              </a:rPr>
              <a:t> Mawrth 2022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800" dirty="0">
                <a:latin typeface="+mn-lt"/>
              </a:rPr>
              <a:t>Gosod y Dreth Gyngor a’r Gyllideb – 3</a:t>
            </a:r>
            <a:r>
              <a:rPr lang="cy-GB" sz="2800" baseline="30000" dirty="0">
                <a:latin typeface="+mn-lt"/>
              </a:rPr>
              <a:t>ydd</a:t>
            </a:r>
            <a:r>
              <a:rPr lang="cy-GB" sz="2800" dirty="0">
                <a:latin typeface="+mn-lt"/>
              </a:rPr>
              <a:t> Mawrth 2022</a:t>
            </a: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326" y="4151093"/>
            <a:ext cx="2187360" cy="218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0770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2800" dirty="0">
                <a:solidFill>
                  <a:schemeClr val="bg1"/>
                </a:solidFill>
                <a:latin typeface="+mn-lt"/>
              </a:rPr>
              <a:t>Unrhyw gwestiynau?</a:t>
            </a:r>
            <a:endParaRPr lang="cy-GB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2655" y="1395419"/>
            <a:ext cx="5606705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3600" dirty="0">
                <a:latin typeface="+mn-lt"/>
              </a:rPr>
              <a:t>Rhannwch eich barn os gwelwch yn dda?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3600" dirty="0">
                <a:latin typeface="+mn-lt"/>
              </a:rPr>
              <a:t>Arolwg ar y gyllideb a gwybodaeth bellach ar ein gwefan  </a:t>
            </a:r>
            <a:r>
              <a:rPr lang="cy-GB" sz="3200" dirty="0">
                <a:latin typeface="+mn-lt"/>
                <a:hlinkClick r:id="rId4"/>
              </a:rPr>
              <a:t>www.monmouthshire.gov.uk/budget-2022-2023</a:t>
            </a:r>
            <a:r>
              <a:rPr lang="cy-GB" sz="3200" dirty="0">
                <a:latin typeface="+mn-lt"/>
              </a:rPr>
              <a:t> </a:t>
            </a:r>
            <a:endParaRPr lang="cy-GB" sz="36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3600" dirty="0">
                <a:latin typeface="+mn-lt"/>
              </a:rPr>
              <a:t>Mae modd i chi ein </a:t>
            </a:r>
            <a:r>
              <a:rPr lang="cy-GB" sz="3600" dirty="0" err="1">
                <a:latin typeface="+mn-lt"/>
              </a:rPr>
              <a:t>trydaru</a:t>
            </a:r>
            <a:r>
              <a:rPr lang="cy-GB" sz="3600" dirty="0">
                <a:latin typeface="+mn-lt"/>
              </a:rPr>
              <a:t> - @MonmouthshireCC </a:t>
            </a: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646" y="3870668"/>
            <a:ext cx="2900796" cy="290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1494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Fforwm Cyllideb Ysgolion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9089" y="1170847"/>
            <a:ext cx="796473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y-GB" sz="2400" b="1" u="sng" dirty="0">
                <a:latin typeface="+mn-lt"/>
              </a:rPr>
              <a:t>Buddsoddi mewn gwasanaethau er mwyn delio gyda phwysau refeniw:</a:t>
            </a:r>
          </a:p>
          <a:p>
            <a:endParaRPr lang="cy-GB" sz="2400" dirty="0">
              <a:latin typeface="+mn-lt"/>
            </a:endParaRPr>
          </a:p>
          <a:p>
            <a:r>
              <a:rPr lang="cy-GB" sz="2400" b="1" dirty="0">
                <a:latin typeface="+mn-lt"/>
              </a:rPr>
              <a:t>Plant a Phobl Ifanc (£1.009m)</a:t>
            </a:r>
          </a:p>
          <a:p>
            <a:endParaRPr lang="cy-GB" sz="2400" b="1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400" dirty="0">
                <a:latin typeface="+mn-lt"/>
              </a:rPr>
              <a:t>£244k Pwysau adennill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400" dirty="0">
                <a:latin typeface="+mn-lt"/>
              </a:rPr>
              <a:t>£277k Costau gosod annibynnol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400" dirty="0">
                <a:latin typeface="+mn-lt"/>
              </a:rPr>
              <a:t>£138k Costau gosod eraill ar gyfer yr </a:t>
            </a:r>
            <a:r>
              <a:rPr lang="cy-GB" sz="2400" dirty="0" err="1">
                <a:latin typeface="+mn-lt"/>
              </a:rPr>
              <a:t>ALl</a:t>
            </a:r>
            <a:endParaRPr lang="cy-GB" sz="2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400" dirty="0">
                <a:latin typeface="+mn-lt"/>
              </a:rPr>
              <a:t>£298k cymorth ADY i ysgolion CSF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400" dirty="0">
                <a:latin typeface="+mn-lt"/>
              </a:rPr>
              <a:t>£15k cludiant ADY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400" dirty="0">
                <a:latin typeface="+mn-lt"/>
              </a:rPr>
              <a:t>£37k SENCOM</a:t>
            </a:r>
          </a:p>
          <a:p>
            <a:endParaRPr lang="cy-GB" sz="2400" dirty="0">
              <a:latin typeface="+mn-lt"/>
            </a:endParaRPr>
          </a:p>
          <a:p>
            <a:endParaRPr lang="cy-GB" sz="2400" dirty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315296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Fforwm Cyllideb Ysgolion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9089" y="1170847"/>
            <a:ext cx="79647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y-GB" sz="2400" b="1" dirty="0">
                <a:latin typeface="+mn-lt"/>
              </a:rPr>
              <a:t>Ymgynghoriad ADY</a:t>
            </a:r>
            <a:endParaRPr lang="cy-GB" sz="2400" dirty="0">
              <a:latin typeface="+mn-lt"/>
            </a:endParaRPr>
          </a:p>
          <a:p>
            <a:endParaRPr lang="cy-GB" sz="2400" dirty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66CC8-BE1F-4BA8-A831-C85BC507B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y-GB" sz="2800" dirty="0"/>
              <a:t>Ymgynghori ar sut y mae cyllid yn cael ei ddirprwyo i ysgolion er mwyn cefnogi disgyblion ag anghenion dysgu ychwanegol. </a:t>
            </a:r>
          </a:p>
          <a:p>
            <a:r>
              <a:rPr lang="cy-GB" sz="2800" dirty="0"/>
              <a:t>Yn seiliedig ar naill ai 70% nifer disgyblion / 30% ADY neu 80% nifer disgyblion / 20% ADY. </a:t>
            </a:r>
          </a:p>
          <a:p>
            <a:r>
              <a:rPr lang="cy-GB" sz="2800" dirty="0"/>
              <a:t>Ymgynghoriad yn cau ar 11</a:t>
            </a:r>
            <a:r>
              <a:rPr lang="cy-GB" sz="2800" baseline="30000" dirty="0"/>
              <a:t>eg</a:t>
            </a:r>
            <a:r>
              <a:rPr lang="cy-GB" sz="2800" dirty="0"/>
              <a:t> Chwefror gyda phenderfyniad y Cabinet ym mis Mawrth. </a:t>
            </a:r>
          </a:p>
          <a:p>
            <a:r>
              <a:rPr lang="cy-GB" sz="2800" dirty="0"/>
              <a:t>Bydd newidiadau yn cael eu gweithredu ym mlwyddyn ariannol 2022-23. </a:t>
            </a:r>
          </a:p>
        </p:txBody>
      </p:sp>
    </p:spTree>
    <p:extLst>
      <p:ext uri="{BB962C8B-B14F-4D97-AF65-F5344CB8AC3E}">
        <p14:creationId xmlns:p14="http://schemas.microsoft.com/office/powerpoint/2010/main" val="2194554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Fforwm Cyllideb Ysgolion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9089" y="1170847"/>
            <a:ext cx="796473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y-GB" sz="2400" b="1" u="sng" dirty="0">
                <a:latin typeface="+mn-lt"/>
              </a:rPr>
              <a:t>Buddsoddi mewn gwasanaethau er mwyn delio gyda phwysau refeniw:</a:t>
            </a:r>
          </a:p>
          <a:p>
            <a:endParaRPr lang="cy-GB" sz="2400" dirty="0">
              <a:latin typeface="+mn-lt"/>
            </a:endParaRPr>
          </a:p>
          <a:p>
            <a:r>
              <a:rPr lang="cy-GB" sz="2400" b="1" dirty="0">
                <a:latin typeface="+mn-lt"/>
              </a:rPr>
              <a:t>Ysgolion (£1.256m)</a:t>
            </a:r>
          </a:p>
          <a:p>
            <a:endParaRPr lang="cy-GB" sz="2400" b="1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400" dirty="0">
                <a:latin typeface="+mn-lt"/>
              </a:rPr>
              <a:t>£876k – cyflog athrawon  (2.67%)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400" dirty="0">
                <a:latin typeface="+mn-lt"/>
              </a:rPr>
              <a:t>£351k – cyflog y sawl na sy’n athrawon (3%)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400" dirty="0">
                <a:latin typeface="+mn-lt"/>
              </a:rPr>
              <a:t>£29k Cyfraddau Sir Fynwy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y-GB" sz="2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400" dirty="0">
                <a:latin typeface="+mn-lt"/>
              </a:rPr>
              <a:t>Mae codiadau i’w cyflog yn cael eu dal yn ganolog a’u dosbarthu pan fydd y dyfarniad terfynol yn cael ei dalu.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831499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388" y="313053"/>
            <a:ext cx="8553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y-GB" sz="3200" dirty="0">
                <a:solidFill>
                  <a:schemeClr val="bg1"/>
                </a:solidFill>
                <a:latin typeface="+mn-lt"/>
              </a:rPr>
              <a:t>Fforwm Cyllideb Ysgolion</a:t>
            </a:r>
            <a:endParaRPr lang="cy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9089" y="1170847"/>
            <a:ext cx="79647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y-GB" sz="2400" b="1" dirty="0">
                <a:latin typeface="+mn-lt"/>
              </a:rPr>
              <a:t>Grantiau Llywodraeth Cymru</a:t>
            </a:r>
            <a:endParaRPr lang="cy-GB" sz="2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y-GB" sz="2400" dirty="0">
              <a:latin typeface="+mn-lt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3" y="377825"/>
            <a:ext cx="1803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7C71C-8144-4905-9E15-34D1CB370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y-GB" sz="2800" dirty="0"/>
              <a:t>Grant Cynnal a Chadw Refeniw £1,089,288  </a:t>
            </a:r>
          </a:p>
          <a:p>
            <a:r>
              <a:rPr lang="cy-GB" sz="2800" dirty="0"/>
              <a:t>‘Winter of </a:t>
            </a:r>
            <a:r>
              <a:rPr lang="cy-GB" sz="2800" dirty="0" err="1"/>
              <a:t>Wellbeing</a:t>
            </a:r>
            <a:r>
              <a:rPr lang="cy-GB" sz="2800" dirty="0"/>
              <a:t>’ £117,306</a:t>
            </a:r>
          </a:p>
          <a:p>
            <a:r>
              <a:rPr lang="cy-GB" sz="2800" dirty="0"/>
              <a:t>System ariannu ADY newydd  £184,076</a:t>
            </a:r>
          </a:p>
          <a:p>
            <a:r>
              <a:rPr lang="cy-GB" sz="2800" dirty="0"/>
              <a:t>RRR £668,971</a:t>
            </a:r>
          </a:p>
          <a:p>
            <a:pPr marL="0" indent="0">
              <a:buNone/>
            </a:pPr>
            <a:endParaRPr lang="cy-GB" sz="2800" dirty="0"/>
          </a:p>
          <a:p>
            <a:r>
              <a:rPr lang="cy-GB" sz="2800" dirty="0"/>
              <a:t>Cyfanswm £2,059,641</a:t>
            </a:r>
          </a:p>
        </p:txBody>
      </p:sp>
    </p:spTree>
    <p:extLst>
      <p:ext uri="{BB962C8B-B14F-4D97-AF65-F5344CB8AC3E}">
        <p14:creationId xmlns:p14="http://schemas.microsoft.com/office/powerpoint/2010/main" val="724075958"/>
      </p:ext>
    </p:extLst>
  </p:cSld>
  <p:clrMapOvr>
    <a:masterClrMapping/>
  </p:clrMapOvr>
</p:sld>
</file>

<file path=ppt/theme/theme1.xml><?xml version="1.0" encoding="utf-8"?>
<a:theme xmlns:a="http://schemas.openxmlformats.org/drawingml/2006/main" name="Nov and Dec Team pla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?mso-contentType ?>
<SharedContentType xmlns="Microsoft.SharePoint.Taxonomy.ContentTypeSync" SourceId="4dc7a6f3-b799-410b-b9de-4b18cbfa0487" ContentTypeId="0x0101001E25AA713E15D44EA80A8ED1D22DEBB50D" PreviousValue="false"/>
</file>

<file path=customXml/item2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>
  <documentManagement>
    <_dlc_DocId xmlns="da3c381c-1571-47ae-b3d7-c042947c7c9d">VH66NENYYCDY-8-55</_dlc_DocId>
    <_dlc_DocIdUrl xmlns="da3c381c-1571-47ae-b3d7-c042947c7c9d">
      <Url>http://infohub/upload/_layouts/15/DocIdRedir.aspx?ID=VH66NENYYCDY-8-55</Url>
      <Description>VH66NENYYCDY-8-55</Description>
    </_dlc_DocIdUrl>
    <Document_x0020_Owner xmlns="0baf96ab-1dfd-4269-9c3b-ecf8c5ba29fb">
      <UserInfo>
        <DisplayName/>
        <AccountId xsi:nil="true"/>
        <AccountType/>
      </UserInfo>
    </Document_x0020_Owner>
    <TaxCatchAll xmlns="0baf96ab-1dfd-4269-9c3b-ecf8c5ba29fb">
      <Value>17</Value>
      <Value>10</Value>
    </TaxCatchAll>
    <o67dad9724864780af24f25c732b0cd4 xmlns="0baf96ab-1dfd-4269-9c3b-ecf8c5ba29fb">
      <Terms xmlns="http://schemas.microsoft.com/office/infopath/2007/PartnerControls">
        <TermInfo xmlns="http://schemas.microsoft.com/office/infopath/2007/PartnerControls">
          <TermName xmlns="http://schemas.microsoft.com/office/infopath/2007/PartnerControls">Branding</TermName>
          <TermId xmlns="http://schemas.microsoft.com/office/infopath/2007/PartnerControls">cfb13df7-1c25-49df-857f-7c164023192b</TermId>
        </TermInfo>
      </Terms>
    </o67dad9724864780af24f25c732b0cd4>
    <ie876d2317bb48de84fb34778ed9a2fa xmlns="0baf96ab-1dfd-4269-9c3b-ecf8c5ba29fb">
      <Terms xmlns="http://schemas.microsoft.com/office/infopath/2007/PartnerControls">
        <TermInfo xmlns="http://schemas.microsoft.com/office/infopath/2007/PartnerControls">
          <TermName>Presentation</TermName>
          <TermId>c52b0bf5-c085-45e1-9721-23dd691776ec</TermId>
        </TermInfo>
      </Terms>
    </ie876d2317bb48de84fb34778ed9a2fa>
    <kdbe8137b310408881a36ad5c39fd400 xmlns="0baf96ab-1dfd-4269-9c3b-ecf8c5ba29fb">
      <Terms xmlns="http://schemas.microsoft.com/office/infopath/2007/PartnerControls"/>
    </kdbe8137b310408881a36ad5c39fd400>
  </documentManagement>
</p:properties>
</file>

<file path=customXml/item6.xml><?xml version="1.0" encoding="utf-8"?>
<ct:contentTypeSchema xmlns:ct="http://schemas.microsoft.com/office/2006/metadata/contentType" xmlns:ma="http://schemas.microsoft.com/office/2006/metadata/properties/metaAttributes" ct:_="" ma:_="" ma:contentTypeName="MCC Branding Template" ma:contentTypeID="0x0101001E25AA713E15D44EA80A8ED1D22DEBB50D007C971B561938914598B22546B1632AFD" ma:contentTypeVersion="6" ma:contentTypeDescription="For Communication Branding templates" ma:contentTypeScope="" ma:versionID="763726b357d441eaf5852a67291f42ae">
  <xsd:schema xmlns:xsd="http://www.w3.org/2001/XMLSchema" xmlns:xs="http://www.w3.org/2001/XMLSchema" xmlns:p="http://schemas.microsoft.com/office/2006/metadata/properties" xmlns:ns2="0baf96ab-1dfd-4269-9c3b-ecf8c5ba29fb" xmlns:ns3="da3c381c-1571-47ae-b3d7-c042947c7c9d" targetNamespace="http://schemas.microsoft.com/office/2006/metadata/properties" ma:root="true" ma:fieldsID="de3c9446efd9a0e9fc18d0cd48dd2403" ns2:_="" ns3:_="">
    <xsd:import namespace="0baf96ab-1dfd-4269-9c3b-ecf8c5ba29fb"/>
    <xsd:import namespace="da3c381c-1571-47ae-b3d7-c042947c7c9d"/>
    <xsd:element name="properties">
      <xsd:complexType>
        <xsd:sequence>
          <xsd:element name="documentManagement">
            <xsd:complexType>
              <xsd:all>
                <xsd:element ref="ns2:Document_x0020_Owner" minOccurs="0"/>
                <xsd:element ref="ns2:TaxCatchAll" minOccurs="0"/>
                <xsd:element ref="ns2:TaxCatchAllLabel" minOccurs="0"/>
                <xsd:element ref="ns2:o67dad9724864780af24f25c732b0cd4" minOccurs="0"/>
                <xsd:element ref="ns2:ie876d2317bb48de84fb34778ed9a2fa" minOccurs="0"/>
                <xsd:element ref="ns2:kdbe8137b310408881a36ad5c39fd40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af96ab-1dfd-4269-9c3b-ecf8c5ba29fb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8" nillable="true" ma:displayName="Document Owner" ma:list="UserInfo" ma:SharePointGroup="0" ma:internalName="Document_x0020_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axCatchAll" ma:index="9" nillable="true" ma:displayName="Taxonomy Catch All Column" ma:hidden="true" ma:list="{779541e2-6b00-4a2b-ba80-d8cb1414f05e}" ma:internalName="TaxCatchAll" ma:showField="CatchAllData" ma:web="da3c381c-1571-47ae-b3d7-c042947c7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779541e2-6b00-4a2b-ba80-d8cb1414f05e}" ma:internalName="TaxCatchAllLabel" ma:readOnly="true" ma:showField="CatchAllDataLabel" ma:web="da3c381c-1571-47ae-b3d7-c042947c7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67dad9724864780af24f25c732b0cd4" ma:index="11" nillable="true" ma:taxonomy="true" ma:internalName="o67dad9724864780af24f25c732b0cd4" ma:taxonomyFieldName="Team" ma:displayName="Team" ma:default="" ma:fieldId="{867dad97-2486-4780-af24-f25c732b0cd4}" ma:sspId="4dc7a6f3-b799-410b-b9de-4b18cbfa0487" ma:termSetId="29ac4288-c51d-40d1-8a4e-5328065b0c51" ma:anchorId="f205f9c7-0841-4526-90d1-57fb26e1a2a2" ma:open="false" ma:isKeyword="false">
      <xsd:complexType>
        <xsd:sequence>
          <xsd:element ref="pc:Terms" minOccurs="0" maxOccurs="1"/>
        </xsd:sequence>
      </xsd:complexType>
    </xsd:element>
    <xsd:element name="ie876d2317bb48de84fb34778ed9a2fa" ma:index="13" nillable="true" ma:taxonomy="true" ma:internalName="ie876d2317bb48de84fb34778ed9a2fa" ma:taxonomyFieldName="Template_x0020_Type" ma:displayName="Template Type" ma:default="" ma:fieldId="{2e876d23-17bb-48de-84fb-34778ed9a2fa}" ma:sspId="4dc7a6f3-b799-410b-b9de-4b18cbfa0487" ma:termSetId="29ac4288-c51d-40d1-8a4e-5328065b0c51" ma:anchorId="7c89b23c-54e7-445f-98a2-fcc819d0c78c" ma:open="false" ma:isKeyword="false">
      <xsd:complexType>
        <xsd:sequence>
          <xsd:element ref="pc:Terms" minOccurs="0" maxOccurs="1"/>
        </xsd:sequence>
      </xsd:complexType>
    </xsd:element>
    <xsd:element name="kdbe8137b310408881a36ad5c39fd400" ma:index="15" nillable="true" ma:taxonomy="true" ma:internalName="kdbe8137b310408881a36ad5c39fd400" ma:taxonomyFieldName="Team_x0020_Category" ma:displayName="Team Category" ma:default="" ma:fieldId="{4dbe8137-b310-4088-81a3-6ad5c39fd400}" ma:taxonomyMulti="true" ma:sspId="4dc7a6f3-b799-410b-b9de-4b18cbfa0487" ma:termSetId="29ac4288-c51d-40d1-8a4e-5328065b0c51" ma:anchorId="2468e5d1-153e-4418-9afc-7b0b52f1bd59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3c381c-1571-47ae-b3d7-c042947c7c9d" elementFormDefault="qualified">
    <xsd:import namespace="http://schemas.microsoft.com/office/2006/documentManagement/types"/>
    <xsd:import namespace="http://schemas.microsoft.com/office/infopath/2007/PartnerControls"/>
    <xsd:element name="_dlc_DocId" ma:index="17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8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9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68AAD1D-BD50-4F25-B341-4D22F4BCF01D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56318625-E4FD-4F12-9ACA-B4DDAEB3708C}">
  <ds:schemaRefs>
    <ds:schemaRef ds:uri="http://schemas.microsoft.com/office/2006/metadata/customXsn"/>
  </ds:schemaRefs>
</ds:datastoreItem>
</file>

<file path=customXml/itemProps3.xml><?xml version="1.0" encoding="utf-8"?>
<ds:datastoreItem xmlns:ds="http://schemas.openxmlformats.org/officeDocument/2006/customXml" ds:itemID="{4E444FEA-5FFA-48AD-BD31-43F28BEF0CA9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8407F28-982A-4425-B09E-0D0D461EA204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226F0D0C-9BB9-426E-B0EE-4FF77825EEAF}">
  <ds:schemaRefs>
    <ds:schemaRef ds:uri="http://schemas.microsoft.com/office/2006/documentManagement/types"/>
    <ds:schemaRef ds:uri="http://schemas.microsoft.com/office/infopath/2007/PartnerControls"/>
    <ds:schemaRef ds:uri="da3c381c-1571-47ae-b3d7-c042947c7c9d"/>
    <ds:schemaRef ds:uri="http://www.w3.org/XML/1998/namespace"/>
    <ds:schemaRef ds:uri="http://schemas.openxmlformats.org/package/2006/metadata/core-properties"/>
    <ds:schemaRef ds:uri="http://purl.org/dc/terms/"/>
    <ds:schemaRef ds:uri="http://purl.org/dc/elements/1.1/"/>
    <ds:schemaRef ds:uri="0baf96ab-1dfd-4269-9c3b-ecf8c5ba29fb"/>
    <ds:schemaRef ds:uri="http://schemas.microsoft.com/office/2006/metadata/properties"/>
    <ds:schemaRef ds:uri="http://purl.org/dc/dcmitype/"/>
  </ds:schemaRefs>
</ds:datastoreItem>
</file>

<file path=customXml/itemProps6.xml><?xml version="1.0" encoding="utf-8"?>
<ds:datastoreItem xmlns:ds="http://schemas.openxmlformats.org/officeDocument/2006/customXml" ds:itemID="{0156F93F-9105-44BD-9FB4-C8CDE05100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af96ab-1dfd-4269-9c3b-ecf8c5ba29fb"/>
    <ds:schemaRef ds:uri="da3c381c-1571-47ae-b3d7-c042947c7c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Nov and Dec Team plan</Template>
  <TotalTime>21327</TotalTime>
  <Words>3635</Words>
  <Application>Microsoft Office PowerPoint</Application>
  <PresentationFormat>On-screen Show (4:3)</PresentationFormat>
  <Paragraphs>490</Paragraphs>
  <Slides>43</Slides>
  <Notes>42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Arial</vt:lpstr>
      <vt:lpstr>Calibri</vt:lpstr>
      <vt:lpstr>Wingdings</vt:lpstr>
      <vt:lpstr>Nov and Dec Team plan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Monmouthshire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Communications &amp; Engagement Team Overview</dc:title>
  <dc:creator>Barton, Abigail</dc:creator>
  <cp:lastModifiedBy>Heulyn Davies</cp:lastModifiedBy>
  <cp:revision>1100</cp:revision>
  <cp:lastPrinted>2022-01-25T08:43:31Z</cp:lastPrinted>
  <dcterms:created xsi:type="dcterms:W3CDTF">2014-11-11T17:58:25Z</dcterms:created>
  <dcterms:modified xsi:type="dcterms:W3CDTF">2022-01-25T10:11:23Z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0x0101001E25AA713E15D44EA80A8ED1D22DEBB50D007C971B561938914598B22546B1632AFD</vt:lpwstr>
  </property>
  <property fmtid="{D5CDD505-2E9C-101B-9397-08002B2CF9AE}" pid="3" name="_dlc_DocIdItemGuid">
    <vt:lpwstr>2d8197c4-0c82-41b3-a608-32d025b5bbae</vt:lpwstr>
  </property>
  <property fmtid="{D5CDD505-2E9C-101B-9397-08002B2CF9AE}" pid="4" name="Team">
    <vt:lpwstr>10;#Branding|cfb13df7-1c25-49df-857f-7c164023192b</vt:lpwstr>
  </property>
  <property fmtid="{D5CDD505-2E9C-101B-9397-08002B2CF9AE}" pid="5" name="Template_x0020_Type">
    <vt:lpwstr>17;#Presentation|c52b0bf5-c085-45e1-9721-23dd691776ec</vt:lpwstr>
  </property>
  <property fmtid="{D5CDD505-2E9C-101B-9397-08002B2CF9AE}" pid="6" name="Team_x0020_Category">
    <vt:lpwstr/>
  </property>
  <property fmtid="{D5CDD505-2E9C-101B-9397-08002B2CF9AE}" pid="7" name="Template Type">
    <vt:lpwstr>17</vt:lpwstr>
  </property>
  <property fmtid="{D5CDD505-2E9C-101B-9397-08002B2CF9AE}" pid="8" name="Team Category">
    <vt:lpwstr/>
  </property>
  <property fmtid="{D5CDD505-2E9C-101B-9397-08002B2CF9AE}" pid="9" name="c7ed3a8a302742c99f2c9f35f835d9a0">
    <vt:lpwstr/>
  </property>
  <property fmtid="{D5CDD505-2E9C-101B-9397-08002B2CF9AE}" pid="10" name="Review_x0020_Frequency">
    <vt:lpwstr/>
  </property>
  <property fmtid="{D5CDD505-2E9C-101B-9397-08002B2CF9AE}" pid="11" name="Financial_x0020_Year">
    <vt:lpwstr/>
  </property>
  <property fmtid="{D5CDD505-2E9C-101B-9397-08002B2CF9AE}" pid="12" name="Project_x0020__x002F__x0020_Group">
    <vt:lpwstr/>
  </property>
  <property fmtid="{D5CDD505-2E9C-101B-9397-08002B2CF9AE}" pid="13" name="Month">
    <vt:lpwstr/>
  </property>
  <property fmtid="{D5CDD505-2E9C-101B-9397-08002B2CF9AE}" pid="14" name="Project_x0020_Team">
    <vt:lpwstr/>
  </property>
  <property fmtid="{D5CDD505-2E9C-101B-9397-08002B2CF9AE}" pid="15" name="cb717c4188d54fcc80f29692092a383f">
    <vt:lpwstr/>
  </property>
  <property fmtid="{D5CDD505-2E9C-101B-9397-08002B2CF9AE}" pid="16" name="oa1adb1b5c1b40519edab003046f83f6">
    <vt:lpwstr/>
  </property>
  <property fmtid="{D5CDD505-2E9C-101B-9397-08002B2CF9AE}" pid="17" name="f5a70f86bb24404fab6d6860852daaef">
    <vt:lpwstr/>
  </property>
  <property fmtid="{D5CDD505-2E9C-101B-9397-08002B2CF9AE}" pid="18" name="e39f7f9a1d004d76a8bc3b0417fce3d5">
    <vt:lpwstr/>
  </property>
  <property fmtid="{D5CDD505-2E9C-101B-9397-08002B2CF9AE}" pid="19" name="Financial Year">
    <vt:lpwstr/>
  </property>
  <property fmtid="{D5CDD505-2E9C-101B-9397-08002B2CF9AE}" pid="20" name="Review Frequency">
    <vt:lpwstr/>
  </property>
  <property fmtid="{D5CDD505-2E9C-101B-9397-08002B2CF9AE}" pid="21" name="Project / Group">
    <vt:lpwstr/>
  </property>
  <property fmtid="{D5CDD505-2E9C-101B-9397-08002B2CF9AE}" pid="22" name="Project Team">
    <vt:lpwstr/>
  </property>
  <property fmtid="{D5CDD505-2E9C-101B-9397-08002B2CF9AE}" pid="23" name="_dlc_DocId">
    <vt:lpwstr>VH66NENYYCDY-8-55</vt:lpwstr>
  </property>
  <property fmtid="{D5CDD505-2E9C-101B-9397-08002B2CF9AE}" pid="24" name="_dlc_DocIdUrl">
    <vt:lpwstr>http://infohub/upload/_layouts/15/DocIdRedir.aspx?ID=VH66NENYYCDY-8-55, VH66NENYYCDY-8-55</vt:lpwstr>
  </property>
  <property fmtid="{D5CDD505-2E9C-101B-9397-08002B2CF9AE}" pid="25" name="Document Owner">
    <vt:lpwstr/>
  </property>
  <property fmtid="{D5CDD505-2E9C-101B-9397-08002B2CF9AE}" pid="26" name="TaxCatchAll">
    <vt:lpwstr>17;#;#10;#</vt:lpwstr>
  </property>
  <property fmtid="{D5CDD505-2E9C-101B-9397-08002B2CF9AE}" pid="27" name="o67dad9724864780af24f25c732b0cd4">
    <vt:lpwstr>Brandingcfb13df7-1c25-49df-857f-7c164023192b</vt:lpwstr>
  </property>
  <property fmtid="{D5CDD505-2E9C-101B-9397-08002B2CF9AE}" pid="28" name="ie876d2317bb48de84fb34778ed9a2fa">
    <vt:lpwstr>Presentationc52b0bf5-c085-45e1-9721-23dd691776ec</vt:lpwstr>
  </property>
  <property fmtid="{D5CDD505-2E9C-101B-9397-08002B2CF9AE}" pid="29" name="kdbe8137b310408881a36ad5c39fd400">
    <vt:lpwstr/>
  </property>
</Properties>
</file>