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40"/>
  </p:notesMasterIdLst>
  <p:sldIdLst>
    <p:sldId id="256" r:id="rId8"/>
    <p:sldId id="504" r:id="rId9"/>
    <p:sldId id="502" r:id="rId10"/>
    <p:sldId id="506" r:id="rId11"/>
    <p:sldId id="520" r:id="rId12"/>
    <p:sldId id="527" r:id="rId13"/>
    <p:sldId id="530" r:id="rId14"/>
    <p:sldId id="511" r:id="rId15"/>
    <p:sldId id="516" r:id="rId16"/>
    <p:sldId id="531" r:id="rId17"/>
    <p:sldId id="529" r:id="rId18"/>
    <p:sldId id="519" r:id="rId19"/>
    <p:sldId id="514" r:id="rId20"/>
    <p:sldId id="518" r:id="rId21"/>
    <p:sldId id="521" r:id="rId22"/>
    <p:sldId id="524" r:id="rId23"/>
    <p:sldId id="525" r:id="rId24"/>
    <p:sldId id="526" r:id="rId25"/>
    <p:sldId id="508" r:id="rId26"/>
    <p:sldId id="507" r:id="rId27"/>
    <p:sldId id="535" r:id="rId28"/>
    <p:sldId id="510" r:id="rId29"/>
    <p:sldId id="509" r:id="rId30"/>
    <p:sldId id="515" r:id="rId31"/>
    <p:sldId id="536" r:id="rId32"/>
    <p:sldId id="533" r:id="rId33"/>
    <p:sldId id="483" r:id="rId34"/>
    <p:sldId id="499" r:id="rId35"/>
    <p:sldId id="537" r:id="rId36"/>
    <p:sldId id="538" r:id="rId37"/>
    <p:sldId id="487" r:id="rId38"/>
    <p:sldId id="539" r:id="rId39"/>
  </p:sldIdLst>
  <p:sldSz cx="9144000" cy="6858000" type="screen4x3"/>
  <p:notesSz cx="6797675" cy="992822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C3B"/>
    <a:srgbClr val="F418D5"/>
    <a:srgbClr val="62AF35"/>
    <a:srgbClr val="3B3D3C"/>
    <a:srgbClr val="FAB8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1" autoAdjust="0"/>
  </p:normalViewPr>
  <p:slideViewPr>
    <p:cSldViewPr snapToGrid="0" snapToObjects="1">
      <p:cViewPr varScale="1">
        <p:scale>
          <a:sx n="65" d="100"/>
          <a:sy n="65" d="100"/>
        </p:scale>
        <p:origin x="1452"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Sheet1!$C$7</c:f>
              <c:strCache>
                <c:ptCount val="1"/>
                <c:pt idx="0">
                  <c:v>Provisional Settlement AEF per capita (£)</c:v>
                </c:pt>
              </c:strCache>
            </c:strRef>
          </c:tx>
          <c:spPr>
            <a:solidFill>
              <a:schemeClr val="accent1"/>
            </a:solidFill>
            <a:ln>
              <a:noFill/>
            </a:ln>
            <a:effectLst/>
          </c:spPr>
          <c:invertIfNegative val="0"/>
          <c:cat>
            <c:strRef>
              <c:f>Sheet1!$B$8:$B$29</c:f>
              <c:strCache>
                <c:ptCount val="22"/>
                <c:pt idx="0">
                  <c:v>Blaenau Gwent</c:v>
                </c:pt>
                <c:pt idx="1">
                  <c:v>Rhondda Cynon Taf</c:v>
                </c:pt>
                <c:pt idx="2">
                  <c:v>Merthyr Tydfil</c:v>
                </c:pt>
                <c:pt idx="3">
                  <c:v>Denbighshire</c:v>
                </c:pt>
                <c:pt idx="4">
                  <c:v>Neath Port Talbot </c:v>
                </c:pt>
                <c:pt idx="5">
                  <c:v>Caerphilly</c:v>
                </c:pt>
                <c:pt idx="6">
                  <c:v>Gwynedd</c:v>
                </c:pt>
                <c:pt idx="7">
                  <c:v>Torfaen</c:v>
                </c:pt>
                <c:pt idx="8">
                  <c:v>Ceredigion</c:v>
                </c:pt>
                <c:pt idx="9">
                  <c:v>Newport</c:v>
                </c:pt>
                <c:pt idx="10">
                  <c:v>Carmarthenshire</c:v>
                </c:pt>
                <c:pt idx="11">
                  <c:v>Isle of Anglesey </c:v>
                </c:pt>
                <c:pt idx="12">
                  <c:v>Powys</c:v>
                </c:pt>
                <c:pt idx="13">
                  <c:v>Bridgend </c:v>
                </c:pt>
                <c:pt idx="14">
                  <c:v>Pembrokeshire</c:v>
                </c:pt>
                <c:pt idx="15">
                  <c:v>Swansea </c:v>
                </c:pt>
                <c:pt idx="16">
                  <c:v>Conwy</c:v>
                </c:pt>
                <c:pt idx="17">
                  <c:v>Wrexham </c:v>
                </c:pt>
                <c:pt idx="18">
                  <c:v>Cardiff</c:v>
                </c:pt>
                <c:pt idx="19">
                  <c:v>Flintshire</c:v>
                </c:pt>
                <c:pt idx="20">
                  <c:v>The Vale of Glamorgan</c:v>
                </c:pt>
                <c:pt idx="21">
                  <c:v>Monmouthshire</c:v>
                </c:pt>
              </c:strCache>
            </c:strRef>
          </c:cat>
          <c:val>
            <c:numRef>
              <c:f>Sheet1!$C$8:$C$29</c:f>
              <c:numCache>
                <c:formatCode>#,##0</c:formatCode>
                <c:ptCount val="22"/>
                <c:pt idx="0">
                  <c:v>1730</c:v>
                </c:pt>
                <c:pt idx="1">
                  <c:v>1670</c:v>
                </c:pt>
                <c:pt idx="2">
                  <c:v>1670</c:v>
                </c:pt>
                <c:pt idx="3">
                  <c:v>1655</c:v>
                </c:pt>
                <c:pt idx="4">
                  <c:v>1644</c:v>
                </c:pt>
                <c:pt idx="5">
                  <c:v>1608</c:v>
                </c:pt>
                <c:pt idx="6">
                  <c:v>1559</c:v>
                </c:pt>
                <c:pt idx="7">
                  <c:v>1559</c:v>
                </c:pt>
                <c:pt idx="8">
                  <c:v>1534</c:v>
                </c:pt>
                <c:pt idx="9">
                  <c:v>1534</c:v>
                </c:pt>
                <c:pt idx="10">
                  <c:v>1507</c:v>
                </c:pt>
                <c:pt idx="11">
                  <c:v>1500</c:v>
                </c:pt>
                <c:pt idx="12">
                  <c:v>1449</c:v>
                </c:pt>
                <c:pt idx="13">
                  <c:v>1442</c:v>
                </c:pt>
                <c:pt idx="14">
                  <c:v>1424</c:v>
                </c:pt>
                <c:pt idx="15">
                  <c:v>1419</c:v>
                </c:pt>
                <c:pt idx="16">
                  <c:v>1414</c:v>
                </c:pt>
                <c:pt idx="17">
                  <c:v>1382</c:v>
                </c:pt>
                <c:pt idx="18">
                  <c:v>1329</c:v>
                </c:pt>
                <c:pt idx="19">
                  <c:v>1318</c:v>
                </c:pt>
                <c:pt idx="20">
                  <c:v>1249</c:v>
                </c:pt>
                <c:pt idx="21">
                  <c:v>1067</c:v>
                </c:pt>
              </c:numCache>
            </c:numRef>
          </c:val>
          <c:extLst>
            <c:ext xmlns:c16="http://schemas.microsoft.com/office/drawing/2014/chart" uri="{C3380CC4-5D6E-409C-BE32-E72D297353CC}">
              <c16:uniqueId val="{00000000-D559-4872-B217-420833A54465}"/>
            </c:ext>
          </c:extLst>
        </c:ser>
        <c:dLbls>
          <c:showLegendKey val="0"/>
          <c:showVal val="0"/>
          <c:showCatName val="0"/>
          <c:showSerName val="0"/>
          <c:showPercent val="0"/>
          <c:showBubbleSize val="0"/>
        </c:dLbls>
        <c:gapWidth val="219"/>
        <c:overlap val="-27"/>
        <c:axId val="1363275791"/>
        <c:axId val="1363276207"/>
      </c:barChart>
      <c:catAx>
        <c:axId val="136327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3276207"/>
        <c:crosses val="autoZero"/>
        <c:auto val="1"/>
        <c:lblAlgn val="ctr"/>
        <c:lblOffset val="100"/>
        <c:noMultiLvlLbl val="0"/>
      </c:catAx>
      <c:valAx>
        <c:axId val="13632762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327579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FAA18E5-A9EF-4DD5-A9B6-43F3FBFFB494}" type="datetimeFigureOut">
              <a:rPr lang="en-GB"/>
              <a:pPr>
                <a:defRPr/>
              </a:pPr>
              <a:t>27/01/2021</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GB" dirty="0"/>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5885B44-12FF-4042-AA07-716E44CAE1F5}" type="slidenum">
              <a:rPr lang="en-GB"/>
              <a:pPr>
                <a:defRPr/>
              </a:pPr>
              <a:t>‹#›</a:t>
            </a:fld>
            <a:endParaRPr lang="en-GB" dirty="0"/>
          </a:p>
        </p:txBody>
      </p:sp>
    </p:spTree>
    <p:extLst>
      <p:ext uri="{BB962C8B-B14F-4D97-AF65-F5344CB8AC3E}">
        <p14:creationId xmlns:p14="http://schemas.microsoft.com/office/powerpoint/2010/main" val="381388411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draft budget proposals look to support the priorities of the council. Specifically, they seek to recognise in full, all pay and pension-related spending pressures in our schooling system and the increasing demand placed on children’s social care services, adult social care and our children with additional learning needs budgets.  As</a:t>
            </a:r>
            <a:r>
              <a:rPr lang="en-GB" baseline="0" dirty="0" smtClean="0"/>
              <a:t> well as significant operational pressures in frontline services such as recycling and waste and the passenger transport unit.</a:t>
            </a:r>
            <a:r>
              <a:rPr lang="en-GB" dirty="0" smtClean="0"/>
              <a:t> </a:t>
            </a:r>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a:t>
            </a:fld>
            <a:endParaRPr lang="en-GB" dirty="0"/>
          </a:p>
        </p:txBody>
      </p:sp>
    </p:spTree>
    <p:extLst>
      <p:ext uri="{BB962C8B-B14F-4D97-AF65-F5344CB8AC3E}">
        <p14:creationId xmlns:p14="http://schemas.microsoft.com/office/powerpoint/2010/main" val="356153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a:t>
            </a:fld>
            <a:endParaRPr lang="en-GB" dirty="0"/>
          </a:p>
        </p:txBody>
      </p:sp>
    </p:spTree>
    <p:extLst>
      <p:ext uri="{BB962C8B-B14F-4D97-AF65-F5344CB8AC3E}">
        <p14:creationId xmlns:p14="http://schemas.microsoft.com/office/powerpoint/2010/main" val="3995274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Need to acknowledge</a:t>
            </a:r>
            <a:r>
              <a:rPr lang="en-GB" baseline="0" dirty="0" smtClean="0"/>
              <a:t> pressure that some households and even more so as a result of the pandemic.  However, need to draw attention to council tax reduction scheme and discounts available for single parent households etc.</a:t>
            </a:r>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4</a:t>
            </a:fld>
            <a:endParaRPr lang="en-GB" dirty="0"/>
          </a:p>
        </p:txBody>
      </p:sp>
    </p:spTree>
    <p:extLst>
      <p:ext uri="{BB962C8B-B14F-4D97-AF65-F5344CB8AC3E}">
        <p14:creationId xmlns:p14="http://schemas.microsoft.com/office/powerpoint/2010/main" val="518751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5</a:t>
            </a:fld>
            <a:endParaRPr lang="en-GB" dirty="0"/>
          </a:p>
        </p:txBody>
      </p:sp>
    </p:spTree>
    <p:extLst>
      <p:ext uri="{BB962C8B-B14F-4D97-AF65-F5344CB8AC3E}">
        <p14:creationId xmlns:p14="http://schemas.microsoft.com/office/powerpoint/2010/main" val="2357740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6</a:t>
            </a:fld>
            <a:endParaRPr lang="en-GB" dirty="0"/>
          </a:p>
        </p:txBody>
      </p:sp>
    </p:spTree>
    <p:extLst>
      <p:ext uri="{BB962C8B-B14F-4D97-AF65-F5344CB8AC3E}">
        <p14:creationId xmlns:p14="http://schemas.microsoft.com/office/powerpoint/2010/main" val="270572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7</a:t>
            </a:fld>
            <a:endParaRPr lang="en-GB" dirty="0"/>
          </a:p>
        </p:txBody>
      </p:sp>
    </p:spTree>
    <p:extLst>
      <p:ext uri="{BB962C8B-B14F-4D97-AF65-F5344CB8AC3E}">
        <p14:creationId xmlns:p14="http://schemas.microsoft.com/office/powerpoint/2010/main" val="2607252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8</a:t>
            </a:fld>
            <a:endParaRPr lang="en-GB" dirty="0"/>
          </a:p>
        </p:txBody>
      </p:sp>
    </p:spTree>
    <p:extLst>
      <p:ext uri="{BB962C8B-B14F-4D97-AF65-F5344CB8AC3E}">
        <p14:creationId xmlns:p14="http://schemas.microsoft.com/office/powerpoint/2010/main" val="2107363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9</a:t>
            </a:fld>
            <a:endParaRPr lang="en-GB" dirty="0"/>
          </a:p>
        </p:txBody>
      </p:sp>
    </p:spTree>
    <p:extLst>
      <p:ext uri="{BB962C8B-B14F-4D97-AF65-F5344CB8AC3E}">
        <p14:creationId xmlns:p14="http://schemas.microsoft.com/office/powerpoint/2010/main" val="341433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10</a:t>
            </a:fld>
            <a:endParaRPr lang="en-GB" dirty="0"/>
          </a:p>
        </p:txBody>
      </p:sp>
    </p:spTree>
    <p:extLst>
      <p:ext uri="{BB962C8B-B14F-4D97-AF65-F5344CB8AC3E}">
        <p14:creationId xmlns:p14="http://schemas.microsoft.com/office/powerpoint/2010/main" val="308750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11</a:t>
            </a:fld>
            <a:endParaRPr lang="en-GB" dirty="0"/>
          </a:p>
        </p:txBody>
      </p:sp>
    </p:spTree>
    <p:extLst>
      <p:ext uri="{BB962C8B-B14F-4D97-AF65-F5344CB8AC3E}">
        <p14:creationId xmlns:p14="http://schemas.microsoft.com/office/powerpoint/2010/main" val="3035399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12</a:t>
            </a:fld>
            <a:endParaRPr lang="en-GB" dirty="0"/>
          </a:p>
        </p:txBody>
      </p:sp>
    </p:spTree>
    <p:extLst>
      <p:ext uri="{BB962C8B-B14F-4D97-AF65-F5344CB8AC3E}">
        <p14:creationId xmlns:p14="http://schemas.microsoft.com/office/powerpoint/2010/main" val="4038792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13</a:t>
            </a:fld>
            <a:endParaRPr lang="en-GB" dirty="0"/>
          </a:p>
        </p:txBody>
      </p:sp>
    </p:spTree>
    <p:extLst>
      <p:ext uri="{BB962C8B-B14F-4D97-AF65-F5344CB8AC3E}">
        <p14:creationId xmlns:p14="http://schemas.microsoft.com/office/powerpoint/2010/main" val="2355394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14</a:t>
            </a:fld>
            <a:endParaRPr lang="en-GB" dirty="0"/>
          </a:p>
        </p:txBody>
      </p:sp>
    </p:spTree>
    <p:extLst>
      <p:ext uri="{BB962C8B-B14F-4D97-AF65-F5344CB8AC3E}">
        <p14:creationId xmlns:p14="http://schemas.microsoft.com/office/powerpoint/2010/main" val="2034413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15</a:t>
            </a:fld>
            <a:endParaRPr lang="en-GB" dirty="0"/>
          </a:p>
        </p:txBody>
      </p:sp>
    </p:spTree>
    <p:extLst>
      <p:ext uri="{BB962C8B-B14F-4D97-AF65-F5344CB8AC3E}">
        <p14:creationId xmlns:p14="http://schemas.microsoft.com/office/powerpoint/2010/main" val="1062203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16</a:t>
            </a:fld>
            <a:endParaRPr lang="en-GB" dirty="0"/>
          </a:p>
        </p:txBody>
      </p:sp>
    </p:spTree>
    <p:extLst>
      <p:ext uri="{BB962C8B-B14F-4D97-AF65-F5344CB8AC3E}">
        <p14:creationId xmlns:p14="http://schemas.microsoft.com/office/powerpoint/2010/main" val="2730666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17</a:t>
            </a:fld>
            <a:endParaRPr lang="en-GB" dirty="0"/>
          </a:p>
        </p:txBody>
      </p:sp>
    </p:spTree>
    <p:extLst>
      <p:ext uri="{BB962C8B-B14F-4D97-AF65-F5344CB8AC3E}">
        <p14:creationId xmlns:p14="http://schemas.microsoft.com/office/powerpoint/2010/main" val="3679974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18</a:t>
            </a:fld>
            <a:endParaRPr lang="en-GB" dirty="0"/>
          </a:p>
        </p:txBody>
      </p:sp>
    </p:spTree>
    <p:extLst>
      <p:ext uri="{BB962C8B-B14F-4D97-AF65-F5344CB8AC3E}">
        <p14:creationId xmlns:p14="http://schemas.microsoft.com/office/powerpoint/2010/main" val="1148475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19</a:t>
            </a:fld>
            <a:endParaRPr lang="en-GB" dirty="0"/>
          </a:p>
        </p:txBody>
      </p:sp>
    </p:spTree>
    <p:extLst>
      <p:ext uri="{BB962C8B-B14F-4D97-AF65-F5344CB8AC3E}">
        <p14:creationId xmlns:p14="http://schemas.microsoft.com/office/powerpoint/2010/main" val="1210714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20</a:t>
            </a:fld>
            <a:endParaRPr lang="en-GB" dirty="0"/>
          </a:p>
        </p:txBody>
      </p:sp>
    </p:spTree>
    <p:extLst>
      <p:ext uri="{BB962C8B-B14F-4D97-AF65-F5344CB8AC3E}">
        <p14:creationId xmlns:p14="http://schemas.microsoft.com/office/powerpoint/2010/main" val="3864617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21</a:t>
            </a:fld>
            <a:endParaRPr lang="en-GB" dirty="0"/>
          </a:p>
        </p:txBody>
      </p:sp>
    </p:spTree>
    <p:extLst>
      <p:ext uri="{BB962C8B-B14F-4D97-AF65-F5344CB8AC3E}">
        <p14:creationId xmlns:p14="http://schemas.microsoft.com/office/powerpoint/2010/main" val="3934756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22</a:t>
            </a:fld>
            <a:endParaRPr lang="en-GB" dirty="0"/>
          </a:p>
        </p:txBody>
      </p:sp>
    </p:spTree>
    <p:extLst>
      <p:ext uri="{BB962C8B-B14F-4D97-AF65-F5344CB8AC3E}">
        <p14:creationId xmlns:p14="http://schemas.microsoft.com/office/powerpoint/2010/main" val="3098350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23</a:t>
            </a:fld>
            <a:endParaRPr lang="en-GB" dirty="0"/>
          </a:p>
        </p:txBody>
      </p:sp>
    </p:spTree>
    <p:extLst>
      <p:ext uri="{BB962C8B-B14F-4D97-AF65-F5344CB8AC3E}">
        <p14:creationId xmlns:p14="http://schemas.microsoft.com/office/powerpoint/2010/main" val="1266995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24</a:t>
            </a:fld>
            <a:endParaRPr lang="en-GB" dirty="0"/>
          </a:p>
        </p:txBody>
      </p:sp>
    </p:spTree>
    <p:extLst>
      <p:ext uri="{BB962C8B-B14F-4D97-AF65-F5344CB8AC3E}">
        <p14:creationId xmlns:p14="http://schemas.microsoft.com/office/powerpoint/2010/main" val="879734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25</a:t>
            </a:fld>
            <a:endParaRPr lang="en-GB" dirty="0"/>
          </a:p>
        </p:txBody>
      </p:sp>
    </p:spTree>
    <p:extLst>
      <p:ext uri="{BB962C8B-B14F-4D97-AF65-F5344CB8AC3E}">
        <p14:creationId xmlns:p14="http://schemas.microsoft.com/office/powerpoint/2010/main" val="652659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26</a:t>
            </a:fld>
            <a:endParaRPr lang="en-GB" dirty="0"/>
          </a:p>
        </p:txBody>
      </p:sp>
    </p:spTree>
    <p:extLst>
      <p:ext uri="{BB962C8B-B14F-4D97-AF65-F5344CB8AC3E}">
        <p14:creationId xmlns:p14="http://schemas.microsoft.com/office/powerpoint/2010/main" val="2068251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27</a:t>
            </a:fld>
            <a:endParaRPr lang="en-GB" dirty="0"/>
          </a:p>
        </p:txBody>
      </p:sp>
    </p:spTree>
    <p:extLst>
      <p:ext uri="{BB962C8B-B14F-4D97-AF65-F5344CB8AC3E}">
        <p14:creationId xmlns:p14="http://schemas.microsoft.com/office/powerpoint/2010/main" val="556723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28</a:t>
            </a:fld>
            <a:endParaRPr lang="en-GB" dirty="0"/>
          </a:p>
        </p:txBody>
      </p:sp>
    </p:spTree>
    <p:extLst>
      <p:ext uri="{BB962C8B-B14F-4D97-AF65-F5344CB8AC3E}">
        <p14:creationId xmlns:p14="http://schemas.microsoft.com/office/powerpoint/2010/main" val="1301778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29</a:t>
            </a:fld>
            <a:endParaRPr lang="en-GB" dirty="0"/>
          </a:p>
        </p:txBody>
      </p:sp>
    </p:spTree>
    <p:extLst>
      <p:ext uri="{BB962C8B-B14F-4D97-AF65-F5344CB8AC3E}">
        <p14:creationId xmlns:p14="http://schemas.microsoft.com/office/powerpoint/2010/main" val="2315001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30</a:t>
            </a:fld>
            <a:endParaRPr lang="en-GB" dirty="0"/>
          </a:p>
        </p:txBody>
      </p:sp>
    </p:spTree>
    <p:extLst>
      <p:ext uri="{BB962C8B-B14F-4D97-AF65-F5344CB8AC3E}">
        <p14:creationId xmlns:p14="http://schemas.microsoft.com/office/powerpoint/2010/main" val="3374936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31</a:t>
            </a:fld>
            <a:endParaRPr lang="en-GB" dirty="0"/>
          </a:p>
        </p:txBody>
      </p:sp>
    </p:spTree>
    <p:extLst>
      <p:ext uri="{BB962C8B-B14F-4D97-AF65-F5344CB8AC3E}">
        <p14:creationId xmlns:p14="http://schemas.microsoft.com/office/powerpoint/2010/main" val="427040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5885B44-12FF-4042-AA07-716E44CAE1F5}" type="slidenum">
              <a:rPr lang="en-GB" smtClean="0"/>
              <a:pPr>
                <a:defRPr/>
              </a:pPr>
              <a:t>32</a:t>
            </a:fld>
            <a:endParaRPr lang="en-GB" dirty="0"/>
          </a:p>
        </p:txBody>
      </p:sp>
    </p:spTree>
    <p:extLst>
      <p:ext uri="{BB962C8B-B14F-4D97-AF65-F5344CB8AC3E}">
        <p14:creationId xmlns:p14="http://schemas.microsoft.com/office/powerpoint/2010/main" val="2006648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403F2F0-D097-4C08-9408-0CB8FB18DD8A}" type="datetimeFigureOut">
              <a:rPr lang="en-US"/>
              <a:pPr>
                <a:defRPr/>
              </a:pPr>
              <a:t>1/27/2021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7BD1D04-FD3F-4DE9-8CF8-F0F5B0686E7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46871A6-9705-4EDD-A278-E695E7A61985}" type="datetimeFigureOut">
              <a:rPr lang="en-US"/>
              <a:pPr>
                <a:defRPr/>
              </a:pPr>
              <a:t>1/27/2021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EE23FC1-3AC4-4642-A3E8-29A525E8C4A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EFE78FE-7F7A-4FA1-AC6E-F3A9B2C41484}" type="datetimeFigureOut">
              <a:rPr lang="en-US"/>
              <a:pPr>
                <a:defRPr/>
              </a:pPr>
              <a:t>1/27/2021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69E637-24DA-46E7-8AFB-132DC235FBD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330D648-5598-47D1-AF87-06159CA6D588}" type="datetimeFigureOut">
              <a:rPr lang="en-US"/>
              <a:pPr>
                <a:defRPr/>
              </a:pPr>
              <a:t>1/27/2021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2D34F8F-DFF7-4AAF-B55E-14550CEA0B5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916F7D9-A63C-45B9-BF67-50851706768C}" type="datetimeFigureOut">
              <a:rPr lang="en-US"/>
              <a:pPr>
                <a:defRPr/>
              </a:pPr>
              <a:t>1/27/2021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5B33E85-D2B6-4D1C-8160-80F20D62564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A029E6D-3095-492B-A986-2AF52BE9608E}" type="datetimeFigureOut">
              <a:rPr lang="en-US"/>
              <a:pPr>
                <a:defRPr/>
              </a:pPr>
              <a:t>1/27/2021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159668C-0B2D-42C1-91BF-6A677D131AA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D5B300-B3E3-4C60-9E2B-E230F1A707AC}" type="datetimeFigureOut">
              <a:rPr lang="en-US"/>
              <a:pPr>
                <a:defRPr/>
              </a:pPr>
              <a:t>1/27/2021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9A92274-4466-4341-8EC2-9F46E3075EC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820AA3-F2D2-43C8-8A30-AFD4E507DB9D}" type="datetimeFigureOut">
              <a:rPr lang="en-US"/>
              <a:pPr>
                <a:defRPr/>
              </a:pPr>
              <a:t>1/27/2021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8210AC9-1281-4A02-A452-C4062AF9429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A673820-62A5-4C19-957C-E1B2CD7393E1}" type="datetimeFigureOut">
              <a:rPr lang="en-US"/>
              <a:pPr>
                <a:defRPr/>
              </a:pPr>
              <a:t>1/27/2021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8D84363-703F-428C-A300-DD427849F7B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45C5EC8-878D-42BF-B2C2-0E2021496EEB}" type="datetimeFigureOut">
              <a:rPr lang="en-US"/>
              <a:pPr>
                <a:defRPr/>
              </a:pPr>
              <a:t>1/27/2021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61116B-711B-442A-BC19-6E449450809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9F3380-8B9F-4363-928F-E3AC22FD3ECD}" type="datetimeFigureOut">
              <a:rPr lang="en-US"/>
              <a:pPr>
                <a:defRPr/>
              </a:pPr>
              <a:t>1/27/2021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FAD2C3-1F90-4CF0-AAFF-A96BD7F4901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2D8CAC0-85BE-4781-9083-8260F2C13A8E}" type="datetimeFigureOut">
              <a:rPr lang="en-US"/>
              <a:pPr>
                <a:defRPr/>
              </a:pPr>
              <a:t>1/27/2021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B478572-D569-4C2B-A1B3-3297D2B36A9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85646"/>
            <a:ext cx="9144000" cy="6096000"/>
          </a:xfrm>
          <a:prstGeom prst="rect">
            <a:avLst/>
          </a:prstGeom>
        </p:spPr>
      </p:pic>
      <p:pic>
        <p:nvPicPr>
          <p:cNvPr id="14337" name="Picture 3"/>
          <p:cNvPicPr>
            <a:picLocks noChangeAspect="1"/>
          </p:cNvPicPr>
          <p:nvPr/>
        </p:nvPicPr>
        <p:blipFill>
          <a:blip r:embed="rId3"/>
          <a:srcRect/>
          <a:stretch>
            <a:fillRect/>
          </a:stretch>
        </p:blipFill>
        <p:spPr bwMode="auto">
          <a:xfrm>
            <a:off x="0" y="0"/>
            <a:ext cx="9144000" cy="1079500"/>
          </a:xfrm>
          <a:prstGeom prst="rect">
            <a:avLst/>
          </a:prstGeom>
          <a:solidFill>
            <a:srgbClr val="62AF35"/>
          </a:solidFill>
          <a:ln w="9525">
            <a:noFill/>
            <a:miter lim="800000"/>
            <a:headEnd/>
            <a:tailEnd/>
          </a:ln>
        </p:spPr>
      </p:pic>
      <p:pic>
        <p:nvPicPr>
          <p:cNvPr id="14338"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2" name="Rectangle 1"/>
          <p:cNvSpPr/>
          <p:nvPr/>
        </p:nvSpPr>
        <p:spPr>
          <a:xfrm>
            <a:off x="1457113" y="1221234"/>
            <a:ext cx="6199749" cy="2431435"/>
          </a:xfrm>
          <a:prstGeom prst="rect">
            <a:avLst/>
          </a:prstGeom>
        </p:spPr>
        <p:txBody>
          <a:bodyPr wrap="square">
            <a:spAutoFit/>
          </a:bodyPr>
          <a:lstStyle/>
          <a:p>
            <a:pPr algn="ctr"/>
            <a:r>
              <a:rPr lang="en-GB" sz="4000" b="1" dirty="0" smtClean="0">
                <a:solidFill>
                  <a:schemeClr val="bg1"/>
                </a:solidFill>
                <a:latin typeface="+mn-lt"/>
              </a:rPr>
              <a:t>2021/22 DRAFT BUDGET PROPOSALS</a:t>
            </a:r>
          </a:p>
          <a:p>
            <a:pPr algn="ctr"/>
            <a:r>
              <a:rPr lang="en-GB" sz="4000" b="1" dirty="0" smtClean="0">
                <a:solidFill>
                  <a:schemeClr val="bg1"/>
                </a:solidFill>
                <a:latin typeface="+mn-lt"/>
              </a:rPr>
              <a:t>Budget Consultation Event</a:t>
            </a:r>
          </a:p>
          <a:p>
            <a:pPr algn="ctr"/>
            <a:r>
              <a:rPr lang="en-GB" sz="3200" b="1" dirty="0" smtClean="0">
                <a:solidFill>
                  <a:schemeClr val="bg1"/>
                </a:solidFill>
                <a:latin typeface="+mn-lt"/>
              </a:rPr>
              <a:t>27</a:t>
            </a:r>
            <a:r>
              <a:rPr lang="en-GB" sz="3200" b="1" baseline="30000" dirty="0" smtClean="0">
                <a:solidFill>
                  <a:schemeClr val="bg1"/>
                </a:solidFill>
                <a:latin typeface="+mn-lt"/>
              </a:rPr>
              <a:t>th</a:t>
            </a:r>
            <a:r>
              <a:rPr lang="en-GB" sz="3200" b="1" dirty="0" smtClean="0">
                <a:solidFill>
                  <a:schemeClr val="bg1"/>
                </a:solidFill>
                <a:latin typeface="+mn-lt"/>
              </a:rPr>
              <a:t> January 2021</a:t>
            </a:r>
            <a:endParaRPr lang="en-GB" sz="3200" b="1" dirty="0">
              <a:solidFill>
                <a:schemeClr val="bg1"/>
              </a:solidFill>
              <a:latin typeface="+mn-lt"/>
            </a:endParaRPr>
          </a:p>
        </p:txBody>
      </p:sp>
      <p:sp>
        <p:nvSpPr>
          <p:cNvPr id="9" name="Rectangle 8"/>
          <p:cNvSpPr/>
          <p:nvPr/>
        </p:nvSpPr>
        <p:spPr>
          <a:xfrm>
            <a:off x="698269" y="5611091"/>
            <a:ext cx="7730836" cy="523220"/>
          </a:xfrm>
          <a:prstGeom prst="rect">
            <a:avLst/>
          </a:prstGeom>
        </p:spPr>
        <p:txBody>
          <a:bodyPr wrap="square">
            <a:spAutoFit/>
          </a:bodyPr>
          <a:lstStyle/>
          <a:p>
            <a:pPr algn="ctr"/>
            <a:r>
              <a:rPr lang="en-GB" sz="2800" b="1" dirty="0" smtClean="0">
                <a:solidFill>
                  <a:schemeClr val="bg1"/>
                </a:solidFill>
                <a:latin typeface="+mn-lt"/>
              </a:rPr>
              <a:t>Phil Murphy, Cabinet Member for Resources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Welcome &amp; context</a:t>
            </a:r>
            <a:endParaRPr lang="en-GB" sz="3200" b="1" dirty="0">
              <a:solidFill>
                <a:schemeClr val="bg1"/>
              </a:solidFill>
              <a:latin typeface="+mn-lt"/>
            </a:endParaRPr>
          </a:p>
        </p:txBody>
      </p:sp>
      <p:sp>
        <p:nvSpPr>
          <p:cNvPr id="6" name="TextBox 5"/>
          <p:cNvSpPr txBox="1"/>
          <p:nvPr/>
        </p:nvSpPr>
        <p:spPr>
          <a:xfrm>
            <a:off x="1454213" y="1338837"/>
            <a:ext cx="6992158" cy="5447645"/>
          </a:xfrm>
          <a:prstGeom prst="rect">
            <a:avLst/>
          </a:prstGeom>
          <a:noFill/>
        </p:spPr>
        <p:txBody>
          <a:bodyPr wrap="square">
            <a:spAutoFit/>
          </a:bodyPr>
          <a:lstStyle/>
          <a:p>
            <a:pPr marL="571500" indent="-571500">
              <a:buFont typeface="Arial" panose="020B0604020202020204" pitchFamily="34" charset="0"/>
              <a:buChar char="•"/>
            </a:pPr>
            <a:r>
              <a:rPr lang="en-GB" sz="2800" dirty="0" smtClean="0">
                <a:latin typeface="+mn-lt"/>
              </a:rPr>
              <a:t>Welcome to today’s session. I’ll be sharing Monmouthshire County Council’s Budget position and 2021/22 plans</a:t>
            </a:r>
          </a:p>
          <a:p>
            <a:pPr lvl="1"/>
            <a:endParaRPr lang="en-GB" sz="2400" b="1" dirty="0" smtClean="0">
              <a:latin typeface="+mn-lt"/>
            </a:endParaRPr>
          </a:p>
          <a:p>
            <a:pPr marL="1028700" lvl="1" indent="-571500">
              <a:buFont typeface="Arial" panose="020B0604020202020204" pitchFamily="34" charset="0"/>
              <a:buChar char="•"/>
            </a:pPr>
            <a:r>
              <a:rPr lang="en-GB" sz="2400" b="1" dirty="0" smtClean="0">
                <a:latin typeface="+mn-lt"/>
              </a:rPr>
              <a:t>We have successfully managed to save £22.0m over the last 4 years</a:t>
            </a:r>
            <a:endParaRPr lang="en-GB" sz="2400" b="1" dirty="0">
              <a:latin typeface="+mn-lt"/>
            </a:endParaRPr>
          </a:p>
          <a:p>
            <a:pPr marL="1028700" lvl="1" indent="-571500">
              <a:buFont typeface="Arial" panose="020B0604020202020204" pitchFamily="34" charset="0"/>
              <a:buChar char="•"/>
            </a:pPr>
            <a:r>
              <a:rPr lang="en-GB" sz="2400" dirty="0" smtClean="0">
                <a:latin typeface="+mn-lt"/>
              </a:rPr>
              <a:t>The Council continues </a:t>
            </a:r>
            <a:r>
              <a:rPr lang="en-GB" sz="2400" dirty="0">
                <a:latin typeface="+mn-lt"/>
              </a:rPr>
              <a:t>to face ongoing and significant financial, demographic and demand-led </a:t>
            </a:r>
            <a:r>
              <a:rPr lang="en-GB" sz="2400" dirty="0" smtClean="0">
                <a:latin typeface="+mn-lt"/>
              </a:rPr>
              <a:t>pressures - £10.1m in 21/22</a:t>
            </a:r>
            <a:endParaRPr lang="en-GB" sz="2400" dirty="0">
              <a:latin typeface="+mn-lt"/>
            </a:endParaRPr>
          </a:p>
          <a:p>
            <a:pPr marL="1028700" lvl="1" indent="-571500">
              <a:buFont typeface="Arial" panose="020B0604020202020204" pitchFamily="34" charset="0"/>
              <a:buChar char="•"/>
            </a:pPr>
            <a:r>
              <a:rPr lang="en-GB" sz="2400" dirty="0" smtClean="0">
                <a:latin typeface="+mn-lt"/>
              </a:rPr>
              <a:t>Despite an above average funding settlement we remain the worst funded Council in Wales</a:t>
            </a:r>
          </a:p>
          <a:p>
            <a:pPr marL="1028700" lvl="1" indent="-571500">
              <a:buFont typeface="Arial" panose="020B0604020202020204" pitchFamily="34" charset="0"/>
              <a:buChar char="•"/>
            </a:pPr>
            <a:r>
              <a:rPr lang="en-GB" sz="2400" dirty="0" smtClean="0">
                <a:latin typeface="+mn-lt"/>
              </a:rPr>
              <a:t>Despite this we continue to support the priorities of the Council – including those set out in the Winter COVID-19 plan</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TextBox 2"/>
          <p:cNvSpPr txBox="1"/>
          <p:nvPr/>
        </p:nvSpPr>
        <p:spPr>
          <a:xfrm>
            <a:off x="413543" y="1759121"/>
            <a:ext cx="1040670" cy="1938992"/>
          </a:xfrm>
          <a:prstGeom prst="rect">
            <a:avLst/>
          </a:prstGeom>
          <a:noFill/>
          <a:ln w="38100">
            <a:solidFill>
              <a:srgbClr val="00B050"/>
            </a:solidFill>
          </a:ln>
        </p:spPr>
        <p:txBody>
          <a:bodyPr wrap="none" rtlCol="0">
            <a:spAutoFit/>
          </a:bodyPr>
          <a:lstStyle/>
          <a:p>
            <a:r>
              <a:rPr lang="en-GB" sz="1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7873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Introduction &amp; </a:t>
            </a:r>
            <a:r>
              <a:rPr lang="en-GB" sz="3200" dirty="0">
                <a:solidFill>
                  <a:schemeClr val="bg1"/>
                </a:solidFill>
                <a:latin typeface="+mn-lt"/>
              </a:rPr>
              <a:t>c</a:t>
            </a:r>
            <a:r>
              <a:rPr lang="en-GB" sz="3200" dirty="0" smtClean="0">
                <a:solidFill>
                  <a:schemeClr val="bg1"/>
                </a:solidFill>
                <a:latin typeface="+mn-lt"/>
              </a:rPr>
              <a:t>ontext</a:t>
            </a:r>
            <a:endParaRPr lang="en-GB" sz="3200" b="1" dirty="0">
              <a:solidFill>
                <a:schemeClr val="bg1"/>
              </a:solidFill>
              <a:latin typeface="+mn-lt"/>
            </a:endParaRPr>
          </a:p>
        </p:txBody>
      </p:sp>
      <p:sp>
        <p:nvSpPr>
          <p:cNvPr id="6" name="TextBox 5"/>
          <p:cNvSpPr txBox="1"/>
          <p:nvPr/>
        </p:nvSpPr>
        <p:spPr>
          <a:xfrm>
            <a:off x="295434" y="1152098"/>
            <a:ext cx="8553132" cy="5632311"/>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A truly unprecedented year – severe flooding followed by the pandemic response and its impact</a:t>
            </a:r>
          </a:p>
          <a:p>
            <a:pPr marL="342900" indent="-342900">
              <a:buFont typeface="Arial" panose="020B0604020202020204" pitchFamily="34" charset="0"/>
              <a:buChar char="•"/>
            </a:pPr>
            <a:r>
              <a:rPr lang="en-GB" sz="2400" b="1" dirty="0" smtClean="0">
                <a:latin typeface="+mn-lt"/>
              </a:rPr>
              <a:t>More cost </a:t>
            </a:r>
            <a:r>
              <a:rPr lang="en-GB" sz="2400" dirty="0" smtClean="0">
                <a:latin typeface="+mn-lt"/>
              </a:rPr>
              <a:t>- our costs are rising with our ageing population, an increased demand for core services, high resident expectations, contract inflation and legislative impacts</a:t>
            </a:r>
          </a:p>
          <a:p>
            <a:pPr marL="342900" indent="-342900">
              <a:buFont typeface="Arial" panose="020B0604020202020204" pitchFamily="34" charset="0"/>
              <a:buChar char="•"/>
            </a:pPr>
            <a:r>
              <a:rPr lang="en-GB" sz="2400" b="1" dirty="0" smtClean="0">
                <a:latin typeface="+mn-lt"/>
              </a:rPr>
              <a:t>A need to invest in the future to</a:t>
            </a:r>
            <a:r>
              <a:rPr lang="en-GB" sz="2400" dirty="0" smtClean="0">
                <a:latin typeface="+mn-lt"/>
              </a:rPr>
              <a:t> ensure services offered remain relevant and appropriate in meeting the County’s needs; whilst making </a:t>
            </a:r>
            <a:r>
              <a:rPr lang="en-GB" sz="2400" dirty="0">
                <a:latin typeface="+mn-lt"/>
              </a:rPr>
              <a:t>sure everything is as efficient and effective as possible</a:t>
            </a:r>
          </a:p>
          <a:p>
            <a:pPr marL="342900" indent="-342900">
              <a:buFont typeface="Arial" panose="020B0604020202020204" pitchFamily="34" charset="0"/>
              <a:buChar char="•"/>
            </a:pPr>
            <a:r>
              <a:rPr lang="en-GB" sz="2400" b="1" dirty="0" smtClean="0">
                <a:latin typeface="+mn-lt"/>
              </a:rPr>
              <a:t>Insufficient funding</a:t>
            </a:r>
            <a:r>
              <a:rPr lang="en-GB" sz="2400" dirty="0" smtClean="0">
                <a:latin typeface="+mn-lt"/>
              </a:rPr>
              <a:t> </a:t>
            </a:r>
            <a:r>
              <a:rPr lang="en-GB" sz="2400" dirty="0">
                <a:latin typeface="+mn-lt"/>
              </a:rPr>
              <a:t>– Whilst Welsh Government funding </a:t>
            </a:r>
            <a:r>
              <a:rPr lang="en-GB" sz="2400" dirty="0" smtClean="0">
                <a:latin typeface="+mn-lt"/>
              </a:rPr>
              <a:t>increases it remains insufficient </a:t>
            </a:r>
            <a:r>
              <a:rPr lang="en-GB" sz="2400" dirty="0">
                <a:latin typeface="+mn-lt"/>
              </a:rPr>
              <a:t>to cover service </a:t>
            </a:r>
            <a:r>
              <a:rPr lang="en-GB" sz="2400" dirty="0" smtClean="0">
                <a:latin typeface="+mn-lt"/>
              </a:rPr>
              <a:t>pressures</a:t>
            </a:r>
          </a:p>
          <a:p>
            <a:pPr marL="342900" indent="-342900">
              <a:buFont typeface="Arial" panose="020B0604020202020204" pitchFamily="34" charset="0"/>
              <a:buChar char="•"/>
            </a:pPr>
            <a:r>
              <a:rPr lang="en-GB" sz="2400" dirty="0" smtClean="0">
                <a:latin typeface="+mn-lt"/>
              </a:rPr>
              <a:t>A need to make </a:t>
            </a:r>
            <a:r>
              <a:rPr lang="en-GB" sz="2400" b="1" dirty="0" smtClean="0">
                <a:latin typeface="+mn-lt"/>
              </a:rPr>
              <a:t>one-off use of reserves</a:t>
            </a:r>
            <a:r>
              <a:rPr lang="en-GB" sz="2400" dirty="0" smtClean="0">
                <a:latin typeface="+mn-lt"/>
              </a:rPr>
              <a:t> to support the Council and alongside the response to the pandemic</a:t>
            </a:r>
          </a:p>
          <a:p>
            <a:pPr marL="342900" indent="-342900">
              <a:buFont typeface="Arial" panose="020B0604020202020204" pitchFamily="34" charset="0"/>
              <a:buChar char="•"/>
            </a:pPr>
            <a:r>
              <a:rPr lang="en-GB" sz="2400" dirty="0" smtClean="0">
                <a:latin typeface="+mn-lt"/>
              </a:rPr>
              <a:t>We continue to </a:t>
            </a:r>
            <a:r>
              <a:rPr lang="en-GB" sz="2400" b="1" dirty="0" smtClean="0">
                <a:latin typeface="+mn-lt"/>
              </a:rPr>
              <a:t>challenge services to sustain themselves rather than see closure of services that matter</a:t>
            </a:r>
            <a:r>
              <a:rPr lang="en-GB" sz="2400" dirty="0" smtClean="0">
                <a:latin typeface="+mn-lt"/>
              </a:rPr>
              <a:t>. If things close they never return – better to scale back rather than withdraw</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706741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rPr>
              <a:t>Council tax</a:t>
            </a:r>
            <a:endParaRPr lang="en-GB" sz="3200" b="1" dirty="0">
              <a:solidFill>
                <a:schemeClr val="bg1"/>
              </a:solidFill>
            </a:endParaRPr>
          </a:p>
        </p:txBody>
      </p:sp>
      <p:sp>
        <p:nvSpPr>
          <p:cNvPr id="6" name="TextBox 5"/>
          <p:cNvSpPr txBox="1"/>
          <p:nvPr/>
        </p:nvSpPr>
        <p:spPr>
          <a:xfrm>
            <a:off x="572317" y="1377240"/>
            <a:ext cx="7948228" cy="2308324"/>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Given the extent of pressures on services we are being forced to </a:t>
            </a:r>
            <a:r>
              <a:rPr lang="en-GB" sz="2400" b="1" dirty="0" smtClean="0">
                <a:latin typeface="+mn-lt"/>
              </a:rPr>
              <a:t>increase council tax by 4.95% </a:t>
            </a:r>
            <a:r>
              <a:rPr lang="en-GB" sz="2400" dirty="0" smtClean="0">
                <a:latin typeface="+mn-lt"/>
              </a:rPr>
              <a:t>in 21/22</a:t>
            </a:r>
          </a:p>
          <a:p>
            <a:pPr marL="342900" indent="-342900">
              <a:buFont typeface="Arial" panose="020B0604020202020204" pitchFamily="34" charset="0"/>
              <a:buChar char="•"/>
            </a:pPr>
            <a:r>
              <a:rPr lang="en-GB" sz="2400" dirty="0" smtClean="0">
                <a:latin typeface="+mn-lt"/>
              </a:rPr>
              <a:t>We have no other viable options e.g. our reserve funding (contingency money that the council has to save to plan for the unexpected) is already at low levels and is being drawn upon to mitigate other risks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rotWithShape="1">
          <a:blip r:embed="rId5"/>
          <a:srcRect l="28587" t="32966" r="34078" b="31759"/>
          <a:stretch/>
        </p:blipFill>
        <p:spPr>
          <a:xfrm>
            <a:off x="2027079" y="3810609"/>
            <a:ext cx="4857750" cy="2580410"/>
          </a:xfrm>
          <a:prstGeom prst="rect">
            <a:avLst/>
          </a:prstGeom>
        </p:spPr>
      </p:pic>
    </p:spTree>
    <p:extLst>
      <p:ext uri="{BB962C8B-B14F-4D97-AF65-F5344CB8AC3E}">
        <p14:creationId xmlns:p14="http://schemas.microsoft.com/office/powerpoint/2010/main" val="2369066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60470"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Proposed council tax increases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3" name="TextBox 2"/>
          <p:cNvSpPr txBox="1"/>
          <p:nvPr/>
        </p:nvSpPr>
        <p:spPr>
          <a:xfrm>
            <a:off x="435135" y="1330614"/>
            <a:ext cx="7832301" cy="430887"/>
          </a:xfrm>
          <a:prstGeom prst="rect">
            <a:avLst/>
          </a:prstGeom>
          <a:noFill/>
        </p:spPr>
        <p:txBody>
          <a:bodyPr wrap="square" rtlCol="0">
            <a:spAutoFit/>
          </a:bodyPr>
          <a:lstStyle/>
          <a:p>
            <a:r>
              <a:rPr lang="en-GB" sz="2200" b="1" dirty="0"/>
              <a:t>Council Tax Banding increases on </a:t>
            </a:r>
            <a:r>
              <a:rPr lang="en-GB" sz="2200" b="1" u="sng" dirty="0"/>
              <a:t>MCC</a:t>
            </a:r>
            <a:r>
              <a:rPr lang="en-GB" sz="2200" b="1" dirty="0"/>
              <a:t> </a:t>
            </a:r>
            <a:r>
              <a:rPr lang="en-GB" sz="2200" b="1" dirty="0" smtClean="0"/>
              <a:t>element only</a:t>
            </a:r>
            <a:endParaRPr lang="en-US" sz="2200" b="1" kern="1200" dirty="0">
              <a:solidFill>
                <a:schemeClr val="tx1"/>
              </a:solidFill>
            </a:endParaRPr>
          </a:p>
        </p:txBody>
      </p:sp>
      <p:pic>
        <p:nvPicPr>
          <p:cNvPr id="6" name="Picture 5"/>
          <p:cNvPicPr>
            <a:picLocks noChangeAspect="1"/>
          </p:cNvPicPr>
          <p:nvPr/>
        </p:nvPicPr>
        <p:blipFill>
          <a:blip r:embed="rId5"/>
          <a:stretch>
            <a:fillRect/>
          </a:stretch>
        </p:blipFill>
        <p:spPr>
          <a:xfrm>
            <a:off x="160470" y="1976769"/>
            <a:ext cx="8777974" cy="4111203"/>
          </a:xfrm>
          <a:prstGeom prst="rect">
            <a:avLst/>
          </a:prstGeom>
        </p:spPr>
      </p:pic>
    </p:spTree>
    <p:extLst>
      <p:ext uri="{BB962C8B-B14F-4D97-AF65-F5344CB8AC3E}">
        <p14:creationId xmlns:p14="http://schemas.microsoft.com/office/powerpoint/2010/main" val="3939946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How Council </a:t>
            </a:r>
            <a:r>
              <a:rPr lang="en-GB" sz="3200" dirty="0">
                <a:solidFill>
                  <a:schemeClr val="bg1"/>
                </a:solidFill>
                <a:latin typeface="+mn-lt"/>
              </a:rPr>
              <a:t>T</a:t>
            </a:r>
            <a:r>
              <a:rPr lang="en-GB" sz="3200" dirty="0" smtClean="0">
                <a:solidFill>
                  <a:schemeClr val="bg1"/>
                </a:solidFill>
                <a:latin typeface="+mn-lt"/>
              </a:rPr>
              <a:t>ax compares across Wales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16" name="TextBox 15"/>
          <p:cNvSpPr txBox="1"/>
          <p:nvPr/>
        </p:nvSpPr>
        <p:spPr>
          <a:xfrm>
            <a:off x="220595" y="6008237"/>
            <a:ext cx="8025319" cy="646331"/>
          </a:xfrm>
          <a:prstGeom prst="rect">
            <a:avLst/>
          </a:prstGeom>
          <a:noFill/>
        </p:spPr>
        <p:txBody>
          <a:bodyPr wrap="square" rtlCol="0">
            <a:spAutoFit/>
          </a:bodyPr>
          <a:lstStyle/>
          <a:p>
            <a:r>
              <a:rPr lang="en-US" dirty="0" smtClean="0"/>
              <a:t>Band D of £1,380.76 (Council element only) compares to Welsh average of £1,354.02 in 2020/21.  </a:t>
            </a:r>
            <a:endParaRPr lang="en-US" kern="1200" dirty="0">
              <a:solidFill>
                <a:schemeClr val="tx1"/>
              </a:solidFill>
              <a:latin typeface="Arial" charset="0"/>
              <a:ea typeface="+mn-ea"/>
              <a:cs typeface="+mn-cs"/>
            </a:endParaRPr>
          </a:p>
        </p:txBody>
      </p:sp>
      <p:pic>
        <p:nvPicPr>
          <p:cNvPr id="2" name="Picture 1"/>
          <p:cNvPicPr>
            <a:picLocks noChangeAspect="1"/>
          </p:cNvPicPr>
          <p:nvPr/>
        </p:nvPicPr>
        <p:blipFill>
          <a:blip r:embed="rId5"/>
          <a:stretch>
            <a:fillRect/>
          </a:stretch>
        </p:blipFill>
        <p:spPr>
          <a:xfrm>
            <a:off x="179388" y="1150622"/>
            <a:ext cx="7863905" cy="4724883"/>
          </a:xfrm>
          <a:prstGeom prst="rect">
            <a:avLst/>
          </a:prstGeom>
        </p:spPr>
      </p:pic>
      <p:cxnSp>
        <p:nvCxnSpPr>
          <p:cNvPr id="4" name="Straight Connector 3"/>
          <p:cNvCxnSpPr/>
          <p:nvPr/>
        </p:nvCxnSpPr>
        <p:spPr>
          <a:xfrm>
            <a:off x="929148" y="2492477"/>
            <a:ext cx="687274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988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Council Tax as a share of WG funding</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109091"/>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marL="342900" lvl="0" indent="-342900">
              <a:buFont typeface="Arial" panose="020B0604020202020204" pitchFamily="34" charset="0"/>
              <a:buChar char="•"/>
            </a:pPr>
            <a:r>
              <a:rPr lang="en-GB" sz="2200" dirty="0" smtClean="0">
                <a:latin typeface="+mn-lt"/>
              </a:rPr>
              <a:t>Blaenau Gwent had the highest band D in Wales of £1,711.83 compared to MCC (£1,380.76) in 2020/21</a:t>
            </a:r>
          </a:p>
          <a:p>
            <a:pPr marL="342900" lvl="0" indent="-342900">
              <a:buFont typeface="Arial" panose="020B0604020202020204" pitchFamily="34" charset="0"/>
              <a:buChar char="•"/>
            </a:pPr>
            <a:r>
              <a:rPr lang="en-GB" sz="2200" dirty="0" smtClean="0">
                <a:latin typeface="+mn-lt"/>
              </a:rPr>
              <a:t>Total amount of Council Tax raised is highest in MCC because it has the most significant number of properties in the band D to I range.</a:t>
            </a:r>
          </a:p>
        </p:txBody>
      </p:sp>
      <p:pic>
        <p:nvPicPr>
          <p:cNvPr id="3" name="Picture 2"/>
          <p:cNvPicPr>
            <a:picLocks noChangeAspect="1"/>
          </p:cNvPicPr>
          <p:nvPr/>
        </p:nvPicPr>
        <p:blipFill>
          <a:blip r:embed="rId5"/>
          <a:stretch>
            <a:fillRect/>
          </a:stretch>
        </p:blipFill>
        <p:spPr>
          <a:xfrm>
            <a:off x="31905" y="1256945"/>
            <a:ext cx="9097347" cy="2784142"/>
          </a:xfrm>
          <a:prstGeom prst="rect">
            <a:avLst/>
          </a:prstGeom>
        </p:spPr>
      </p:pic>
    </p:spTree>
    <p:extLst>
      <p:ext uri="{BB962C8B-B14F-4D97-AF65-F5344CB8AC3E}">
        <p14:creationId xmlns:p14="http://schemas.microsoft.com/office/powerpoint/2010/main" val="4273782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Core funding from Welsh Government</a:t>
            </a:r>
            <a:endParaRPr lang="en-GB" sz="3200" b="1" dirty="0">
              <a:solidFill>
                <a:schemeClr val="bg1"/>
              </a:solidFill>
              <a:latin typeface="+mn-lt"/>
            </a:endParaRPr>
          </a:p>
        </p:txBody>
      </p:sp>
      <p:sp>
        <p:nvSpPr>
          <p:cNvPr id="6" name="TextBox 5"/>
          <p:cNvSpPr txBox="1"/>
          <p:nvPr/>
        </p:nvSpPr>
        <p:spPr>
          <a:xfrm>
            <a:off x="359495" y="1153963"/>
            <a:ext cx="8673668" cy="5632311"/>
          </a:xfrm>
          <a:prstGeom prst="rect">
            <a:avLst/>
          </a:prstGeom>
          <a:noFill/>
        </p:spPr>
        <p:txBody>
          <a:bodyPr wrap="square">
            <a:spAutoFit/>
          </a:bodyPr>
          <a:lstStyle/>
          <a:p>
            <a:pPr marL="342900" indent="-342900">
              <a:buFont typeface="Arial" panose="020B0604020202020204" pitchFamily="34" charset="0"/>
              <a:buChar char="•"/>
            </a:pPr>
            <a:r>
              <a:rPr lang="en-GB" sz="2400" dirty="0">
                <a:latin typeface="+mn-lt"/>
              </a:rPr>
              <a:t>MCC saw a 3.9% increase in </a:t>
            </a:r>
            <a:r>
              <a:rPr lang="en-GB" sz="2400" dirty="0" smtClean="0">
                <a:latin typeface="+mn-lt"/>
              </a:rPr>
              <a:t>its core funding from Welsh Government </a:t>
            </a:r>
            <a:r>
              <a:rPr lang="en-GB" sz="2400" dirty="0">
                <a:latin typeface="+mn-lt"/>
              </a:rPr>
              <a:t>– above the all-Wales average increase of 3.8%</a:t>
            </a:r>
          </a:p>
          <a:p>
            <a:pPr marL="342900" indent="-342900">
              <a:buFont typeface="Arial" panose="020B0604020202020204" pitchFamily="34" charset="0"/>
              <a:buChar char="•"/>
            </a:pPr>
            <a:r>
              <a:rPr lang="en-GB" sz="2400" dirty="0" smtClean="0">
                <a:latin typeface="+mn-lt"/>
              </a:rPr>
              <a:t>It is welcomed that Welsh Government funding will now go up for a second year following years of ongoing reductions</a:t>
            </a:r>
          </a:p>
          <a:p>
            <a:pPr marL="342900" indent="-342900">
              <a:buFont typeface="Arial" panose="020B0604020202020204" pitchFamily="34" charset="0"/>
              <a:buChar char="•"/>
            </a:pPr>
            <a:r>
              <a:rPr lang="en-GB" sz="2400" dirty="0">
                <a:latin typeface="+mn-lt"/>
              </a:rPr>
              <a:t>MCC still remains the worst funded Authority in Wales per head</a:t>
            </a:r>
          </a:p>
          <a:p>
            <a:pPr marL="342900" indent="-342900">
              <a:buFont typeface="Arial" panose="020B0604020202020204" pitchFamily="34" charset="0"/>
              <a:buChar char="•"/>
            </a:pPr>
            <a:r>
              <a:rPr lang="en-GB" sz="2400" dirty="0" smtClean="0">
                <a:latin typeface="+mn-lt"/>
              </a:rPr>
              <a:t>The settlement does not offset all the Council’s pressures and inflation</a:t>
            </a:r>
          </a:p>
          <a:p>
            <a:pPr marL="342900" indent="-342900">
              <a:buFont typeface="Arial" panose="020B0604020202020204" pitchFamily="34" charset="0"/>
              <a:buChar char="•"/>
            </a:pPr>
            <a:r>
              <a:rPr lang="en-GB" sz="2400" dirty="0" smtClean="0">
                <a:latin typeface="+mn-lt"/>
              </a:rPr>
              <a:t>Any subsequent pay awards will need to be accommodated </a:t>
            </a:r>
          </a:p>
          <a:p>
            <a:pPr marL="342900" indent="-342900">
              <a:buFont typeface="Arial" panose="020B0604020202020204" pitchFamily="34" charset="0"/>
              <a:buChar char="•"/>
            </a:pPr>
            <a:r>
              <a:rPr lang="en-GB" sz="2400" dirty="0" smtClean="0">
                <a:latin typeface="+mn-lt"/>
              </a:rPr>
              <a:t>Welsh Government specific (non-core) grant funding is an evolving picture – information awaited</a:t>
            </a:r>
          </a:p>
          <a:p>
            <a:pPr marL="342900" indent="-342900">
              <a:buFont typeface="Arial" panose="020B0604020202020204" pitchFamily="34" charset="0"/>
              <a:buChar char="•"/>
            </a:pPr>
            <a:r>
              <a:rPr lang="en-GB" sz="2400" dirty="0" smtClean="0">
                <a:latin typeface="+mn-lt"/>
              </a:rPr>
              <a:t>General capital funding from Welsh Government has been broadly maintained.  Again clarification awaited on specific capital funding streams</a:t>
            </a:r>
          </a:p>
          <a:p>
            <a:pPr marL="342900" indent="-342900">
              <a:buFont typeface="Arial" panose="020B0604020202020204" pitchFamily="34" charset="0"/>
              <a:buChar char="•"/>
            </a:pPr>
            <a:r>
              <a:rPr lang="en-GB" sz="2400" dirty="0" smtClean="0">
                <a:latin typeface="+mn-lt"/>
              </a:rPr>
              <a:t>COVID funding for next year still to be confirmed </a:t>
            </a:r>
          </a:p>
          <a:p>
            <a:pPr marL="342900" indent="-342900">
              <a:buFont typeface="Arial" panose="020B0604020202020204" pitchFamily="34" charset="0"/>
              <a:buChar char="•"/>
            </a:pPr>
            <a:r>
              <a:rPr lang="en-GB" sz="2400" dirty="0" smtClean="0">
                <a:latin typeface="+mn-lt"/>
              </a:rPr>
              <a:t>Clarification still awaited on reliefs available to businesses</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829824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(1)</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570756"/>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MCC gets the least funding per head of population (£1,067) compared to the rest of Wales (average £1,471)</a:t>
            </a:r>
            <a:endParaRPr lang="en-GB" sz="2200" dirty="0">
              <a:latin typeface="+mn-lt"/>
            </a:endParaRPr>
          </a:p>
        </p:txBody>
      </p:sp>
      <p:graphicFrame>
        <p:nvGraphicFramePr>
          <p:cNvPr id="10" name="Chart 9"/>
          <p:cNvGraphicFramePr>
            <a:graphicFrameLocks/>
          </p:cNvGraphicFramePr>
          <p:nvPr>
            <p:extLst>
              <p:ext uri="{D42A27DB-BD31-4B8C-83A1-F6EECF244321}">
                <p14:modId xmlns:p14="http://schemas.microsoft.com/office/powerpoint/2010/main" val="3631311266"/>
              </p:ext>
            </p:extLst>
          </p:nvPr>
        </p:nvGraphicFramePr>
        <p:xfrm>
          <a:off x="364156" y="1117425"/>
          <a:ext cx="7796617" cy="4480083"/>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Arrow Connector 3"/>
          <p:cNvCxnSpPr/>
          <p:nvPr/>
        </p:nvCxnSpPr>
        <p:spPr>
          <a:xfrm>
            <a:off x="752531" y="2359896"/>
            <a:ext cx="7166118" cy="0"/>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616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(2)</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852718"/>
            <a:ext cx="7043530" cy="5909310"/>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This illustrates the level of Council Tax raised by MCC in comparison to funding from Welsh Government.  34.4% against a Welsh average of 23.0%.  </a:t>
            </a:r>
            <a:endParaRPr lang="en-GB" sz="2200" dirty="0">
              <a:latin typeface="+mn-lt"/>
            </a:endParaRPr>
          </a:p>
        </p:txBody>
      </p:sp>
      <p:pic>
        <p:nvPicPr>
          <p:cNvPr id="3" name="Picture 2"/>
          <p:cNvPicPr>
            <a:picLocks noChangeAspect="1"/>
          </p:cNvPicPr>
          <p:nvPr/>
        </p:nvPicPr>
        <p:blipFill>
          <a:blip r:embed="rId5"/>
          <a:stretch>
            <a:fillRect/>
          </a:stretch>
        </p:blipFill>
        <p:spPr>
          <a:xfrm>
            <a:off x="752531" y="1100599"/>
            <a:ext cx="7624141" cy="4580825"/>
          </a:xfrm>
          <a:prstGeom prst="rect">
            <a:avLst/>
          </a:prstGeom>
        </p:spPr>
      </p:pic>
    </p:spTree>
    <p:extLst>
      <p:ext uri="{BB962C8B-B14F-4D97-AF65-F5344CB8AC3E}">
        <p14:creationId xmlns:p14="http://schemas.microsoft.com/office/powerpoint/2010/main" val="2497036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409400"/>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Funding from Welsh Government (3)</a:t>
            </a:r>
            <a:endParaRPr lang="en-GB" sz="3200" b="1" dirty="0">
              <a:solidFill>
                <a:schemeClr val="bg1"/>
              </a:solidFill>
              <a:latin typeface="+mn-lt"/>
            </a:endParaRPr>
          </a:p>
        </p:txBody>
      </p:sp>
      <p:sp>
        <p:nvSpPr>
          <p:cNvPr id="6" name="TextBox 5"/>
          <p:cNvSpPr txBox="1"/>
          <p:nvPr/>
        </p:nvSpPr>
        <p:spPr>
          <a:xfrm>
            <a:off x="600131" y="14781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
        <p:nvSpPr>
          <p:cNvPr id="7" name="TextBox 6"/>
          <p:cNvSpPr txBox="1"/>
          <p:nvPr/>
        </p:nvSpPr>
        <p:spPr>
          <a:xfrm>
            <a:off x="752531" y="1630564"/>
            <a:ext cx="7019869" cy="5262979"/>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p:txBody>
      </p:sp>
      <p:sp>
        <p:nvSpPr>
          <p:cNvPr id="8" name="TextBox 7"/>
          <p:cNvSpPr txBox="1"/>
          <p:nvPr/>
        </p:nvSpPr>
        <p:spPr>
          <a:xfrm>
            <a:off x="934189" y="943532"/>
            <a:ext cx="7043530" cy="5909310"/>
          </a:xfrm>
          <a:prstGeom prst="rect">
            <a:avLst/>
          </a:prstGeom>
          <a:noFill/>
        </p:spPr>
        <p:txBody>
          <a:bodyPr wrap="square">
            <a:spAutoFit/>
          </a:bodyPr>
          <a:lstStyle/>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endParaRPr lang="en-GB" sz="2400" dirty="0">
              <a:latin typeface="+mn-lt"/>
            </a:endParaRPr>
          </a:p>
          <a:p>
            <a:pPr lvl="0"/>
            <a:endParaRPr lang="en-GB" sz="2400" dirty="0" smtClean="0">
              <a:latin typeface="+mn-lt"/>
            </a:endParaRPr>
          </a:p>
          <a:p>
            <a:pPr lvl="0"/>
            <a:r>
              <a:rPr lang="en-GB" sz="2200" dirty="0" smtClean="0">
                <a:latin typeface="+mn-lt"/>
              </a:rPr>
              <a:t>MCC still gets the least funding per head of population (£1,593) compared to the rest of Wales (average £1,852, highest Blaenau Gwent £2,096) – with Council Tax </a:t>
            </a:r>
            <a:r>
              <a:rPr lang="en-GB" sz="2200" u="sng" dirty="0" smtClean="0">
                <a:latin typeface="+mn-lt"/>
              </a:rPr>
              <a:t>and</a:t>
            </a:r>
            <a:r>
              <a:rPr lang="en-GB" sz="2200" dirty="0" smtClean="0">
                <a:latin typeface="+mn-lt"/>
              </a:rPr>
              <a:t> AEF </a:t>
            </a:r>
            <a:endParaRPr lang="en-GB" sz="2200" dirty="0">
              <a:latin typeface="+mn-lt"/>
            </a:endParaRPr>
          </a:p>
        </p:txBody>
      </p:sp>
      <p:pic>
        <p:nvPicPr>
          <p:cNvPr id="2" name="Picture 1"/>
          <p:cNvPicPr>
            <a:picLocks noChangeAspect="1"/>
          </p:cNvPicPr>
          <p:nvPr/>
        </p:nvPicPr>
        <p:blipFill>
          <a:blip r:embed="rId5"/>
          <a:stretch>
            <a:fillRect/>
          </a:stretch>
        </p:blipFill>
        <p:spPr>
          <a:xfrm>
            <a:off x="764173" y="1117425"/>
            <a:ext cx="7615654" cy="4575725"/>
          </a:xfrm>
          <a:prstGeom prst="rect">
            <a:avLst/>
          </a:prstGeom>
        </p:spPr>
      </p:pic>
      <p:cxnSp>
        <p:nvCxnSpPr>
          <p:cNvPr id="4" name="Straight Arrow Connector 3"/>
          <p:cNvCxnSpPr/>
          <p:nvPr/>
        </p:nvCxnSpPr>
        <p:spPr>
          <a:xfrm>
            <a:off x="1459149" y="2431759"/>
            <a:ext cx="6736404" cy="0"/>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7254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Budget for </a:t>
            </a:r>
            <a:r>
              <a:rPr lang="en-GB" sz="3200" dirty="0" smtClean="0">
                <a:solidFill>
                  <a:schemeClr val="bg1"/>
                </a:solidFill>
                <a:latin typeface="+mn-lt"/>
              </a:rPr>
              <a:t>2021/22 </a:t>
            </a:r>
            <a:r>
              <a:rPr lang="en-GB" sz="3200" dirty="0">
                <a:solidFill>
                  <a:schemeClr val="bg1"/>
                </a:solidFill>
                <a:latin typeface="+mn-lt"/>
              </a:rPr>
              <a:t>will see…</a:t>
            </a:r>
            <a:endParaRPr lang="en-GB" sz="3200" b="1" dirty="0">
              <a:solidFill>
                <a:schemeClr val="bg1"/>
              </a:solidFill>
              <a:latin typeface="+mn-lt"/>
            </a:endParaRPr>
          </a:p>
        </p:txBody>
      </p:sp>
      <p:sp>
        <p:nvSpPr>
          <p:cNvPr id="6" name="TextBox 5"/>
          <p:cNvSpPr txBox="1"/>
          <p:nvPr/>
        </p:nvSpPr>
        <p:spPr>
          <a:xfrm>
            <a:off x="600131" y="1215852"/>
            <a:ext cx="8212081" cy="3416320"/>
          </a:xfrm>
          <a:prstGeom prst="rect">
            <a:avLst/>
          </a:prstGeom>
          <a:noFill/>
        </p:spPr>
        <p:txBody>
          <a:bodyPr wrap="square">
            <a:spAutoFit/>
          </a:bodyPr>
          <a:lstStyle/>
          <a:p>
            <a:pPr marL="342900" lvl="0" indent="-342900">
              <a:buFont typeface="Arial" panose="020B0604020202020204" pitchFamily="34" charset="0"/>
              <a:buChar char="•"/>
            </a:pPr>
            <a:r>
              <a:rPr lang="en-GB" sz="2400" dirty="0">
                <a:latin typeface="+mn-lt"/>
              </a:rPr>
              <a:t>Recognises in full all pay and pension-related spending pressures in </a:t>
            </a:r>
            <a:r>
              <a:rPr lang="en-GB" sz="2400" dirty="0" smtClean="0">
                <a:latin typeface="+mn-lt"/>
              </a:rPr>
              <a:t>schools</a:t>
            </a:r>
          </a:p>
          <a:p>
            <a:pPr marL="342900" lvl="0" indent="-342900">
              <a:buFont typeface="Arial" panose="020B0604020202020204" pitchFamily="34" charset="0"/>
              <a:buChar char="•"/>
            </a:pPr>
            <a:r>
              <a:rPr lang="en-GB" sz="2400" dirty="0" smtClean="0">
                <a:latin typeface="+mn-lt"/>
              </a:rPr>
              <a:t>Recognises </a:t>
            </a:r>
            <a:r>
              <a:rPr lang="en-GB" sz="2400" dirty="0">
                <a:latin typeface="+mn-lt"/>
              </a:rPr>
              <a:t>increasing </a:t>
            </a:r>
            <a:r>
              <a:rPr lang="en-GB" sz="2400" dirty="0" smtClean="0">
                <a:latin typeface="+mn-lt"/>
              </a:rPr>
              <a:t>demands </a:t>
            </a:r>
            <a:r>
              <a:rPr lang="en-GB" sz="2400" dirty="0">
                <a:latin typeface="+mn-lt"/>
              </a:rPr>
              <a:t>placed on children’s </a:t>
            </a:r>
            <a:r>
              <a:rPr lang="en-GB" sz="2400" dirty="0" smtClean="0">
                <a:latin typeface="+mn-lt"/>
              </a:rPr>
              <a:t>and adult social services and children with Additional Learning Needs</a:t>
            </a:r>
          </a:p>
          <a:p>
            <a:pPr marL="342900" lvl="0" indent="-342900">
              <a:buFont typeface="Arial" panose="020B0604020202020204" pitchFamily="34" charset="0"/>
              <a:buChar char="•"/>
            </a:pPr>
            <a:r>
              <a:rPr lang="en-GB" sz="2400" dirty="0" smtClean="0">
                <a:latin typeface="+mn-lt"/>
              </a:rPr>
              <a:t>Responding </a:t>
            </a:r>
            <a:r>
              <a:rPr lang="en-GB" sz="2400" dirty="0">
                <a:latin typeface="+mn-lt"/>
              </a:rPr>
              <a:t>to the needs of the </a:t>
            </a:r>
            <a:r>
              <a:rPr lang="en-GB" sz="2400" dirty="0" smtClean="0">
                <a:latin typeface="+mn-lt"/>
              </a:rPr>
              <a:t>homeless</a:t>
            </a:r>
            <a:endParaRPr lang="en-GB" sz="2400" dirty="0">
              <a:latin typeface="+mn-lt"/>
            </a:endParaRPr>
          </a:p>
          <a:p>
            <a:pPr marL="342900" lvl="0" indent="-342900">
              <a:buFont typeface="Arial" panose="020B0604020202020204" pitchFamily="34" charset="0"/>
              <a:buChar char="•"/>
            </a:pPr>
            <a:r>
              <a:rPr lang="en-GB" sz="2400" dirty="0" smtClean="0">
                <a:latin typeface="+mn-lt"/>
              </a:rPr>
              <a:t>Limited scope for frontline services to make efficiency savings </a:t>
            </a:r>
          </a:p>
          <a:p>
            <a:pPr marL="342900" indent="-342900">
              <a:buFont typeface="Arial" panose="020B0604020202020204" pitchFamily="34" charset="0"/>
              <a:buChar char="•"/>
            </a:pPr>
            <a:r>
              <a:rPr lang="en-US" sz="2400" dirty="0" smtClean="0">
                <a:latin typeface="+mn-lt"/>
              </a:rPr>
              <a:t>Continued drive for service efficiency and effectiveness</a:t>
            </a:r>
          </a:p>
          <a:p>
            <a:pPr marL="342900" indent="-342900">
              <a:buFont typeface="Arial" panose="020B0604020202020204" pitchFamily="34" charset="0"/>
              <a:buChar char="•"/>
            </a:pPr>
            <a:r>
              <a:rPr lang="en-US" sz="2400" dirty="0">
                <a:latin typeface="+mn-lt"/>
              </a:rPr>
              <a:t>F</a:t>
            </a:r>
            <a:r>
              <a:rPr lang="en-US" sz="2400" dirty="0" smtClean="0">
                <a:latin typeface="+mn-lt"/>
              </a:rPr>
              <a:t>ees and charges increases limited as much as possible</a:t>
            </a:r>
          </a:p>
          <a:p>
            <a:pPr marL="342900" indent="-342900">
              <a:buFont typeface="Arial" panose="020B0604020202020204" pitchFamily="34" charset="0"/>
              <a:buChar char="•"/>
            </a:pPr>
            <a:r>
              <a:rPr lang="en-US" sz="2400" dirty="0" smtClean="0">
                <a:latin typeface="+mn-lt"/>
              </a:rPr>
              <a:t>All </a:t>
            </a:r>
            <a:r>
              <a:rPr lang="en-US" sz="2400" dirty="0">
                <a:latin typeface="+mn-lt"/>
              </a:rPr>
              <a:t>local services </a:t>
            </a:r>
            <a:r>
              <a:rPr lang="en-US" sz="2400" dirty="0" smtClean="0">
                <a:latin typeface="+mn-lt"/>
              </a:rPr>
              <a:t>still being </a:t>
            </a:r>
            <a:r>
              <a:rPr lang="en-US" sz="2400" dirty="0">
                <a:latin typeface="+mn-lt"/>
              </a:rPr>
              <a:t>maintained</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4232" y="5192527"/>
            <a:ext cx="1274444" cy="105566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8936" y="5211865"/>
            <a:ext cx="1113907" cy="1113907"/>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58507" y="5110868"/>
            <a:ext cx="1567658" cy="1251623"/>
          </a:xfrm>
          <a:prstGeom prst="rect">
            <a:avLst/>
          </a:prstGeom>
        </p:spPr>
      </p:pic>
    </p:spTree>
    <p:extLst>
      <p:ext uri="{BB962C8B-B14F-4D97-AF65-F5344CB8AC3E}">
        <p14:creationId xmlns:p14="http://schemas.microsoft.com/office/powerpoint/2010/main" val="384731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a:solidFill>
                  <a:schemeClr val="bg1"/>
                </a:solidFill>
                <a:latin typeface="+mn-lt"/>
              </a:rPr>
              <a:t>Summary position </a:t>
            </a:r>
            <a:endParaRPr lang="en-GB" sz="3200" b="1" dirty="0">
              <a:solidFill>
                <a:schemeClr val="bg1"/>
              </a:solidFill>
              <a:latin typeface="+mn-lt"/>
            </a:endParaRPr>
          </a:p>
        </p:txBody>
      </p:sp>
      <p:sp>
        <p:nvSpPr>
          <p:cNvPr id="6" name="TextBox 5"/>
          <p:cNvSpPr txBox="1"/>
          <p:nvPr/>
        </p:nvSpPr>
        <p:spPr>
          <a:xfrm>
            <a:off x="877221" y="1654925"/>
            <a:ext cx="4387505"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Modelling the budget using the assumptions and including the pressures </a:t>
            </a:r>
            <a:r>
              <a:rPr lang="en-GB" sz="2800" dirty="0" smtClean="0">
                <a:latin typeface="+mn-lt"/>
              </a:rPr>
              <a:t>created an initial </a:t>
            </a:r>
            <a:r>
              <a:rPr lang="en-GB" sz="2800" dirty="0">
                <a:latin typeface="+mn-lt"/>
              </a:rPr>
              <a:t>gap of </a:t>
            </a:r>
            <a:r>
              <a:rPr lang="en-GB" sz="2800" dirty="0" smtClean="0">
                <a:latin typeface="+mn-lt"/>
              </a:rPr>
              <a:t>£5.3 million and £22.5m over 4-year MTFP</a:t>
            </a:r>
          </a:p>
          <a:p>
            <a:pPr marL="342900" indent="-342900">
              <a:buFont typeface="Arial" panose="020B0604020202020204" pitchFamily="34" charset="0"/>
              <a:buChar char="•"/>
            </a:pPr>
            <a:r>
              <a:rPr lang="en-GB" sz="2800" dirty="0" smtClean="0">
                <a:latin typeface="+mn-lt"/>
              </a:rPr>
              <a:t>Revised pressures of £10.1m then included</a:t>
            </a:r>
          </a:p>
          <a:p>
            <a:pPr marL="342900" indent="-342900">
              <a:buFont typeface="Arial" panose="020B0604020202020204" pitchFamily="34" charset="0"/>
              <a:buChar char="•"/>
            </a:pPr>
            <a:r>
              <a:rPr lang="en-GB" sz="2800" dirty="0" smtClean="0">
                <a:latin typeface="+mn-lt"/>
              </a:rPr>
              <a:t>Proposed savings of £3.7m included</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312" y="2553027"/>
            <a:ext cx="2479964" cy="2479964"/>
          </a:xfrm>
          <a:prstGeom prst="rect">
            <a:avLst/>
          </a:prstGeom>
        </p:spPr>
      </p:pic>
    </p:spTree>
    <p:extLst>
      <p:ext uri="{BB962C8B-B14F-4D97-AF65-F5344CB8AC3E}">
        <p14:creationId xmlns:p14="http://schemas.microsoft.com/office/powerpoint/2010/main" val="2886096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Budget Summary</a:t>
            </a:r>
            <a:endParaRPr lang="en-GB" sz="3200" b="1" dirty="0">
              <a:solidFill>
                <a:schemeClr val="bg1"/>
              </a:solidFill>
              <a:latin typeface="+mn-lt"/>
            </a:endParaRPr>
          </a:p>
        </p:txBody>
      </p:sp>
      <p:sp>
        <p:nvSpPr>
          <p:cNvPr id="6" name="TextBox 5"/>
          <p:cNvSpPr txBox="1"/>
          <p:nvPr/>
        </p:nvSpPr>
        <p:spPr>
          <a:xfrm>
            <a:off x="1029516" y="1380778"/>
            <a:ext cx="6992158" cy="461665"/>
          </a:xfrm>
          <a:prstGeom prst="rect">
            <a:avLst/>
          </a:prstGeom>
          <a:noFill/>
        </p:spPr>
        <p:txBody>
          <a:bodyPr wrap="square">
            <a:spAutoFit/>
          </a:bodyPr>
          <a:lstStyle/>
          <a:p>
            <a:endParaRPr lang="en-GB" sz="24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179387" y="1210880"/>
            <a:ext cx="6829425" cy="5538825"/>
          </a:xfrm>
          <a:prstGeom prst="rect">
            <a:avLst/>
          </a:prstGeom>
        </p:spPr>
      </p:pic>
    </p:spTree>
    <p:extLst>
      <p:ext uri="{BB962C8B-B14F-4D97-AF65-F5344CB8AC3E}">
        <p14:creationId xmlns:p14="http://schemas.microsoft.com/office/powerpoint/2010/main" val="2442983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What it costs to deliver services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9" name="Picture 8"/>
          <p:cNvPicPr>
            <a:picLocks noChangeAspect="1"/>
          </p:cNvPicPr>
          <p:nvPr/>
        </p:nvPicPr>
        <p:blipFill>
          <a:blip r:embed="rId5"/>
          <a:stretch>
            <a:fillRect/>
          </a:stretch>
        </p:blipFill>
        <p:spPr>
          <a:xfrm>
            <a:off x="0" y="1085849"/>
            <a:ext cx="9144000" cy="5801329"/>
          </a:xfrm>
          <a:prstGeom prst="rect">
            <a:avLst/>
          </a:prstGeom>
        </p:spPr>
      </p:pic>
    </p:spTree>
    <p:extLst>
      <p:ext uri="{BB962C8B-B14F-4D97-AF65-F5344CB8AC3E}">
        <p14:creationId xmlns:p14="http://schemas.microsoft.com/office/powerpoint/2010/main" val="347136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46737" y="1440091"/>
            <a:ext cx="7964739" cy="4893647"/>
          </a:xfrm>
          <a:prstGeom prst="rect">
            <a:avLst/>
          </a:prstGeom>
          <a:noFill/>
        </p:spPr>
        <p:txBody>
          <a:bodyPr wrap="square">
            <a:spAutoFit/>
          </a:bodyPr>
          <a:lstStyle/>
          <a:p>
            <a:r>
              <a:rPr lang="en-GB" sz="2600" b="1" dirty="0" smtClean="0">
                <a:latin typeface="+mn-lt"/>
              </a:rPr>
              <a:t>Children and Young People </a:t>
            </a:r>
            <a:r>
              <a:rPr lang="en-GB" sz="2600" dirty="0" smtClean="0">
                <a:latin typeface="+mn-lt"/>
              </a:rPr>
              <a:t>– comprising individual school budgets together with school improvement and LEA run services such as overseeing school admissions and supporting children with Additional Learning Needs</a:t>
            </a:r>
          </a:p>
          <a:p>
            <a:r>
              <a:rPr lang="en-GB" sz="2600" dirty="0" smtClean="0">
                <a:latin typeface="+mn-lt"/>
              </a:rPr>
              <a:t> </a:t>
            </a:r>
            <a:endParaRPr lang="en-GB" sz="2600" b="1" dirty="0" smtClean="0">
              <a:latin typeface="+mn-lt"/>
            </a:endParaRPr>
          </a:p>
          <a:p>
            <a:r>
              <a:rPr lang="en-GB" sz="2600" b="1" dirty="0" smtClean="0">
                <a:latin typeface="+mn-lt"/>
              </a:rPr>
              <a:t>Social Care &amp; Health</a:t>
            </a:r>
            <a:r>
              <a:rPr lang="en-GB" sz="2600" dirty="0" smtClean="0">
                <a:latin typeface="+mn-lt"/>
              </a:rPr>
              <a:t> </a:t>
            </a:r>
          </a:p>
          <a:p>
            <a:pPr marL="457200" indent="-457200">
              <a:buFont typeface="Arial" panose="020B0604020202020204" pitchFamily="34" charset="0"/>
              <a:buChar char="•"/>
            </a:pPr>
            <a:r>
              <a:rPr lang="en-GB" sz="2600" dirty="0" smtClean="0">
                <a:latin typeface="+mn-lt"/>
              </a:rPr>
              <a:t>Services to adults and which seeks to enable them to live as independently as possible</a:t>
            </a:r>
          </a:p>
          <a:p>
            <a:pPr marL="457200" indent="-457200">
              <a:buFont typeface="Arial" panose="020B0604020202020204" pitchFamily="34" charset="0"/>
              <a:buChar char="•"/>
            </a:pPr>
            <a:r>
              <a:rPr lang="en-GB" sz="2600" dirty="0" smtClean="0">
                <a:latin typeface="+mn-lt"/>
              </a:rPr>
              <a:t>Services to help the most vulnerable children and families</a:t>
            </a:r>
          </a:p>
          <a:p>
            <a:pPr marL="457200" indent="-457200">
              <a:buFont typeface="Arial" panose="020B0604020202020204" pitchFamily="34" charset="0"/>
              <a:buChar char="•"/>
            </a:pPr>
            <a:r>
              <a:rPr lang="en-GB" sz="2600" dirty="0" smtClean="0">
                <a:latin typeface="+mn-lt"/>
              </a:rPr>
              <a:t>Services centred around public protection such as trading standards and licencing</a:t>
            </a:r>
            <a:endParaRPr lang="en-GB" sz="2600" b="1"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943399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123892"/>
            <a:ext cx="7964739" cy="5509200"/>
          </a:xfrm>
          <a:prstGeom prst="rect">
            <a:avLst/>
          </a:prstGeom>
          <a:noFill/>
        </p:spPr>
        <p:txBody>
          <a:bodyPr wrap="square">
            <a:spAutoFit/>
          </a:bodyPr>
          <a:lstStyle/>
          <a:p>
            <a:r>
              <a:rPr lang="en-GB" sz="2200" b="1" dirty="0" smtClean="0"/>
              <a:t>Enterprise</a:t>
            </a:r>
            <a:endParaRPr lang="en-GB" sz="2200" dirty="0"/>
          </a:p>
          <a:p>
            <a:pPr marL="457200" indent="-457200">
              <a:buFont typeface="Arial" panose="020B0604020202020204" pitchFamily="34" charset="0"/>
              <a:buChar char="•"/>
            </a:pPr>
            <a:r>
              <a:rPr lang="en-GB" sz="2200" dirty="0" smtClean="0"/>
              <a:t>Supporting economic development in the County</a:t>
            </a:r>
          </a:p>
          <a:p>
            <a:pPr marL="457200" indent="-457200">
              <a:buFont typeface="Arial" panose="020B0604020202020204" pitchFamily="34" charset="0"/>
              <a:buChar char="•"/>
            </a:pPr>
            <a:r>
              <a:rPr lang="en-GB" sz="2200" dirty="0" smtClean="0"/>
              <a:t>Waste and recycling, highways maintenance, transport and other operational services</a:t>
            </a:r>
          </a:p>
          <a:p>
            <a:pPr marL="457200" indent="-457200">
              <a:buFont typeface="Arial" panose="020B0604020202020204" pitchFamily="34" charset="0"/>
              <a:buChar char="•"/>
            </a:pPr>
            <a:r>
              <a:rPr lang="en-GB" sz="2200" dirty="0" smtClean="0"/>
              <a:t>Planning and housing services </a:t>
            </a:r>
          </a:p>
          <a:p>
            <a:endParaRPr lang="en-GB" sz="2200" b="1" dirty="0" smtClean="0"/>
          </a:p>
          <a:p>
            <a:r>
              <a:rPr lang="en-GB" sz="2200" b="1" dirty="0" smtClean="0"/>
              <a:t>MonLife</a:t>
            </a:r>
          </a:p>
          <a:p>
            <a:pPr marL="447675" indent="-447675">
              <a:buFont typeface="Arial" panose="020B0604020202020204" pitchFamily="34" charset="0"/>
              <a:buChar char="•"/>
            </a:pPr>
            <a:r>
              <a:rPr lang="en-GB" sz="2200" dirty="0" smtClean="0"/>
              <a:t>Providing </a:t>
            </a:r>
            <a:r>
              <a:rPr lang="en-GB" sz="2200" dirty="0"/>
              <a:t>a wide range of tourism, leisure and </a:t>
            </a:r>
            <a:r>
              <a:rPr lang="en-GB" sz="2200" dirty="0" smtClean="0"/>
              <a:t>culture	services</a:t>
            </a:r>
            <a:endParaRPr lang="en-GB" sz="2200" b="1" dirty="0"/>
          </a:p>
          <a:p>
            <a:endParaRPr lang="en-GB" sz="2200" b="1" dirty="0"/>
          </a:p>
          <a:p>
            <a:r>
              <a:rPr lang="en-GB" sz="2200" b="1" dirty="0"/>
              <a:t>Chief Executive’s </a:t>
            </a:r>
            <a:r>
              <a:rPr lang="en-GB" sz="2200" b="1" dirty="0" smtClean="0"/>
              <a:t>Unit</a:t>
            </a:r>
          </a:p>
          <a:p>
            <a:pPr marL="342900" indent="-342900">
              <a:buFont typeface="Arial" panose="020B0604020202020204" pitchFamily="34" charset="0"/>
              <a:buChar char="•"/>
            </a:pPr>
            <a:r>
              <a:rPr lang="en-GB" sz="2200" dirty="0" smtClean="0"/>
              <a:t>Administers the democratic process through member support and democratic services</a:t>
            </a:r>
          </a:p>
          <a:p>
            <a:pPr marL="342900" indent="-342900">
              <a:buFont typeface="Arial" panose="020B0604020202020204" pitchFamily="34" charset="0"/>
              <a:buChar char="•"/>
            </a:pPr>
            <a:r>
              <a:rPr lang="en-GB" sz="2200" dirty="0" smtClean="0"/>
              <a:t>Legal services and land charges</a:t>
            </a:r>
          </a:p>
          <a:p>
            <a:pPr marL="342900" indent="-342900">
              <a:buFont typeface="Arial" panose="020B0604020202020204" pitchFamily="34" charset="0"/>
              <a:buChar char="•"/>
            </a:pPr>
            <a:r>
              <a:rPr lang="en-GB" sz="2200" dirty="0" smtClean="0"/>
              <a:t>Corporates services such as communications, customer services, welsh language and equalities</a:t>
            </a:r>
            <a:endParaRPr lang="en-GB" sz="22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962378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Understanding how services are grouped</a:t>
            </a:r>
            <a:endParaRPr lang="en-GB" sz="2800" b="1" dirty="0">
              <a:solidFill>
                <a:schemeClr val="bg1"/>
              </a:solidFill>
              <a:latin typeface="+mn-lt"/>
            </a:endParaRPr>
          </a:p>
        </p:txBody>
      </p:sp>
      <p:sp>
        <p:nvSpPr>
          <p:cNvPr id="6" name="TextBox 5"/>
          <p:cNvSpPr txBox="1"/>
          <p:nvPr/>
        </p:nvSpPr>
        <p:spPr>
          <a:xfrm>
            <a:off x="339593" y="1208981"/>
            <a:ext cx="7964739" cy="5509200"/>
          </a:xfrm>
          <a:prstGeom prst="rect">
            <a:avLst/>
          </a:prstGeom>
          <a:noFill/>
        </p:spPr>
        <p:txBody>
          <a:bodyPr wrap="square">
            <a:spAutoFit/>
          </a:bodyPr>
          <a:lstStyle/>
          <a:p>
            <a:r>
              <a:rPr lang="en-GB" sz="2200" b="1" dirty="0" smtClean="0"/>
              <a:t>Resources </a:t>
            </a:r>
            <a:r>
              <a:rPr lang="en-GB" sz="2200" dirty="0" smtClean="0"/>
              <a:t>– support services such as finance, ICT, HR, payroll, training, emergency planning, estates, property services and commercial activities</a:t>
            </a:r>
            <a:endParaRPr lang="en-GB" sz="2200" b="1" dirty="0"/>
          </a:p>
          <a:p>
            <a:endParaRPr lang="en-GB" sz="2200" b="1" dirty="0" smtClean="0"/>
          </a:p>
          <a:p>
            <a:r>
              <a:rPr lang="en-GB" sz="2200" b="1" dirty="0" smtClean="0"/>
              <a:t>Corporate Costs</a:t>
            </a:r>
            <a:r>
              <a:rPr lang="en-GB" sz="2200" dirty="0" smtClean="0"/>
              <a:t> – precepts and levies to other statutory bodies as well as other costs such as insurances, bank charges and audit fees</a:t>
            </a:r>
          </a:p>
          <a:p>
            <a:endParaRPr lang="en-GB" sz="2200" b="1" dirty="0"/>
          </a:p>
          <a:p>
            <a:r>
              <a:rPr lang="en-GB" sz="2200" b="1" dirty="0" smtClean="0"/>
              <a:t>Appropriations </a:t>
            </a:r>
            <a:r>
              <a:rPr lang="en-GB" sz="2200" dirty="0" smtClean="0"/>
              <a:t>– the costs of borrowing together with contributions to or from earmarked reserves</a:t>
            </a:r>
            <a:endParaRPr lang="en-GB" sz="2200" b="1" dirty="0" smtClean="0"/>
          </a:p>
          <a:p>
            <a:endParaRPr lang="en-GB" sz="2200" b="1" dirty="0" smtClean="0"/>
          </a:p>
          <a:p>
            <a:r>
              <a:rPr lang="en-GB" sz="2200" b="1" dirty="0" smtClean="0"/>
              <a:t>Financing </a:t>
            </a:r>
            <a:r>
              <a:rPr lang="en-GB" sz="2200" dirty="0" smtClean="0"/>
              <a:t>– comprising core Welsh Government funding, council tax income and any contribution from the Council’s general reserve</a:t>
            </a:r>
            <a:endParaRPr lang="en-GB" sz="2200" b="1" dirty="0"/>
          </a:p>
          <a:p>
            <a:endParaRPr lang="en-GB" sz="2200" b="1" dirty="0"/>
          </a:p>
          <a:p>
            <a:endParaRPr lang="en-GB" sz="22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144056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99089" y="1380778"/>
            <a:ext cx="7964739" cy="461665"/>
          </a:xfrm>
          <a:prstGeom prst="rect">
            <a:avLst/>
          </a:prstGeom>
          <a:noFill/>
        </p:spPr>
        <p:txBody>
          <a:bodyPr wrap="square">
            <a:spAutoFit/>
          </a:bodyPr>
          <a:lstStyle/>
          <a:p>
            <a:pPr lvl="1"/>
            <a:endParaRPr lang="en-GB" sz="24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363119" y="1277541"/>
            <a:ext cx="5350719" cy="5373983"/>
          </a:xfrm>
          <a:prstGeom prst="rect">
            <a:avLst/>
          </a:prstGeom>
        </p:spPr>
      </p:pic>
    </p:spTree>
    <p:extLst>
      <p:ext uri="{BB962C8B-B14F-4D97-AF65-F5344CB8AC3E}">
        <p14:creationId xmlns:p14="http://schemas.microsoft.com/office/powerpoint/2010/main" val="23723502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589630" y="1108955"/>
            <a:ext cx="7964739" cy="5755422"/>
          </a:xfrm>
          <a:prstGeom prst="rect">
            <a:avLst/>
          </a:prstGeom>
          <a:noFill/>
        </p:spPr>
        <p:txBody>
          <a:bodyPr wrap="square">
            <a:spAutoFit/>
          </a:bodyPr>
          <a:lstStyle/>
          <a:p>
            <a:pPr marL="571500" indent="-571500">
              <a:buFont typeface="Arial" panose="020B0604020202020204" pitchFamily="34" charset="0"/>
              <a:buChar char="•"/>
            </a:pPr>
            <a:r>
              <a:rPr lang="en-GB" sz="2300" dirty="0" smtClean="0">
                <a:latin typeface="+mn-lt"/>
              </a:rPr>
              <a:t>Pressures remain out of the control of the Authority – driven by demand pressures, inflation and legislative changes</a:t>
            </a:r>
          </a:p>
          <a:p>
            <a:pPr marL="571500" indent="-571500">
              <a:buFont typeface="Arial" panose="020B0604020202020204" pitchFamily="34" charset="0"/>
              <a:buChar char="•"/>
            </a:pPr>
            <a:r>
              <a:rPr lang="en-GB" sz="2300" dirty="0" smtClean="0">
                <a:latin typeface="+mn-lt"/>
              </a:rPr>
              <a:t>Pressures have been challenged and where possible managed or mitigated</a:t>
            </a:r>
          </a:p>
          <a:p>
            <a:pPr marL="571500" indent="-571500">
              <a:buFont typeface="Arial" panose="020B0604020202020204" pitchFamily="34" charset="0"/>
              <a:buChar char="•"/>
            </a:pPr>
            <a:r>
              <a:rPr lang="en-GB" sz="2300" dirty="0" smtClean="0">
                <a:latin typeface="+mn-lt"/>
              </a:rPr>
              <a:t>Significant pressures totalling £10.1m include:</a:t>
            </a:r>
          </a:p>
          <a:p>
            <a:pPr marL="1028700" lvl="1" indent="-571500">
              <a:buFont typeface="Arial" panose="020B0604020202020204" pitchFamily="34" charset="0"/>
              <a:buChar char="•"/>
            </a:pPr>
            <a:r>
              <a:rPr lang="en-GB" sz="2300" dirty="0">
                <a:latin typeface="+mn-lt"/>
              </a:rPr>
              <a:t>Children with additional learning needs demand pressures – £1.47m</a:t>
            </a:r>
          </a:p>
          <a:p>
            <a:pPr marL="1028700" lvl="1" indent="-571500">
              <a:buFont typeface="Arial" panose="020B0604020202020204" pitchFamily="34" charset="0"/>
              <a:buChar char="•"/>
            </a:pPr>
            <a:r>
              <a:rPr lang="en-GB" sz="2300" dirty="0" smtClean="0">
                <a:latin typeface="+mn-lt"/>
              </a:rPr>
              <a:t>Funding </a:t>
            </a:r>
            <a:r>
              <a:rPr lang="en-GB" sz="2300" dirty="0">
                <a:latin typeface="+mn-lt"/>
              </a:rPr>
              <a:t>Children’s Services looked after children pressures (LAC) – </a:t>
            </a:r>
            <a:r>
              <a:rPr lang="en-GB" sz="2300" dirty="0" smtClean="0">
                <a:latin typeface="+mn-lt"/>
              </a:rPr>
              <a:t>£1.46m</a:t>
            </a:r>
            <a:endParaRPr lang="en-GB" sz="2300" dirty="0">
              <a:latin typeface="+mn-lt"/>
            </a:endParaRPr>
          </a:p>
          <a:p>
            <a:pPr marL="1028700" lvl="1" indent="-571500">
              <a:buFont typeface="Arial" panose="020B0604020202020204" pitchFamily="34" charset="0"/>
              <a:buChar char="•"/>
            </a:pPr>
            <a:r>
              <a:rPr lang="en-GB" sz="2300" dirty="0">
                <a:latin typeface="+mn-lt"/>
              </a:rPr>
              <a:t>Recycling and Waste </a:t>
            </a:r>
            <a:r>
              <a:rPr lang="en-GB" sz="2300" dirty="0" smtClean="0">
                <a:latin typeface="+mn-lt"/>
              </a:rPr>
              <a:t>– increased </a:t>
            </a:r>
            <a:r>
              <a:rPr lang="en-GB" sz="2300" dirty="0">
                <a:latin typeface="+mn-lt"/>
              </a:rPr>
              <a:t>cost of treatment and disposal, contract inflation, reduced grant funding and costs associated with new service </a:t>
            </a:r>
            <a:r>
              <a:rPr lang="en-GB" sz="2300" dirty="0" smtClean="0">
                <a:latin typeface="+mn-lt"/>
              </a:rPr>
              <a:t>provision – £1.44m</a:t>
            </a:r>
            <a:endParaRPr lang="en-GB" sz="2300" dirty="0">
              <a:latin typeface="+mn-lt"/>
            </a:endParaRPr>
          </a:p>
          <a:p>
            <a:pPr marL="1028700" lvl="1" indent="-571500">
              <a:buFont typeface="Arial" panose="020B0604020202020204" pitchFamily="34" charset="0"/>
              <a:buChar char="•"/>
            </a:pPr>
            <a:r>
              <a:rPr lang="en-GB" sz="2300" dirty="0" smtClean="0">
                <a:latin typeface="+mn-lt"/>
              </a:rPr>
              <a:t>Passenger </a:t>
            </a:r>
            <a:r>
              <a:rPr lang="en-GB" sz="2300" dirty="0">
                <a:latin typeface="+mn-lt"/>
              </a:rPr>
              <a:t>Transport Unit </a:t>
            </a:r>
            <a:r>
              <a:rPr lang="en-GB" sz="2300" dirty="0" smtClean="0">
                <a:latin typeface="+mn-lt"/>
              </a:rPr>
              <a:t>– pressures </a:t>
            </a:r>
            <a:r>
              <a:rPr lang="en-GB" sz="2300" dirty="0">
                <a:latin typeface="+mn-lt"/>
              </a:rPr>
              <a:t>resulting from catchment changes and increases, increased staffing costs resulting from an increase in-house provision required and a loss of private hire </a:t>
            </a:r>
            <a:r>
              <a:rPr lang="en-GB" sz="2300" dirty="0" smtClean="0">
                <a:latin typeface="+mn-lt"/>
              </a:rPr>
              <a:t>income (£917k)</a:t>
            </a: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745876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Financial pressures on the Authority</a:t>
            </a:r>
            <a:endParaRPr lang="en-GB" sz="3200" b="1" dirty="0">
              <a:solidFill>
                <a:schemeClr val="bg1"/>
              </a:solidFill>
              <a:latin typeface="+mn-lt"/>
            </a:endParaRPr>
          </a:p>
        </p:txBody>
      </p:sp>
      <p:sp>
        <p:nvSpPr>
          <p:cNvPr id="6" name="TextBox 5"/>
          <p:cNvSpPr txBox="1"/>
          <p:nvPr/>
        </p:nvSpPr>
        <p:spPr>
          <a:xfrm>
            <a:off x="179388" y="1108955"/>
            <a:ext cx="8632825" cy="6109365"/>
          </a:xfrm>
          <a:prstGeom prst="rect">
            <a:avLst/>
          </a:prstGeom>
          <a:noFill/>
        </p:spPr>
        <p:txBody>
          <a:bodyPr wrap="square">
            <a:spAutoFit/>
          </a:bodyPr>
          <a:lstStyle/>
          <a:p>
            <a:pPr marL="1028700" lvl="1" indent="-571500">
              <a:buFont typeface="Arial" panose="020B0604020202020204" pitchFamily="34" charset="0"/>
              <a:buChar char="•"/>
            </a:pPr>
            <a:r>
              <a:rPr lang="en-GB" sz="2300" dirty="0" smtClean="0">
                <a:latin typeface="+mn-lt"/>
              </a:rPr>
              <a:t>Pressures </a:t>
            </a:r>
            <a:r>
              <a:rPr lang="en-GB" sz="2300" dirty="0">
                <a:latin typeface="+mn-lt"/>
              </a:rPr>
              <a:t>within adult social </a:t>
            </a:r>
            <a:r>
              <a:rPr lang="en-GB" sz="2300" dirty="0" smtClean="0">
                <a:latin typeface="+mn-lt"/>
              </a:rPr>
              <a:t>care –uplifts </a:t>
            </a:r>
            <a:r>
              <a:rPr lang="en-GB" sz="2300" dirty="0">
                <a:latin typeface="+mn-lt"/>
              </a:rPr>
              <a:t>to fees for external care providers (£536k) and £250k to deliver </a:t>
            </a:r>
            <a:r>
              <a:rPr lang="en-GB" sz="2300" dirty="0" smtClean="0">
                <a:latin typeface="+mn-lt"/>
              </a:rPr>
              <a:t>to </a:t>
            </a:r>
            <a:r>
              <a:rPr lang="en-GB" sz="2300" dirty="0">
                <a:latin typeface="+mn-lt"/>
              </a:rPr>
              <a:t>address </a:t>
            </a:r>
            <a:r>
              <a:rPr lang="en-GB" sz="2300" dirty="0" smtClean="0">
                <a:latin typeface="+mn-lt"/>
              </a:rPr>
              <a:t>shortfall </a:t>
            </a:r>
            <a:r>
              <a:rPr lang="en-GB" sz="2300" dirty="0">
                <a:latin typeface="+mn-lt"/>
              </a:rPr>
              <a:t>in commissioned care in </a:t>
            </a:r>
            <a:r>
              <a:rPr lang="en-GB" sz="2300" dirty="0" smtClean="0">
                <a:latin typeface="+mn-lt"/>
              </a:rPr>
              <a:t>Usk </a:t>
            </a:r>
            <a:r>
              <a:rPr lang="en-GB" sz="2300" dirty="0">
                <a:latin typeface="+mn-lt"/>
              </a:rPr>
              <a:t>area – </a:t>
            </a:r>
            <a:r>
              <a:rPr lang="en-GB" sz="2300" dirty="0" smtClean="0">
                <a:latin typeface="+mn-lt"/>
              </a:rPr>
              <a:t>£0.79m</a:t>
            </a:r>
          </a:p>
          <a:p>
            <a:pPr marL="1028700" lvl="1" indent="-571500">
              <a:buFont typeface="Arial" panose="020B0604020202020204" pitchFamily="34" charset="0"/>
              <a:buChar char="•"/>
            </a:pPr>
            <a:r>
              <a:rPr lang="en-GB" sz="2300" dirty="0">
                <a:latin typeface="+mn-lt"/>
              </a:rPr>
              <a:t>P</a:t>
            </a:r>
            <a:r>
              <a:rPr lang="en-GB" sz="2300" dirty="0" smtClean="0">
                <a:latin typeface="+mn-lt"/>
              </a:rPr>
              <a:t>ressures to respond to needs of the homeless and in line </a:t>
            </a:r>
            <a:r>
              <a:rPr lang="en-GB" sz="2300" dirty="0">
                <a:latin typeface="+mn-lt"/>
              </a:rPr>
              <a:t>with Welsh Government’s revised policy </a:t>
            </a:r>
            <a:r>
              <a:rPr lang="en-GB" sz="2300" dirty="0" smtClean="0">
                <a:latin typeface="+mn-lt"/>
              </a:rPr>
              <a:t>position – £874k </a:t>
            </a:r>
          </a:p>
          <a:p>
            <a:pPr marL="1028700" lvl="1" indent="-571500">
              <a:buFont typeface="Arial" panose="020B0604020202020204" pitchFamily="34" charset="0"/>
              <a:buChar char="•"/>
            </a:pPr>
            <a:r>
              <a:rPr lang="en-GB" sz="2300" dirty="0" smtClean="0">
                <a:latin typeface="+mn-lt"/>
              </a:rPr>
              <a:t>Pressures relating </a:t>
            </a:r>
            <a:r>
              <a:rPr lang="en-GB" sz="2300" dirty="0">
                <a:latin typeface="+mn-lt"/>
              </a:rPr>
              <a:t>to the unbudgeted element of the </a:t>
            </a:r>
            <a:r>
              <a:rPr lang="en-GB" sz="2300" dirty="0" smtClean="0">
                <a:latin typeface="+mn-lt"/>
              </a:rPr>
              <a:t>20/21 </a:t>
            </a:r>
            <a:r>
              <a:rPr lang="en-GB" sz="2300" dirty="0">
                <a:latin typeface="+mn-lt"/>
              </a:rPr>
              <a:t>pay award and staff efficiency savings that cannot be absorbed due to service demand pressures, most notably in social services </a:t>
            </a:r>
            <a:r>
              <a:rPr lang="en-GB" sz="2300" dirty="0" smtClean="0">
                <a:latin typeface="+mn-lt"/>
              </a:rPr>
              <a:t>– £918k</a:t>
            </a:r>
            <a:endParaRPr lang="en-GB" sz="2300" dirty="0">
              <a:latin typeface="+mn-lt"/>
            </a:endParaRPr>
          </a:p>
          <a:p>
            <a:pPr marL="1028700" lvl="1" indent="-571500">
              <a:buFont typeface="Arial" panose="020B0604020202020204" pitchFamily="34" charset="0"/>
              <a:buChar char="•"/>
            </a:pPr>
            <a:r>
              <a:rPr lang="en-GB" sz="2300" dirty="0" smtClean="0">
                <a:latin typeface="+mn-lt"/>
              </a:rPr>
              <a:t>Income </a:t>
            </a:r>
            <a:r>
              <a:rPr lang="en-GB" sz="2300" dirty="0">
                <a:latin typeface="+mn-lt"/>
              </a:rPr>
              <a:t>shortfalls – £777k of pressures that result </a:t>
            </a:r>
            <a:r>
              <a:rPr lang="en-GB" sz="2300" dirty="0" smtClean="0">
                <a:latin typeface="+mn-lt"/>
              </a:rPr>
              <a:t>as </a:t>
            </a:r>
            <a:r>
              <a:rPr lang="en-GB" sz="2300" dirty="0">
                <a:latin typeface="+mn-lt"/>
              </a:rPr>
              <a:t>an indirect consequence of the pandemic </a:t>
            </a:r>
            <a:r>
              <a:rPr lang="en-GB" sz="2300" dirty="0" smtClean="0">
                <a:latin typeface="+mn-lt"/>
              </a:rPr>
              <a:t>or </a:t>
            </a:r>
            <a:r>
              <a:rPr lang="en-GB" sz="2300" dirty="0">
                <a:latin typeface="+mn-lt"/>
              </a:rPr>
              <a:t>that have been deemed not </a:t>
            </a:r>
            <a:r>
              <a:rPr lang="en-GB" sz="2300" dirty="0" smtClean="0">
                <a:latin typeface="+mn-lt"/>
              </a:rPr>
              <a:t>achievable</a:t>
            </a:r>
            <a:endParaRPr lang="en-GB" sz="2300" dirty="0">
              <a:latin typeface="+mn-lt"/>
            </a:endParaRPr>
          </a:p>
          <a:p>
            <a:pPr marL="1028700" lvl="1" indent="-571500">
              <a:buFont typeface="Arial" panose="020B0604020202020204" pitchFamily="34" charset="0"/>
              <a:buChar char="•"/>
            </a:pPr>
            <a:r>
              <a:rPr lang="en-GB" sz="2300" dirty="0" smtClean="0">
                <a:latin typeface="+mn-lt"/>
              </a:rPr>
              <a:t>Corporate </a:t>
            </a:r>
            <a:r>
              <a:rPr lang="en-GB" sz="2300" dirty="0">
                <a:latin typeface="+mn-lt"/>
              </a:rPr>
              <a:t>costs – £474k of pressures resulting from increases in precepts and levies from the South Wales Fire and Rescue Authority and Coroner’s service, increased insurance premiums and pension strain </a:t>
            </a:r>
            <a:r>
              <a:rPr lang="en-GB" sz="2300" dirty="0" smtClean="0">
                <a:latin typeface="+mn-lt"/>
              </a:rPr>
              <a:t>costs</a:t>
            </a:r>
            <a:endParaRPr lang="en-GB" sz="2300" dirty="0">
              <a:latin typeface="+mn-lt"/>
            </a:endParaRPr>
          </a:p>
          <a:p>
            <a:pPr marL="1028700" lvl="1" indent="-571500">
              <a:buFont typeface="Arial" panose="020B0604020202020204" pitchFamily="34" charset="0"/>
              <a:buChar char="•"/>
            </a:pPr>
            <a:endParaRPr lang="en-GB" sz="23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592651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339213" y="1210881"/>
            <a:ext cx="6271487" cy="5396396"/>
          </a:xfrm>
          <a:prstGeom prst="rect">
            <a:avLst/>
          </a:prstGeom>
        </p:spPr>
      </p:pic>
    </p:spTree>
    <p:extLst>
      <p:ext uri="{BB962C8B-B14F-4D97-AF65-F5344CB8AC3E}">
        <p14:creationId xmlns:p14="http://schemas.microsoft.com/office/powerpoint/2010/main" val="3720755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309717" y="1100563"/>
            <a:ext cx="8502496" cy="6109365"/>
          </a:xfrm>
          <a:prstGeom prst="rect">
            <a:avLst/>
          </a:prstGeom>
          <a:noFill/>
        </p:spPr>
        <p:txBody>
          <a:bodyPr wrap="square">
            <a:spAutoFit/>
          </a:bodyPr>
          <a:lstStyle/>
          <a:p>
            <a:pPr marL="571500" indent="-571500">
              <a:buFont typeface="Arial" panose="020B0604020202020204" pitchFamily="34" charset="0"/>
              <a:buChar char="•"/>
            </a:pPr>
            <a:r>
              <a:rPr lang="en-GB" sz="2300" dirty="0" smtClean="0">
                <a:latin typeface="+mn-lt"/>
              </a:rPr>
              <a:t>After </a:t>
            </a:r>
            <a:r>
              <a:rPr lang="en-GB" sz="2300" dirty="0">
                <a:latin typeface="+mn-lt"/>
              </a:rPr>
              <a:t>several years of </a:t>
            </a:r>
            <a:r>
              <a:rPr lang="en-GB" sz="2300" dirty="0" smtClean="0">
                <a:latin typeface="+mn-lt"/>
              </a:rPr>
              <a:t>making </a:t>
            </a:r>
            <a:r>
              <a:rPr lang="en-GB" sz="2300" dirty="0">
                <a:latin typeface="+mn-lt"/>
              </a:rPr>
              <a:t>significant </a:t>
            </a:r>
            <a:r>
              <a:rPr lang="en-GB" sz="2300" dirty="0" smtClean="0">
                <a:latin typeface="+mn-lt"/>
              </a:rPr>
              <a:t>savings </a:t>
            </a:r>
            <a:r>
              <a:rPr lang="en-GB" sz="2300" dirty="0">
                <a:latin typeface="+mn-lt"/>
              </a:rPr>
              <a:t>the means of achieving further savings becomes increasingly more </a:t>
            </a:r>
            <a:r>
              <a:rPr lang="en-GB" sz="2300" dirty="0" smtClean="0">
                <a:latin typeface="+mn-lt"/>
              </a:rPr>
              <a:t>challenging</a:t>
            </a:r>
          </a:p>
          <a:p>
            <a:pPr marL="571500" indent="-571500">
              <a:buFont typeface="Arial" panose="020B0604020202020204" pitchFamily="34" charset="0"/>
              <a:buChar char="•"/>
            </a:pPr>
            <a:r>
              <a:rPr lang="en-GB" sz="2300" dirty="0" smtClean="0">
                <a:latin typeface="+mn-lt"/>
              </a:rPr>
              <a:t>Exacerbated </a:t>
            </a:r>
            <a:r>
              <a:rPr lang="en-GB" sz="2300" dirty="0">
                <a:latin typeface="+mn-lt"/>
              </a:rPr>
              <a:t>by the pandemic and where officer time has had to be diverted to the emergency response and ensuring vital services are </a:t>
            </a:r>
            <a:r>
              <a:rPr lang="en-GB" sz="2300" dirty="0" smtClean="0">
                <a:latin typeface="+mn-lt"/>
              </a:rPr>
              <a:t>delivered</a:t>
            </a:r>
          </a:p>
          <a:p>
            <a:pPr marL="571500" indent="-571500">
              <a:buFont typeface="Arial" panose="020B0604020202020204" pitchFamily="34" charset="0"/>
              <a:buChar char="•"/>
            </a:pPr>
            <a:r>
              <a:rPr lang="en-GB" sz="2300" dirty="0" smtClean="0">
                <a:latin typeface="+mn-lt"/>
              </a:rPr>
              <a:t>In-year </a:t>
            </a:r>
            <a:r>
              <a:rPr lang="en-GB" sz="2300" dirty="0">
                <a:latin typeface="+mn-lt"/>
              </a:rPr>
              <a:t>over spend, whilst being managed via a recovery plan, sees significant service pressures carried through into </a:t>
            </a:r>
            <a:r>
              <a:rPr lang="en-GB" sz="2300" dirty="0" smtClean="0">
                <a:latin typeface="+mn-lt"/>
              </a:rPr>
              <a:t>21/22</a:t>
            </a:r>
          </a:p>
          <a:p>
            <a:pPr marL="571500" indent="-571500">
              <a:buFont typeface="Arial" panose="020B0604020202020204" pitchFamily="34" charset="0"/>
              <a:buChar char="•"/>
            </a:pPr>
            <a:r>
              <a:rPr lang="en-GB" sz="2300" dirty="0" smtClean="0">
                <a:latin typeface="+mn-lt"/>
              </a:rPr>
              <a:t>With </a:t>
            </a:r>
            <a:r>
              <a:rPr lang="en-GB" sz="2300" dirty="0">
                <a:latin typeface="+mn-lt"/>
              </a:rPr>
              <a:t>this already challenging backdrop has made the budget challenge even more </a:t>
            </a:r>
            <a:r>
              <a:rPr lang="en-GB" sz="2300" dirty="0" smtClean="0">
                <a:latin typeface="+mn-lt"/>
              </a:rPr>
              <a:t>acute</a:t>
            </a:r>
          </a:p>
          <a:p>
            <a:pPr marL="571500" indent="-571500">
              <a:buFont typeface="Arial" panose="020B0604020202020204" pitchFamily="34" charset="0"/>
              <a:buChar char="•"/>
            </a:pPr>
            <a:r>
              <a:rPr lang="en-GB" sz="2300" dirty="0" smtClean="0">
                <a:latin typeface="+mn-lt"/>
              </a:rPr>
              <a:t>The savings package has therefore principally comprised:</a:t>
            </a:r>
          </a:p>
          <a:p>
            <a:endParaRPr lang="en-GB" sz="2300" dirty="0" smtClean="0">
              <a:latin typeface="+mn-lt"/>
            </a:endParaRPr>
          </a:p>
          <a:p>
            <a:pPr marL="1028700" lvl="1" indent="-395288">
              <a:buFont typeface="Wingdings" panose="05000000000000000000" pitchFamily="2" charset="2"/>
              <a:buChar char="Ø"/>
            </a:pPr>
            <a:r>
              <a:rPr lang="en-GB" sz="2300" dirty="0" smtClean="0">
                <a:latin typeface="+mn-lt"/>
              </a:rPr>
              <a:t>Saving resulting from in-year decisions already taken</a:t>
            </a:r>
          </a:p>
          <a:p>
            <a:pPr marL="1028700" lvl="1" indent="-395288">
              <a:buFont typeface="Wingdings" panose="05000000000000000000" pitchFamily="2" charset="2"/>
              <a:buChar char="Ø"/>
            </a:pPr>
            <a:r>
              <a:rPr lang="en-GB" sz="2300" dirty="0" smtClean="0">
                <a:latin typeface="+mn-lt"/>
              </a:rPr>
              <a:t>Flexible use of capital receipts to fund costs of service reform</a:t>
            </a:r>
          </a:p>
          <a:p>
            <a:pPr marL="1028700" lvl="1" indent="-395288">
              <a:buFont typeface="Wingdings" panose="05000000000000000000" pitchFamily="2" charset="2"/>
              <a:buChar char="Ø"/>
            </a:pPr>
            <a:r>
              <a:rPr lang="en-GB" sz="2300" dirty="0" smtClean="0">
                <a:latin typeface="+mn-lt"/>
              </a:rPr>
              <a:t>Increased income generation from fees and charges</a:t>
            </a:r>
          </a:p>
          <a:p>
            <a:pPr marL="1028700" lvl="1" indent="-395288">
              <a:buFont typeface="Wingdings" panose="05000000000000000000" pitchFamily="2" charset="2"/>
              <a:buChar char="Ø"/>
            </a:pPr>
            <a:r>
              <a:rPr lang="en-GB" sz="2300" dirty="0" smtClean="0">
                <a:latin typeface="+mn-lt"/>
              </a:rPr>
              <a:t>Additional specific grant funding</a:t>
            </a:r>
          </a:p>
          <a:p>
            <a:pPr marL="1028700" lvl="1" indent="-571500">
              <a:buFont typeface="Arial" panose="020B0604020202020204" pitchFamily="34" charset="0"/>
              <a:buChar char="•"/>
            </a:pPr>
            <a:endParaRPr lang="en-GB" sz="2300" dirty="0" smtClean="0">
              <a:latin typeface="+mn-lt"/>
            </a:endParaRPr>
          </a:p>
          <a:p>
            <a:pPr marL="571500" indent="-571500">
              <a:buFont typeface="Arial" panose="020B0604020202020204" pitchFamily="34" charset="0"/>
              <a:buChar char="•"/>
            </a:pPr>
            <a:endParaRPr lang="en-GB" sz="23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46877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599089" y="1244587"/>
            <a:ext cx="7964739" cy="4524315"/>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Savings </a:t>
            </a:r>
            <a:r>
              <a:rPr lang="en-GB" sz="2400" dirty="0">
                <a:latin typeface="+mn-lt"/>
              </a:rPr>
              <a:t>of £1.258m </a:t>
            </a:r>
            <a:r>
              <a:rPr lang="en-GB" sz="2400" dirty="0" smtClean="0">
                <a:latin typeface="+mn-lt"/>
              </a:rPr>
              <a:t>from </a:t>
            </a:r>
            <a:r>
              <a:rPr lang="en-GB" sz="2400" dirty="0" err="1">
                <a:latin typeface="+mn-lt"/>
              </a:rPr>
              <a:t>Mounton</a:t>
            </a:r>
            <a:r>
              <a:rPr lang="en-GB" sz="2400" dirty="0">
                <a:latin typeface="+mn-lt"/>
              </a:rPr>
              <a:t> House special school following its </a:t>
            </a:r>
            <a:r>
              <a:rPr lang="en-GB" sz="2400" dirty="0" smtClean="0">
                <a:latin typeface="+mn-lt"/>
              </a:rPr>
              <a:t>closure</a:t>
            </a:r>
            <a:endParaRPr lang="en-GB" sz="2400" dirty="0">
              <a:latin typeface="+mn-lt"/>
            </a:endParaRPr>
          </a:p>
          <a:p>
            <a:pPr marL="342900" indent="-342900">
              <a:buFont typeface="Arial" panose="020B0604020202020204" pitchFamily="34" charset="0"/>
              <a:buChar char="•"/>
            </a:pPr>
            <a:r>
              <a:rPr lang="en-GB" sz="2400" dirty="0" smtClean="0">
                <a:latin typeface="+mn-lt"/>
              </a:rPr>
              <a:t>Flexible </a:t>
            </a:r>
            <a:r>
              <a:rPr lang="en-GB" sz="2400" dirty="0">
                <a:latin typeface="+mn-lt"/>
              </a:rPr>
              <a:t>use of capital receipts to capitalise revenue costs relating to service reform (£1.0m</a:t>
            </a:r>
            <a:r>
              <a:rPr lang="en-GB" sz="2400" dirty="0" smtClean="0">
                <a:latin typeface="+mn-lt"/>
              </a:rPr>
              <a:t>)</a:t>
            </a:r>
            <a:endParaRPr lang="en-GB" sz="2400" dirty="0">
              <a:latin typeface="+mn-lt"/>
            </a:endParaRPr>
          </a:p>
          <a:p>
            <a:pPr marL="342900" indent="-342900">
              <a:buFont typeface="Arial" panose="020B0604020202020204" pitchFamily="34" charset="0"/>
              <a:buChar char="•"/>
            </a:pPr>
            <a:r>
              <a:rPr lang="en-GB" sz="2400" dirty="0" smtClean="0">
                <a:latin typeface="+mn-lt"/>
              </a:rPr>
              <a:t>Recycling </a:t>
            </a:r>
            <a:r>
              <a:rPr lang="en-GB" sz="2400" dirty="0">
                <a:latin typeface="+mn-lt"/>
              </a:rPr>
              <a:t>and waste – £685k of savings notably resulting from in-year decisions by the Council (garden waste collection, introduction of polypropylene bags and HWRC changes) and reduced tonnages to landfill </a:t>
            </a:r>
          </a:p>
          <a:p>
            <a:pPr marL="342900" indent="-342900">
              <a:buFont typeface="Arial" panose="020B0604020202020204" pitchFamily="34" charset="0"/>
              <a:buChar char="•"/>
            </a:pPr>
            <a:r>
              <a:rPr lang="en-GB" sz="2400" dirty="0" smtClean="0">
                <a:latin typeface="+mn-lt"/>
              </a:rPr>
              <a:t>Income </a:t>
            </a:r>
            <a:r>
              <a:rPr lang="en-GB" sz="2400" dirty="0">
                <a:latin typeface="+mn-lt"/>
              </a:rPr>
              <a:t>generation resulting from anticipated increased income, new charges and increases in existing fees and charges (£415k) – </a:t>
            </a:r>
            <a:r>
              <a:rPr lang="en-GB" sz="2400" dirty="0" smtClean="0">
                <a:latin typeface="+mn-lt"/>
              </a:rPr>
              <a:t>including £252k </a:t>
            </a:r>
            <a:r>
              <a:rPr lang="en-GB" sz="2400" dirty="0">
                <a:latin typeface="+mn-lt"/>
              </a:rPr>
              <a:t>from additional </a:t>
            </a:r>
            <a:r>
              <a:rPr lang="en-GB" sz="2400" dirty="0" smtClean="0">
                <a:latin typeface="+mn-lt"/>
              </a:rPr>
              <a:t>ALN recoupment income</a:t>
            </a: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22345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Proposals to make savings</a:t>
            </a:r>
            <a:endParaRPr lang="en-GB" sz="3200" b="1" dirty="0">
              <a:solidFill>
                <a:schemeClr val="bg1"/>
              </a:solidFill>
              <a:latin typeface="+mn-lt"/>
            </a:endParaRPr>
          </a:p>
        </p:txBody>
      </p:sp>
      <p:sp>
        <p:nvSpPr>
          <p:cNvPr id="6" name="TextBox 5"/>
          <p:cNvSpPr txBox="1"/>
          <p:nvPr/>
        </p:nvSpPr>
        <p:spPr>
          <a:xfrm>
            <a:off x="599089" y="1244587"/>
            <a:ext cx="7964739" cy="3046988"/>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Additional </a:t>
            </a:r>
            <a:r>
              <a:rPr lang="en-GB" sz="2400" dirty="0">
                <a:latin typeface="+mn-lt"/>
              </a:rPr>
              <a:t>specific grant funding – an increase in the social care workforce </a:t>
            </a:r>
            <a:r>
              <a:rPr lang="en-GB" sz="2400" dirty="0" smtClean="0">
                <a:latin typeface="+mn-lt"/>
              </a:rPr>
              <a:t>and sustainability </a:t>
            </a:r>
            <a:r>
              <a:rPr lang="en-GB" sz="2400" dirty="0">
                <a:latin typeface="+mn-lt"/>
              </a:rPr>
              <a:t>grant from Welsh Government from £40m to £50m in 2021/22 will provide an additional £247k grant </a:t>
            </a:r>
            <a:r>
              <a:rPr lang="en-GB" sz="2400" dirty="0" smtClean="0">
                <a:latin typeface="+mn-lt"/>
              </a:rPr>
              <a:t>income – that </a:t>
            </a:r>
            <a:r>
              <a:rPr lang="en-GB" sz="2400" dirty="0">
                <a:latin typeface="+mn-lt"/>
              </a:rPr>
              <a:t>will offset existing and relevant pressures in adult social </a:t>
            </a:r>
            <a:r>
              <a:rPr lang="en-GB" sz="2400" dirty="0" smtClean="0">
                <a:latin typeface="+mn-lt"/>
              </a:rPr>
              <a:t>care</a:t>
            </a:r>
            <a:endParaRPr lang="en-GB" sz="2400" dirty="0">
              <a:latin typeface="+mn-lt"/>
            </a:endParaRPr>
          </a:p>
          <a:p>
            <a:pPr marL="342900" indent="-342900">
              <a:buFont typeface="Arial" panose="020B0604020202020204" pitchFamily="34" charset="0"/>
              <a:buChar char="•"/>
            </a:pPr>
            <a:r>
              <a:rPr lang="en-GB" sz="2400" dirty="0">
                <a:latin typeface="+mn-lt"/>
              </a:rPr>
              <a:t>Targeted accommodation and mileage savings and that look to ensure that efficiencies </a:t>
            </a:r>
            <a:r>
              <a:rPr lang="en-GB" sz="2400" dirty="0" smtClean="0">
                <a:latin typeface="+mn-lt"/>
              </a:rPr>
              <a:t>are realised </a:t>
            </a:r>
            <a:r>
              <a:rPr lang="en-GB" sz="2400" dirty="0">
                <a:latin typeface="+mn-lt"/>
              </a:rPr>
              <a:t>from new ways of working in response to the </a:t>
            </a:r>
            <a:r>
              <a:rPr lang="en-GB" sz="2400" dirty="0" smtClean="0">
                <a:latin typeface="+mn-lt"/>
              </a:rPr>
              <a:t>pandemic </a:t>
            </a:r>
            <a:r>
              <a:rPr lang="en-GB" sz="2400" dirty="0">
                <a:latin typeface="+mn-lt"/>
              </a:rPr>
              <a:t>(£121k</a:t>
            </a:r>
            <a:r>
              <a:rPr lang="en-GB" sz="2400" dirty="0" smtClean="0">
                <a:latin typeface="+mn-lt"/>
              </a:rPr>
              <a:t>)</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634038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Impact of the budget proposals</a:t>
            </a:r>
            <a:endParaRPr lang="en-GB" sz="3200" b="1" dirty="0">
              <a:solidFill>
                <a:schemeClr val="bg1"/>
              </a:solidFill>
              <a:latin typeface="+mn-lt"/>
            </a:endParaRPr>
          </a:p>
        </p:txBody>
      </p:sp>
      <p:sp>
        <p:nvSpPr>
          <p:cNvPr id="6" name="TextBox 5"/>
          <p:cNvSpPr txBox="1"/>
          <p:nvPr/>
        </p:nvSpPr>
        <p:spPr>
          <a:xfrm>
            <a:off x="179389" y="1102445"/>
            <a:ext cx="8831876" cy="7155805"/>
          </a:xfrm>
          <a:prstGeom prst="rect">
            <a:avLst/>
          </a:prstGeom>
          <a:noFill/>
        </p:spPr>
        <p:txBody>
          <a:bodyPr wrap="square">
            <a:spAutoFit/>
          </a:bodyPr>
          <a:lstStyle/>
          <a:p>
            <a:r>
              <a:rPr lang="en-GB" sz="2300" dirty="0">
                <a:latin typeface="+mn-lt"/>
              </a:rPr>
              <a:t>All proposals assessed early for equality impact and Wellbeing and Future Generation considerations</a:t>
            </a:r>
          </a:p>
          <a:p>
            <a:endParaRPr lang="en-GB" sz="2300" dirty="0">
              <a:latin typeface="+mn-lt"/>
            </a:endParaRPr>
          </a:p>
          <a:p>
            <a:r>
              <a:rPr lang="en-GB" sz="2300" dirty="0" smtClean="0">
                <a:latin typeface="+mn-lt"/>
              </a:rPr>
              <a:t>A number </a:t>
            </a:r>
            <a:r>
              <a:rPr lang="en-GB" sz="2300" dirty="0">
                <a:latin typeface="+mn-lt"/>
              </a:rPr>
              <a:t>of areas that could impact on residents</a:t>
            </a:r>
            <a:r>
              <a:rPr lang="en-GB" sz="2300" dirty="0" smtClean="0">
                <a:latin typeface="+mn-lt"/>
              </a:rPr>
              <a:t>:</a:t>
            </a:r>
          </a:p>
          <a:p>
            <a:endParaRPr lang="en-GB" sz="2300" dirty="0" smtClean="0">
              <a:latin typeface="+mn-lt"/>
            </a:endParaRPr>
          </a:p>
          <a:p>
            <a:pPr marL="342900" indent="-342900">
              <a:buFont typeface="Arial" panose="020B0604020202020204" pitchFamily="34" charset="0"/>
              <a:buChar char="•"/>
            </a:pPr>
            <a:r>
              <a:rPr lang="en-GB" sz="2300" dirty="0" smtClean="0">
                <a:latin typeface="+mn-lt"/>
              </a:rPr>
              <a:t>An </a:t>
            </a:r>
            <a:r>
              <a:rPr lang="en-GB" sz="2300" dirty="0">
                <a:latin typeface="+mn-lt"/>
              </a:rPr>
              <a:t>increase </a:t>
            </a:r>
            <a:r>
              <a:rPr lang="en-GB" sz="2300" dirty="0" smtClean="0">
                <a:latin typeface="+mn-lt"/>
              </a:rPr>
              <a:t>in </a:t>
            </a:r>
            <a:r>
              <a:rPr lang="en-GB" sz="2300" dirty="0">
                <a:latin typeface="+mn-lt"/>
              </a:rPr>
              <a:t>council tax for modelling purposes of 1% to 4.95</a:t>
            </a:r>
            <a:r>
              <a:rPr lang="en-GB" sz="2300" dirty="0" smtClean="0">
                <a:latin typeface="+mn-lt"/>
              </a:rPr>
              <a:t>%</a:t>
            </a:r>
          </a:p>
          <a:p>
            <a:pPr marL="342900" indent="-342900">
              <a:buFont typeface="Arial" panose="020B0604020202020204" pitchFamily="34" charset="0"/>
              <a:buChar char="•"/>
            </a:pPr>
            <a:r>
              <a:rPr lang="en-GB" sz="2300" dirty="0">
                <a:latin typeface="+mn-lt"/>
              </a:rPr>
              <a:t>Proposals </a:t>
            </a:r>
            <a:r>
              <a:rPr lang="en-GB" sz="2300" dirty="0" smtClean="0">
                <a:latin typeface="+mn-lt"/>
              </a:rPr>
              <a:t>increase </a:t>
            </a:r>
            <a:r>
              <a:rPr lang="en-GB" sz="2300" dirty="0">
                <a:latin typeface="+mn-lt"/>
              </a:rPr>
              <a:t>fees and charges in a number of areas in line with </a:t>
            </a:r>
            <a:r>
              <a:rPr lang="en-GB" sz="2300" dirty="0" smtClean="0">
                <a:latin typeface="+mn-lt"/>
              </a:rPr>
              <a:t>inflation though kept to a minimum</a:t>
            </a:r>
          </a:p>
          <a:p>
            <a:endParaRPr lang="en-GB" sz="2300" dirty="0">
              <a:latin typeface="+mn-lt"/>
            </a:endParaRPr>
          </a:p>
          <a:p>
            <a:r>
              <a:rPr lang="en-GB" sz="2300" dirty="0">
                <a:latin typeface="+mn-lt"/>
              </a:rPr>
              <a:t>The Council Tax reduction scheme offers some </a:t>
            </a:r>
            <a:r>
              <a:rPr lang="en-GB" sz="2300" dirty="0" smtClean="0">
                <a:latin typeface="+mn-lt"/>
              </a:rPr>
              <a:t>mitigation for low earners and those in receipt of benefits. Single </a:t>
            </a:r>
            <a:r>
              <a:rPr lang="en-GB" sz="2300" dirty="0">
                <a:latin typeface="+mn-lt"/>
              </a:rPr>
              <a:t>person households are </a:t>
            </a:r>
            <a:r>
              <a:rPr lang="en-GB" sz="2300" dirty="0" smtClean="0">
                <a:latin typeface="+mn-lt"/>
              </a:rPr>
              <a:t>also eligible </a:t>
            </a:r>
            <a:r>
              <a:rPr lang="en-GB" sz="2300" dirty="0">
                <a:latin typeface="+mn-lt"/>
              </a:rPr>
              <a:t>for a </a:t>
            </a:r>
            <a:r>
              <a:rPr lang="en-GB" sz="2300" dirty="0" smtClean="0">
                <a:latin typeface="+mn-lt"/>
              </a:rPr>
              <a:t>25% reduction </a:t>
            </a:r>
            <a:r>
              <a:rPr lang="en-GB" sz="2300" dirty="0">
                <a:latin typeface="+mn-lt"/>
              </a:rPr>
              <a:t>on council </a:t>
            </a:r>
            <a:r>
              <a:rPr lang="en-GB" sz="2300" dirty="0" smtClean="0">
                <a:latin typeface="+mn-lt"/>
              </a:rPr>
              <a:t>tax</a:t>
            </a:r>
          </a:p>
          <a:p>
            <a:endParaRPr lang="en-GB" sz="2300" dirty="0">
              <a:latin typeface="+mn-lt"/>
            </a:endParaRPr>
          </a:p>
          <a:p>
            <a:r>
              <a:rPr lang="en-GB" sz="2300" dirty="0" smtClean="0">
                <a:latin typeface="+mn-lt"/>
              </a:rPr>
              <a:t>Charges for domiciliary and residential care are also means tested and are capped to mitigate the impact of those on the lowest incomes </a:t>
            </a:r>
            <a:endParaRPr lang="en-GB" sz="2300" dirty="0">
              <a:latin typeface="+mn-lt"/>
            </a:endParaRPr>
          </a:p>
          <a:p>
            <a:endParaRPr lang="en-GB" sz="2400" dirty="0" smtClean="0">
              <a:latin typeface="+mn-lt"/>
            </a:endParaRPr>
          </a:p>
          <a:p>
            <a:pPr marL="342900" indent="-342900">
              <a:buFont typeface="Arial" panose="020B0604020202020204" pitchFamily="34" charset="0"/>
              <a:buChar char="•"/>
            </a:pPr>
            <a:endParaRPr lang="en-GB" sz="2400" dirty="0" smtClean="0">
              <a:latin typeface="+mn-lt"/>
            </a:endParaRPr>
          </a:p>
          <a:p>
            <a:endParaRPr lang="en-GB" sz="2400" dirty="0">
              <a:latin typeface="+mn-lt"/>
            </a:endParaRPr>
          </a:p>
          <a:p>
            <a:endParaRPr lang="en-GB" sz="2200" dirty="0" smtClean="0">
              <a:latin typeface="+mn-lt"/>
            </a:endParaRPr>
          </a:p>
          <a:p>
            <a:pPr marL="571500" indent="-571500">
              <a:buFont typeface="Arial" panose="020B0604020202020204" pitchFamily="34" charset="0"/>
              <a:buChar char="•"/>
            </a:pPr>
            <a:endParaRPr lang="en-GB" sz="2000" dirty="0" smtClean="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2654485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Draft capital </a:t>
            </a:r>
            <a:r>
              <a:rPr lang="en-GB" sz="2800" dirty="0">
                <a:solidFill>
                  <a:schemeClr val="bg1"/>
                </a:solidFill>
                <a:latin typeface="+mn-lt"/>
              </a:rPr>
              <a:t>p</a:t>
            </a:r>
            <a:r>
              <a:rPr lang="en-GB" sz="2800" dirty="0" smtClean="0">
                <a:solidFill>
                  <a:schemeClr val="bg1"/>
                </a:solidFill>
                <a:latin typeface="+mn-lt"/>
              </a:rPr>
              <a:t>roposals</a:t>
            </a:r>
            <a:endParaRPr lang="en-GB" sz="2800" b="1" dirty="0">
              <a:solidFill>
                <a:schemeClr val="bg1"/>
              </a:solidFill>
              <a:latin typeface="+mn-lt"/>
            </a:endParaRPr>
          </a:p>
        </p:txBody>
      </p:sp>
      <p:sp>
        <p:nvSpPr>
          <p:cNvPr id="6" name="TextBox 5"/>
          <p:cNvSpPr txBox="1"/>
          <p:nvPr/>
        </p:nvSpPr>
        <p:spPr>
          <a:xfrm>
            <a:off x="606437" y="1157170"/>
            <a:ext cx="8014148" cy="5586145"/>
          </a:xfrm>
          <a:prstGeom prst="rect">
            <a:avLst/>
          </a:prstGeom>
          <a:noFill/>
        </p:spPr>
        <p:txBody>
          <a:bodyPr wrap="square">
            <a:spAutoFit/>
          </a:bodyPr>
          <a:lstStyle/>
          <a:p>
            <a:pPr marL="457200" indent="-457200">
              <a:buFont typeface="Arial" panose="020B0604020202020204" pitchFamily="34" charset="0"/>
              <a:buChar char="•"/>
            </a:pPr>
            <a:r>
              <a:rPr lang="en-GB" sz="2400" dirty="0" smtClean="0">
                <a:latin typeface="+mn-lt"/>
              </a:rPr>
              <a:t>Ongoing </a:t>
            </a:r>
            <a:r>
              <a:rPr lang="en-GB" sz="2400" dirty="0">
                <a:latin typeface="+mn-lt"/>
              </a:rPr>
              <a:t>commitment to fund Future schools </a:t>
            </a:r>
            <a:r>
              <a:rPr lang="en-GB" sz="2400" dirty="0" smtClean="0">
                <a:latin typeface="+mn-lt"/>
              </a:rPr>
              <a:t>programme – business case being developed for Abergavenny 3-19 (band B); Chepstow comprehensive to follow in band C</a:t>
            </a:r>
          </a:p>
          <a:p>
            <a:pPr marL="457200" indent="-457200">
              <a:buFont typeface="Arial" panose="020B0604020202020204" pitchFamily="34" charset="0"/>
              <a:buChar char="•"/>
            </a:pPr>
            <a:r>
              <a:rPr lang="en-GB" sz="2400" dirty="0" smtClean="0">
                <a:latin typeface="+mn-lt"/>
              </a:rPr>
              <a:t>Ongoing commitment to Cardiff Capital Region City Deal</a:t>
            </a:r>
          </a:p>
          <a:p>
            <a:pPr marL="457200" indent="-457200">
              <a:buFont typeface="Arial" panose="020B0604020202020204" pitchFamily="34" charset="0"/>
              <a:buChar char="•"/>
            </a:pPr>
            <a:r>
              <a:rPr lang="en-GB" sz="2400" dirty="0" smtClean="0">
                <a:latin typeface="+mn-lt"/>
              </a:rPr>
              <a:t>Borrowing for commercial investments and acquisitions – commercial risk appetite reviewed as a result of pandemic</a:t>
            </a:r>
          </a:p>
          <a:p>
            <a:pPr marL="457200" indent="-457200">
              <a:buFont typeface="Arial" panose="020B0604020202020204" pitchFamily="34" charset="0"/>
              <a:buChar char="•"/>
            </a:pPr>
            <a:r>
              <a:rPr lang="en-GB" sz="2400" dirty="0" smtClean="0">
                <a:latin typeface="+mn-lt"/>
              </a:rPr>
              <a:t>Severn View care home replacement being delivered on Crick Road site</a:t>
            </a:r>
          </a:p>
          <a:p>
            <a:pPr marL="457200" indent="-457200">
              <a:buFont typeface="Arial" panose="020B0604020202020204" pitchFamily="34" charset="0"/>
              <a:buChar char="•"/>
            </a:pPr>
            <a:r>
              <a:rPr lang="en-GB" sz="2400" dirty="0" smtClean="0">
                <a:latin typeface="+mn-lt"/>
              </a:rPr>
              <a:t>Investment maintained at current levels in:</a:t>
            </a:r>
          </a:p>
          <a:p>
            <a:pPr marL="914400" lvl="1" indent="-457200">
              <a:buFont typeface="Arial" panose="020B0604020202020204" pitchFamily="34" charset="0"/>
              <a:buChar char="•"/>
            </a:pPr>
            <a:r>
              <a:rPr lang="en-GB" sz="2300" dirty="0" smtClean="0">
                <a:latin typeface="+mn-lt"/>
              </a:rPr>
              <a:t>Core </a:t>
            </a:r>
            <a:r>
              <a:rPr lang="en-GB" sz="2300" dirty="0">
                <a:latin typeface="+mn-lt"/>
              </a:rPr>
              <a:t>programme circa £</a:t>
            </a:r>
            <a:r>
              <a:rPr lang="en-GB" sz="2300" dirty="0" smtClean="0">
                <a:latin typeface="+mn-lt"/>
              </a:rPr>
              <a:t>5.3 </a:t>
            </a:r>
            <a:r>
              <a:rPr lang="en-GB" sz="2300" dirty="0">
                <a:latin typeface="+mn-lt"/>
              </a:rPr>
              <a:t>million covers </a:t>
            </a:r>
            <a:r>
              <a:rPr lang="en-GB" sz="2300" dirty="0" smtClean="0">
                <a:latin typeface="+mn-lt"/>
              </a:rPr>
              <a:t>highways </a:t>
            </a:r>
            <a:r>
              <a:rPr lang="en-GB" sz="2300" dirty="0">
                <a:latin typeface="+mn-lt"/>
              </a:rPr>
              <a:t>and property planned </a:t>
            </a:r>
            <a:r>
              <a:rPr lang="en-GB" sz="2300" dirty="0" smtClean="0">
                <a:latin typeface="+mn-lt"/>
              </a:rPr>
              <a:t>maintenance </a:t>
            </a:r>
            <a:r>
              <a:rPr lang="en-GB" sz="2300" dirty="0">
                <a:latin typeface="+mn-lt"/>
              </a:rPr>
              <a:t>and county </a:t>
            </a:r>
            <a:r>
              <a:rPr lang="en-GB" sz="2300" dirty="0" smtClean="0">
                <a:latin typeface="+mn-lt"/>
              </a:rPr>
              <a:t>farms</a:t>
            </a:r>
          </a:p>
          <a:p>
            <a:pPr marL="914400" lvl="1" indent="-457200">
              <a:buFont typeface="Arial" panose="020B0604020202020204" pitchFamily="34" charset="0"/>
              <a:buChar char="•"/>
            </a:pPr>
            <a:r>
              <a:rPr lang="en-GB" sz="2300" dirty="0" smtClean="0">
                <a:latin typeface="+mn-lt"/>
              </a:rPr>
              <a:t>Disabled Facility Grants – £900k</a:t>
            </a:r>
          </a:p>
          <a:p>
            <a:pPr marL="914400" lvl="1" indent="-457200">
              <a:buFont typeface="Arial" panose="020B0604020202020204" pitchFamily="34" charset="0"/>
              <a:buChar char="•"/>
            </a:pPr>
            <a:r>
              <a:rPr lang="en-GB" sz="2300" dirty="0" smtClean="0">
                <a:latin typeface="+mn-lt"/>
              </a:rPr>
              <a:t>Access for All - £250k</a:t>
            </a:r>
            <a:r>
              <a:rPr lang="en-GB" sz="2400" dirty="0" smtClean="0">
                <a:latin typeface="+mn-lt"/>
              </a:rPr>
              <a:t> </a:t>
            </a:r>
          </a:p>
          <a:p>
            <a:pPr marL="457200" indent="-457200">
              <a:buFont typeface="Arial" panose="020B0604020202020204" pitchFamily="34" charset="0"/>
              <a:buChar char="•"/>
            </a:pPr>
            <a:r>
              <a:rPr lang="en-GB" sz="2400" dirty="0" smtClean="0">
                <a:latin typeface="+mn-lt"/>
              </a:rPr>
              <a:t>Flexible use of one-off capital receipts to meet cost of service reform </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19510905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Capital budget </a:t>
            </a:r>
            <a:r>
              <a:rPr lang="en-GB" sz="2800" dirty="0" smtClean="0">
                <a:solidFill>
                  <a:schemeClr val="bg1"/>
                </a:solidFill>
                <a:latin typeface="+mn-lt"/>
              </a:rPr>
              <a:t>pressures &amp; considerations</a:t>
            </a:r>
            <a:endParaRPr lang="en-GB" sz="2800" b="1" dirty="0">
              <a:solidFill>
                <a:schemeClr val="bg1"/>
              </a:solidFill>
              <a:latin typeface="+mn-lt"/>
            </a:endParaRPr>
          </a:p>
        </p:txBody>
      </p:sp>
      <p:sp>
        <p:nvSpPr>
          <p:cNvPr id="6" name="TextBox 5"/>
          <p:cNvSpPr txBox="1"/>
          <p:nvPr/>
        </p:nvSpPr>
        <p:spPr>
          <a:xfrm>
            <a:off x="353962" y="1109459"/>
            <a:ext cx="8458252" cy="7478970"/>
          </a:xfrm>
          <a:prstGeom prst="rect">
            <a:avLst/>
          </a:prstGeom>
          <a:noFill/>
        </p:spPr>
        <p:txBody>
          <a:bodyPr wrap="square">
            <a:spAutoFit/>
          </a:bodyPr>
          <a:lstStyle/>
          <a:p>
            <a:pPr marL="457200" indent="-457200">
              <a:buFont typeface="Arial" panose="020B0604020202020204" pitchFamily="34" charset="0"/>
              <a:buChar char="•"/>
            </a:pPr>
            <a:r>
              <a:rPr lang="en-GB" sz="2300" dirty="0" smtClean="0">
                <a:latin typeface="+mn-lt"/>
              </a:rPr>
              <a:t>Band B and Band C schools – MCC match funding element</a:t>
            </a:r>
          </a:p>
          <a:p>
            <a:pPr marL="457200" indent="-457200">
              <a:buFont typeface="Arial" panose="020B0604020202020204" pitchFamily="34" charset="0"/>
              <a:buChar char="•"/>
            </a:pPr>
            <a:r>
              <a:rPr lang="en-GB" sz="2300" dirty="0" smtClean="0">
                <a:latin typeface="+mn-lt"/>
              </a:rPr>
              <a:t>Backlog </a:t>
            </a:r>
            <a:r>
              <a:rPr lang="en-GB" sz="2300" dirty="0">
                <a:latin typeface="+mn-lt"/>
              </a:rPr>
              <a:t>maintenance – </a:t>
            </a:r>
            <a:r>
              <a:rPr lang="en-GB" sz="2300" dirty="0" smtClean="0">
                <a:latin typeface="+mn-lt"/>
              </a:rPr>
              <a:t>Property, disability discrimination act work (e.g. access to buildings etc.), improve roads, rights of way, </a:t>
            </a:r>
            <a:r>
              <a:rPr lang="en-GB" sz="2300" dirty="0">
                <a:latin typeface="+mn-lt"/>
              </a:rPr>
              <a:t>b</a:t>
            </a:r>
            <a:r>
              <a:rPr lang="en-GB" sz="2300" dirty="0" smtClean="0">
                <a:latin typeface="+mn-lt"/>
              </a:rPr>
              <a:t>ridges</a:t>
            </a:r>
            <a:r>
              <a:rPr lang="en-GB" sz="2300" dirty="0">
                <a:latin typeface="+mn-lt"/>
              </a:rPr>
              <a:t>, </a:t>
            </a:r>
            <a:r>
              <a:rPr lang="en-GB" sz="2300" dirty="0" smtClean="0">
                <a:latin typeface="+mn-lt"/>
              </a:rPr>
              <a:t>culverts and walls – review being undertaken to determine whether any risks require more immediate attention</a:t>
            </a:r>
            <a:endParaRPr lang="en-GB" sz="2300" dirty="0">
              <a:latin typeface="+mn-lt"/>
            </a:endParaRPr>
          </a:p>
          <a:p>
            <a:pPr marL="457200" indent="-457200">
              <a:buFont typeface="Arial" panose="020B0604020202020204" pitchFamily="34" charset="0"/>
              <a:buChar char="•"/>
            </a:pPr>
            <a:r>
              <a:rPr lang="en-GB" sz="2300" dirty="0" smtClean="0">
                <a:latin typeface="+mn-lt"/>
              </a:rPr>
              <a:t>Arrest </a:t>
            </a:r>
            <a:r>
              <a:rPr lang="en-GB" sz="2300" dirty="0">
                <a:latin typeface="+mn-lt"/>
              </a:rPr>
              <a:t>road closures due to land </a:t>
            </a:r>
            <a:r>
              <a:rPr lang="en-GB" sz="2300" dirty="0" smtClean="0">
                <a:latin typeface="+mn-lt"/>
              </a:rPr>
              <a:t>slips</a:t>
            </a:r>
          </a:p>
          <a:p>
            <a:pPr marL="457200" indent="-457200">
              <a:buFont typeface="Arial" panose="020B0604020202020204" pitchFamily="34" charset="0"/>
              <a:buChar char="•"/>
            </a:pPr>
            <a:r>
              <a:rPr lang="en-GB" sz="2300" dirty="0" smtClean="0">
                <a:latin typeface="+mn-lt"/>
              </a:rPr>
              <a:t>Ash tree die back disease response</a:t>
            </a:r>
            <a:endParaRPr lang="en-GB" sz="2300" dirty="0">
              <a:latin typeface="+mn-lt"/>
            </a:endParaRPr>
          </a:p>
          <a:p>
            <a:pPr marL="457200" indent="-457200">
              <a:buFont typeface="Arial" panose="020B0604020202020204" pitchFamily="34" charset="0"/>
              <a:buChar char="•"/>
            </a:pPr>
            <a:r>
              <a:rPr lang="en-GB" sz="2300" dirty="0" smtClean="0">
                <a:latin typeface="+mn-lt"/>
              </a:rPr>
              <a:t>Homelessness and housing related provision</a:t>
            </a:r>
          </a:p>
          <a:p>
            <a:pPr marL="457200" indent="-457200">
              <a:buFont typeface="Arial" panose="020B0604020202020204" pitchFamily="34" charset="0"/>
              <a:buChar char="•"/>
            </a:pPr>
            <a:r>
              <a:rPr lang="en-GB" sz="2300" dirty="0" smtClean="0">
                <a:latin typeface="+mn-lt"/>
              </a:rPr>
              <a:t>Provision of low cost (affordable) housing</a:t>
            </a:r>
          </a:p>
          <a:p>
            <a:pPr marL="457200" indent="-457200">
              <a:buFont typeface="Arial" panose="020B0604020202020204" pitchFamily="34" charset="0"/>
              <a:buChar char="•"/>
            </a:pPr>
            <a:r>
              <a:rPr lang="en-GB" sz="2300" dirty="0" smtClean="0">
                <a:latin typeface="+mn-lt"/>
              </a:rPr>
              <a:t>Digital infrastructure investment</a:t>
            </a:r>
          </a:p>
          <a:p>
            <a:pPr marL="457200" indent="-457200">
              <a:buFont typeface="Arial" panose="020B0604020202020204" pitchFamily="34" charset="0"/>
              <a:buChar char="•"/>
            </a:pPr>
            <a:r>
              <a:rPr lang="en-GB" sz="2300" dirty="0" smtClean="0">
                <a:latin typeface="+mn-lt"/>
              </a:rPr>
              <a:t>Transportation/active travel considerations</a:t>
            </a:r>
          </a:p>
          <a:p>
            <a:pPr marL="457200" indent="-457200">
              <a:buFont typeface="Arial" panose="020B0604020202020204" pitchFamily="34" charset="0"/>
              <a:buChar char="•"/>
            </a:pPr>
            <a:r>
              <a:rPr lang="en-GB" sz="2300" dirty="0" smtClean="0">
                <a:latin typeface="+mn-lt"/>
              </a:rPr>
              <a:t>Investment in rationalisation of community amenity sites (waste </a:t>
            </a:r>
            <a:r>
              <a:rPr lang="en-GB" sz="2300" dirty="0">
                <a:latin typeface="+mn-lt"/>
              </a:rPr>
              <a:t>&amp; </a:t>
            </a:r>
            <a:r>
              <a:rPr lang="en-GB" sz="2300" dirty="0" smtClean="0">
                <a:latin typeface="+mn-lt"/>
              </a:rPr>
              <a:t>recycling and depot infrastructure)  </a:t>
            </a:r>
          </a:p>
          <a:p>
            <a:pPr marL="457200" indent="-457200">
              <a:buFont typeface="Arial" panose="020B0604020202020204" pitchFamily="34" charset="0"/>
              <a:buChar char="•"/>
            </a:pPr>
            <a:r>
              <a:rPr lang="en-GB" sz="2300" dirty="0" smtClean="0">
                <a:latin typeface="+mn-lt"/>
              </a:rPr>
              <a:t>MonLife investment considerations</a:t>
            </a:r>
          </a:p>
          <a:p>
            <a:pPr marL="457200" indent="-457200">
              <a:buFont typeface="Arial" panose="020B0604020202020204" pitchFamily="34" charset="0"/>
              <a:buChar char="•"/>
            </a:pPr>
            <a:r>
              <a:rPr lang="en-GB" sz="2300" dirty="0" smtClean="0">
                <a:latin typeface="+mn-lt"/>
              </a:rPr>
              <a:t>Climate emergency and carbon reduction commitments</a:t>
            </a:r>
          </a:p>
          <a:p>
            <a:pPr marL="457200" indent="-457200">
              <a:buFont typeface="Arial" panose="020B0604020202020204" pitchFamily="34" charset="0"/>
              <a:buChar char="•"/>
            </a:pPr>
            <a:r>
              <a:rPr lang="en-GB" sz="2300" dirty="0" smtClean="0">
                <a:latin typeface="+mn-lt"/>
              </a:rPr>
              <a:t>Match funding for specific grant funding schemes</a:t>
            </a:r>
          </a:p>
          <a:p>
            <a:pPr marL="914400" lvl="1" indent="-457200">
              <a:buFont typeface="Arial" panose="020B0604020202020204" pitchFamily="34" charset="0"/>
              <a:buChar char="•"/>
            </a:pPr>
            <a:endParaRPr lang="en-GB" sz="2400" dirty="0" smtClean="0">
              <a:latin typeface="+mn-lt"/>
            </a:endParaRPr>
          </a:p>
          <a:p>
            <a:pPr marL="457200" indent="-457200">
              <a:buFont typeface="Arial" panose="020B0604020202020204" pitchFamily="34" charset="0"/>
              <a:buChar char="•"/>
            </a:pPr>
            <a:endParaRPr lang="en-GB" sz="2400" dirty="0">
              <a:latin typeface="+mn-lt"/>
            </a:endParaRPr>
          </a:p>
          <a:p>
            <a:pPr marL="457200" indent="-457200">
              <a:buFont typeface="Arial" panose="020B0604020202020204" pitchFamily="34" charset="0"/>
              <a:buChar char="•"/>
            </a:pPr>
            <a:endParaRPr lang="en-GB" sz="3600" dirty="0">
              <a:latin typeface="+mn-lt"/>
            </a:endParaRPr>
          </a:p>
          <a:p>
            <a:endParaRPr lang="en-GB" sz="2800" dirty="0"/>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4808164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Key risks and uncertainties</a:t>
            </a:r>
            <a:endParaRPr lang="en-GB" sz="3200" b="1" dirty="0">
              <a:solidFill>
                <a:schemeClr val="bg1"/>
              </a:solidFill>
              <a:latin typeface="+mn-lt"/>
            </a:endParaRPr>
          </a:p>
        </p:txBody>
      </p:sp>
      <p:sp>
        <p:nvSpPr>
          <p:cNvPr id="6" name="TextBox 5"/>
          <p:cNvSpPr txBox="1"/>
          <p:nvPr/>
        </p:nvSpPr>
        <p:spPr>
          <a:xfrm>
            <a:off x="599089" y="1170847"/>
            <a:ext cx="7964739" cy="6370975"/>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The continued impact of the pandemic – on the Council, the local economy and its communities</a:t>
            </a:r>
          </a:p>
          <a:p>
            <a:pPr marL="342900" indent="-342900">
              <a:buFont typeface="Arial" panose="020B0604020202020204" pitchFamily="34" charset="0"/>
              <a:buChar char="•"/>
            </a:pPr>
            <a:r>
              <a:rPr lang="en-GB" sz="2400" dirty="0" smtClean="0">
                <a:latin typeface="+mn-lt"/>
              </a:rPr>
              <a:t>Risk that Welsh Government funding will not be forthcoming to fully meet costs and income losses resulting from the pandemic</a:t>
            </a:r>
          </a:p>
          <a:p>
            <a:pPr marL="342900" indent="-342900">
              <a:buFont typeface="Arial" panose="020B0604020202020204" pitchFamily="34" charset="0"/>
              <a:buChar char="•"/>
            </a:pPr>
            <a:r>
              <a:rPr lang="en-GB" sz="2400" dirty="0" smtClean="0">
                <a:latin typeface="+mn-lt"/>
              </a:rPr>
              <a:t>The extent of any further service pressures and given the volatility in some areas such as social care and ALN</a:t>
            </a:r>
          </a:p>
          <a:p>
            <a:pPr marL="342900" indent="-342900">
              <a:buFont typeface="Arial" panose="020B0604020202020204" pitchFamily="34" charset="0"/>
              <a:buChar char="•"/>
            </a:pPr>
            <a:r>
              <a:rPr lang="en-GB" sz="2400" dirty="0" smtClean="0">
                <a:latin typeface="+mn-lt"/>
              </a:rPr>
              <a:t>The need for early clarification on levels of specific grant funding and that help sustain some services</a:t>
            </a:r>
          </a:p>
          <a:p>
            <a:pPr marL="342900" indent="-342900">
              <a:buFont typeface="Arial" panose="020B0604020202020204" pitchFamily="34" charset="0"/>
              <a:buChar char="•"/>
            </a:pPr>
            <a:r>
              <a:rPr lang="en-GB" sz="2400" dirty="0" smtClean="0">
                <a:latin typeface="+mn-lt"/>
              </a:rPr>
              <a:t>The impact of any nationally set pay awards for teachers and local government staff – any pay award in excess of 1% will result in a further pressure for the Council</a:t>
            </a:r>
          </a:p>
          <a:p>
            <a:pPr marL="342900" indent="-342900">
              <a:buFont typeface="Arial" panose="020B0604020202020204" pitchFamily="34" charset="0"/>
              <a:buChar char="•"/>
            </a:pPr>
            <a:r>
              <a:rPr lang="en-GB" sz="2400" dirty="0" smtClean="0">
                <a:latin typeface="+mn-lt"/>
              </a:rPr>
              <a:t>Use is being made of limited capital receipt balances and the Council’s general reserve to support the budget – this is not a sustainable approach but is necessary this year</a:t>
            </a:r>
          </a:p>
          <a:p>
            <a:pPr marL="342900" indent="-342900">
              <a:buFont typeface="Arial" panose="020B0604020202020204" pitchFamily="34" charset="0"/>
              <a:buChar char="•"/>
            </a:pPr>
            <a:endParaRPr lang="en-GB" sz="2400" dirty="0" smtClean="0">
              <a:latin typeface="+mn-lt"/>
            </a:endParaRPr>
          </a:p>
          <a:p>
            <a:pPr marL="342900" indent="-342900">
              <a:buFont typeface="Arial" panose="020B0604020202020204" pitchFamily="34" charset="0"/>
              <a:buChar char="•"/>
            </a:pP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3159760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84775"/>
          </a:xfrm>
          <a:prstGeom prst="rect">
            <a:avLst/>
          </a:prstGeom>
          <a:noFill/>
        </p:spPr>
        <p:txBody>
          <a:bodyPr wrap="square">
            <a:spAutoFit/>
          </a:bodyPr>
          <a:lstStyle/>
          <a:p>
            <a:pPr fontAlgn="auto">
              <a:spcBef>
                <a:spcPts val="0"/>
              </a:spcBef>
              <a:spcAft>
                <a:spcPts val="0"/>
              </a:spcAft>
              <a:defRPr/>
            </a:pPr>
            <a:r>
              <a:rPr lang="en-GB" sz="3200" dirty="0" smtClean="0">
                <a:solidFill>
                  <a:schemeClr val="bg1"/>
                </a:solidFill>
                <a:latin typeface="+mn-lt"/>
              </a:rPr>
              <a:t>Looking ahead over the medium-term</a:t>
            </a:r>
            <a:endParaRPr lang="en-GB" sz="3200" b="1" dirty="0">
              <a:solidFill>
                <a:schemeClr val="bg1"/>
              </a:solidFill>
              <a:latin typeface="+mn-lt"/>
            </a:endParaRPr>
          </a:p>
        </p:txBody>
      </p:sp>
      <p:sp>
        <p:nvSpPr>
          <p:cNvPr id="6" name="TextBox 5"/>
          <p:cNvSpPr txBox="1"/>
          <p:nvPr/>
        </p:nvSpPr>
        <p:spPr>
          <a:xfrm>
            <a:off x="599089" y="1244587"/>
            <a:ext cx="7964739" cy="5262979"/>
          </a:xfrm>
          <a:prstGeom prst="rect">
            <a:avLst/>
          </a:prstGeom>
          <a:noFill/>
        </p:spPr>
        <p:txBody>
          <a:bodyPr wrap="square">
            <a:spAutoFit/>
          </a:bodyPr>
          <a:lstStyle/>
          <a:p>
            <a:pPr marL="342900" indent="-342900">
              <a:buFont typeface="Arial" panose="020B0604020202020204" pitchFamily="34" charset="0"/>
              <a:buChar char="•"/>
            </a:pPr>
            <a:r>
              <a:rPr lang="en-GB" sz="2400" dirty="0" smtClean="0">
                <a:latin typeface="+mn-lt"/>
              </a:rPr>
              <a:t>Public finances are being impacted in a truly unprecedented way as a result of the pandemic</a:t>
            </a:r>
          </a:p>
          <a:p>
            <a:pPr marL="342900" indent="-342900">
              <a:buFont typeface="Arial" panose="020B0604020202020204" pitchFamily="34" charset="0"/>
              <a:buChar char="•"/>
            </a:pPr>
            <a:r>
              <a:rPr lang="en-GB" sz="2400" dirty="0" smtClean="0">
                <a:latin typeface="+mn-lt"/>
              </a:rPr>
              <a:t>The chancellor was only able to announce a one-year spending review for 2021/22 – rather than over 3 years</a:t>
            </a:r>
          </a:p>
          <a:p>
            <a:pPr marL="342900" indent="-342900">
              <a:buFont typeface="Arial" panose="020B0604020202020204" pitchFamily="34" charset="0"/>
              <a:buChar char="•"/>
            </a:pPr>
            <a:r>
              <a:rPr lang="en-GB" sz="2400" dirty="0" smtClean="0">
                <a:latin typeface="+mn-lt"/>
              </a:rPr>
              <a:t>Welsh Government unable to provide indicative settlement projections for 22/23 and 23/24 </a:t>
            </a:r>
          </a:p>
          <a:p>
            <a:pPr marL="342900" indent="-342900">
              <a:buFont typeface="Arial" panose="020B0604020202020204" pitchFamily="34" charset="0"/>
              <a:buChar char="•"/>
            </a:pPr>
            <a:r>
              <a:rPr lang="en-GB" sz="2400" dirty="0" smtClean="0">
                <a:latin typeface="+mn-lt"/>
              </a:rPr>
              <a:t>Unclear as to what approach UK Government and the Chancellor is going to take in restoring public finances, when this impact will be felt and how local government in Wales will be impacted</a:t>
            </a:r>
          </a:p>
          <a:p>
            <a:pPr marL="342900" indent="-342900">
              <a:buFont typeface="Arial" panose="020B0604020202020204" pitchFamily="34" charset="0"/>
              <a:buChar char="•"/>
            </a:pPr>
            <a:r>
              <a:rPr lang="en-GB" sz="2400" dirty="0" smtClean="0">
                <a:latin typeface="+mn-lt"/>
              </a:rPr>
              <a:t>Introduces significant challenges and uncertainties in setting the budget for 22/23 ahead of a local government election – best and worst case scenarios offer very different outcomes</a:t>
            </a:r>
            <a:endParaRPr lang="en-GB" sz="24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spTree>
    <p:extLst>
      <p:ext uri="{BB962C8B-B14F-4D97-AF65-F5344CB8AC3E}">
        <p14:creationId xmlns:p14="http://schemas.microsoft.com/office/powerpoint/2010/main" val="5924501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a:solidFill>
                  <a:schemeClr val="bg1"/>
                </a:solidFill>
                <a:latin typeface="+mn-lt"/>
              </a:rPr>
              <a:t>Timescales</a:t>
            </a:r>
            <a:endParaRPr lang="en-GB" sz="2800" b="1" dirty="0">
              <a:solidFill>
                <a:schemeClr val="bg1"/>
              </a:solidFill>
              <a:latin typeface="+mn-lt"/>
            </a:endParaRPr>
          </a:p>
        </p:txBody>
      </p:sp>
      <p:sp>
        <p:nvSpPr>
          <p:cNvPr id="6" name="TextBox 5"/>
          <p:cNvSpPr txBox="1"/>
          <p:nvPr/>
        </p:nvSpPr>
        <p:spPr>
          <a:xfrm>
            <a:off x="600131" y="1504153"/>
            <a:ext cx="5412742"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mn-lt"/>
              </a:rPr>
              <a:t>Budget proposals available for consultation – </a:t>
            </a:r>
            <a:r>
              <a:rPr lang="en-GB" sz="2800" dirty="0" smtClean="0">
                <a:latin typeface="+mn-lt"/>
              </a:rPr>
              <a:t>20</a:t>
            </a:r>
            <a:r>
              <a:rPr lang="en-GB" sz="2800" baseline="30000" dirty="0" smtClean="0">
                <a:latin typeface="+mn-lt"/>
              </a:rPr>
              <a:t>th</a:t>
            </a:r>
            <a:r>
              <a:rPr lang="en-GB" sz="2800" dirty="0" smtClean="0">
                <a:latin typeface="+mn-lt"/>
              </a:rPr>
              <a:t> Jan 2021 to 17</a:t>
            </a:r>
            <a:r>
              <a:rPr lang="en-GB" sz="2800" baseline="30000" dirty="0" smtClean="0">
                <a:latin typeface="+mn-lt"/>
              </a:rPr>
              <a:t>th</a:t>
            </a:r>
            <a:r>
              <a:rPr lang="en-GB" sz="2800" dirty="0" smtClean="0">
                <a:latin typeface="+mn-lt"/>
              </a:rPr>
              <a:t> Feb 2021 (4 weeks)</a:t>
            </a:r>
            <a:endParaRPr lang="en-GB" sz="2800" dirty="0">
              <a:latin typeface="+mn-lt"/>
            </a:endParaRPr>
          </a:p>
          <a:p>
            <a:pPr marL="342900" indent="-342900">
              <a:buFont typeface="Arial" panose="020B0604020202020204" pitchFamily="34" charset="0"/>
              <a:buChar char="•"/>
            </a:pPr>
            <a:r>
              <a:rPr lang="en-GB" sz="2800" dirty="0">
                <a:latin typeface="+mn-lt"/>
              </a:rPr>
              <a:t>Select Scrutiny – </a:t>
            </a:r>
            <a:r>
              <a:rPr lang="en-GB" sz="2800" dirty="0" smtClean="0">
                <a:latin typeface="+mn-lt"/>
              </a:rPr>
              <a:t>Jan 2021</a:t>
            </a:r>
            <a:endParaRPr lang="en-GB" sz="2800" dirty="0">
              <a:latin typeface="+mn-lt"/>
            </a:endParaRPr>
          </a:p>
          <a:p>
            <a:pPr marL="342900" indent="-342900">
              <a:buFont typeface="Arial" panose="020B0604020202020204" pitchFamily="34" charset="0"/>
              <a:buChar char="•"/>
            </a:pPr>
            <a:r>
              <a:rPr lang="en-GB" sz="2800" dirty="0">
                <a:latin typeface="+mn-lt"/>
              </a:rPr>
              <a:t>Public consultation to end </a:t>
            </a:r>
            <a:r>
              <a:rPr lang="en-GB" sz="2800" dirty="0" smtClean="0">
                <a:latin typeface="+mn-lt"/>
              </a:rPr>
              <a:t>on 17</a:t>
            </a:r>
            <a:r>
              <a:rPr lang="en-GB" sz="2800" baseline="30000" dirty="0" smtClean="0">
                <a:latin typeface="+mn-lt"/>
              </a:rPr>
              <a:t>th</a:t>
            </a:r>
            <a:r>
              <a:rPr lang="en-GB" sz="2800" dirty="0" smtClean="0">
                <a:latin typeface="+mn-lt"/>
              </a:rPr>
              <a:t> Feb 2021</a:t>
            </a:r>
            <a:endParaRPr lang="en-GB" sz="2800" dirty="0">
              <a:latin typeface="+mn-lt"/>
            </a:endParaRPr>
          </a:p>
          <a:p>
            <a:pPr marL="342900" indent="-342900">
              <a:buFont typeface="Arial" panose="020B0604020202020204" pitchFamily="34" charset="0"/>
              <a:buChar char="•"/>
            </a:pPr>
            <a:r>
              <a:rPr lang="en-GB" sz="2800" dirty="0">
                <a:latin typeface="+mn-lt"/>
              </a:rPr>
              <a:t>Final Budget Cabinet </a:t>
            </a:r>
            <a:r>
              <a:rPr lang="en-GB" sz="2800" dirty="0" smtClean="0">
                <a:latin typeface="+mn-lt"/>
              </a:rPr>
              <a:t>– 3</a:t>
            </a:r>
            <a:r>
              <a:rPr lang="en-GB" sz="2800" baseline="30000" dirty="0" smtClean="0">
                <a:latin typeface="+mn-lt"/>
              </a:rPr>
              <a:t>rd</a:t>
            </a:r>
            <a:r>
              <a:rPr lang="en-GB" sz="2800" dirty="0" smtClean="0">
                <a:latin typeface="+mn-lt"/>
              </a:rPr>
              <a:t> March 2021</a:t>
            </a:r>
            <a:endParaRPr lang="en-GB" sz="2800" dirty="0">
              <a:latin typeface="+mn-lt"/>
            </a:endParaRPr>
          </a:p>
          <a:p>
            <a:pPr marL="342900" indent="-342900">
              <a:buFont typeface="Arial" panose="020B0604020202020204" pitchFamily="34" charset="0"/>
              <a:buChar char="•"/>
            </a:pPr>
            <a:r>
              <a:rPr lang="en-GB" sz="2800" dirty="0">
                <a:latin typeface="+mn-lt"/>
              </a:rPr>
              <a:t>Council tax setting and budget – </a:t>
            </a:r>
            <a:r>
              <a:rPr lang="en-GB" sz="2800" dirty="0" smtClean="0">
                <a:latin typeface="+mn-lt"/>
              </a:rPr>
              <a:t>11</a:t>
            </a:r>
            <a:r>
              <a:rPr lang="en-GB" sz="2800" baseline="30000" dirty="0" smtClean="0">
                <a:latin typeface="+mn-lt"/>
              </a:rPr>
              <a:t>th</a:t>
            </a:r>
            <a:r>
              <a:rPr lang="en-GB" sz="2800" dirty="0" smtClean="0">
                <a:latin typeface="+mn-lt"/>
              </a:rPr>
              <a:t> March 2021</a:t>
            </a:r>
            <a:endParaRPr lang="en-GB" sz="28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9326" y="4151093"/>
            <a:ext cx="2187360" cy="2187360"/>
          </a:xfrm>
          <a:prstGeom prst="rect">
            <a:avLst/>
          </a:prstGeom>
        </p:spPr>
      </p:pic>
    </p:spTree>
    <p:extLst>
      <p:ext uri="{BB962C8B-B14F-4D97-AF65-F5344CB8AC3E}">
        <p14:creationId xmlns:p14="http://schemas.microsoft.com/office/powerpoint/2010/main" val="9020770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p:cNvPicPr>
            <a:picLocks noChangeAspect="1"/>
          </p:cNvPicPr>
          <p:nvPr/>
        </p:nvPicPr>
        <p:blipFill>
          <a:blip r:embed="rId3"/>
          <a:srcRect/>
          <a:stretch>
            <a:fillRect/>
          </a:stretch>
        </p:blipFill>
        <p:spPr bwMode="auto">
          <a:xfrm>
            <a:off x="0" y="0"/>
            <a:ext cx="9144000" cy="1085850"/>
          </a:xfrm>
          <a:prstGeom prst="rect">
            <a:avLst/>
          </a:prstGeom>
          <a:noFill/>
          <a:ln w="9525">
            <a:noFill/>
            <a:miter lim="800000"/>
            <a:headEnd/>
            <a:tailEnd/>
          </a:ln>
        </p:spPr>
      </p:pic>
      <p:sp>
        <p:nvSpPr>
          <p:cNvPr id="5" name="TextBox 4"/>
          <p:cNvSpPr txBox="1"/>
          <p:nvPr/>
        </p:nvSpPr>
        <p:spPr>
          <a:xfrm>
            <a:off x="179388" y="313053"/>
            <a:ext cx="8553132" cy="523220"/>
          </a:xfrm>
          <a:prstGeom prst="rect">
            <a:avLst/>
          </a:prstGeom>
          <a:noFill/>
        </p:spPr>
        <p:txBody>
          <a:bodyPr wrap="square">
            <a:spAutoFit/>
          </a:bodyPr>
          <a:lstStyle/>
          <a:p>
            <a:pPr fontAlgn="auto">
              <a:spcBef>
                <a:spcPts val="0"/>
              </a:spcBef>
              <a:spcAft>
                <a:spcPts val="0"/>
              </a:spcAft>
              <a:defRPr/>
            </a:pPr>
            <a:r>
              <a:rPr lang="en-GB" sz="2800" dirty="0" smtClean="0">
                <a:solidFill>
                  <a:schemeClr val="bg1"/>
                </a:solidFill>
                <a:latin typeface="+mn-lt"/>
              </a:rPr>
              <a:t>Any questions?</a:t>
            </a:r>
            <a:endParaRPr lang="en-GB" sz="2800" b="1" dirty="0">
              <a:solidFill>
                <a:schemeClr val="bg1"/>
              </a:solidFill>
              <a:latin typeface="+mn-lt"/>
            </a:endParaRPr>
          </a:p>
        </p:txBody>
      </p:sp>
      <p:sp>
        <p:nvSpPr>
          <p:cNvPr id="6" name="TextBox 5"/>
          <p:cNvSpPr txBox="1"/>
          <p:nvPr/>
        </p:nvSpPr>
        <p:spPr>
          <a:xfrm>
            <a:off x="582655" y="1395419"/>
            <a:ext cx="5606705" cy="4462760"/>
          </a:xfrm>
          <a:prstGeom prst="rect">
            <a:avLst/>
          </a:prstGeom>
          <a:noFill/>
        </p:spPr>
        <p:txBody>
          <a:bodyPr wrap="square">
            <a:spAutoFit/>
          </a:bodyPr>
          <a:lstStyle/>
          <a:p>
            <a:pPr marL="342900" indent="-342900">
              <a:buFont typeface="Arial" panose="020B0604020202020204" pitchFamily="34" charset="0"/>
              <a:buChar char="•"/>
            </a:pPr>
            <a:r>
              <a:rPr lang="en-GB" sz="3600" dirty="0" smtClean="0">
                <a:latin typeface="+mn-lt"/>
              </a:rPr>
              <a:t>Please share your thoughts?</a:t>
            </a:r>
          </a:p>
          <a:p>
            <a:pPr marL="342900" indent="-342900">
              <a:buFont typeface="Arial" panose="020B0604020202020204" pitchFamily="34" charset="0"/>
              <a:buChar char="•"/>
            </a:pPr>
            <a:r>
              <a:rPr lang="en-GB" sz="3600" dirty="0" smtClean="0">
                <a:latin typeface="+mn-lt"/>
              </a:rPr>
              <a:t>Budget survey and further information on our website </a:t>
            </a:r>
            <a:r>
              <a:rPr lang="en-GB" sz="3200" dirty="0" smtClean="0">
                <a:latin typeface="+mn-lt"/>
              </a:rPr>
              <a:t>www.monmouthshire.gov.uk/budget-2021-2022 </a:t>
            </a:r>
            <a:r>
              <a:rPr lang="en-GB" sz="3600" dirty="0" smtClean="0">
                <a:latin typeface="+mn-lt"/>
              </a:rPr>
              <a:t> </a:t>
            </a:r>
          </a:p>
          <a:p>
            <a:pPr marL="342900" indent="-342900">
              <a:buFont typeface="Arial" panose="020B0604020202020204" pitchFamily="34" charset="0"/>
              <a:buChar char="•"/>
            </a:pPr>
            <a:r>
              <a:rPr lang="en-GB" sz="3600" dirty="0" smtClean="0">
                <a:latin typeface="+mn-lt"/>
              </a:rPr>
              <a:t>If you’d prefer please tweet us @</a:t>
            </a:r>
            <a:r>
              <a:rPr lang="en-GB" sz="3600" dirty="0" err="1" smtClean="0">
                <a:latin typeface="+mn-lt"/>
              </a:rPr>
              <a:t>MonmouthshireCC</a:t>
            </a:r>
            <a:r>
              <a:rPr lang="en-GB" sz="3600" dirty="0" smtClean="0">
                <a:latin typeface="+mn-lt"/>
              </a:rPr>
              <a:t> </a:t>
            </a:r>
            <a:endParaRPr lang="en-GB" sz="3600" dirty="0">
              <a:latin typeface="+mn-lt"/>
            </a:endParaRPr>
          </a:p>
        </p:txBody>
      </p:sp>
      <p:pic>
        <p:nvPicPr>
          <p:cNvPr id="12" name="Picture 4"/>
          <p:cNvPicPr>
            <a:picLocks noChangeAspect="1"/>
          </p:cNvPicPr>
          <p:nvPr/>
        </p:nvPicPr>
        <p:blipFill>
          <a:blip r:embed="rId4"/>
          <a:srcRect/>
          <a:stretch>
            <a:fillRect/>
          </a:stretch>
        </p:blipFill>
        <p:spPr bwMode="auto">
          <a:xfrm>
            <a:off x="7008813" y="377825"/>
            <a:ext cx="1803400" cy="406400"/>
          </a:xfrm>
          <a:prstGeom prst="rect">
            <a:avLst/>
          </a:prstGeom>
          <a:noFill/>
          <a:ln w="9525">
            <a:noFill/>
            <a:miter lim="800000"/>
            <a:headEnd/>
            <a:tailEnd/>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646" y="3870668"/>
            <a:ext cx="2900796" cy="2900796"/>
          </a:xfrm>
          <a:prstGeom prst="rect">
            <a:avLst/>
          </a:prstGeom>
        </p:spPr>
      </p:pic>
    </p:spTree>
    <p:extLst>
      <p:ext uri="{BB962C8B-B14F-4D97-AF65-F5344CB8AC3E}">
        <p14:creationId xmlns:p14="http://schemas.microsoft.com/office/powerpoint/2010/main" val="1446149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Nov and Dec Team pl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SharedContentType xmlns="Microsoft.SharePoint.Taxonomy.ContentTypeSync" SourceId="4dc7a6f3-b799-410b-b9de-4b18cbfa0487" ContentTypeId="0x0101001E25AA713E15D44EA80A8ED1D22DEBB50D" PreviousValue="false"/>
</file>

<file path=customXml/item4.xml><?xml version="1.0" encoding="utf-8"?>
<p:properties xmlns:p="http://schemas.microsoft.com/office/2006/metadata/properties" xmlns:xsi="http://www.w3.org/2001/XMLSchema-instance">
  <documentManagement>
    <_dlc_DocId xmlns="da3c381c-1571-47ae-b3d7-c042947c7c9d">VH66NENYYCDY-8-55</_dlc_DocId>
    <_dlc_DocIdUrl xmlns="da3c381c-1571-47ae-b3d7-c042947c7c9d">
      <Url>http://infohub/upload/_layouts/15/DocIdRedir.aspx?ID=VH66NENYYCDY-8-55</Url>
      <Description>VH66NENYYCDY-8-55</Description>
    </_dlc_DocIdUrl>
    <Document_x0020_Owner xmlns="0baf96ab-1dfd-4269-9c3b-ecf8c5ba29fb">
      <UserInfo>
        <DisplayName/>
        <AccountId xsi:nil="true"/>
        <AccountType/>
      </UserInfo>
    </Document_x0020_Owner>
    <TaxCatchAll xmlns="0baf96ab-1dfd-4269-9c3b-ecf8c5ba29fb">
      <Value>17</Value>
      <Value>10</Value>
    </TaxCatchAll>
    <o67dad9724864780af24f25c732b0cd4 xmlns="0baf96ab-1dfd-4269-9c3b-ecf8c5ba29fb">
      <Terms xmlns="http://schemas.microsoft.com/office/infopath/2007/PartnerControls">
        <TermInfo xmlns="http://schemas.microsoft.com/office/infopath/2007/PartnerControls">
          <TermName xmlns="http://schemas.microsoft.com/office/infopath/2007/PartnerControls">Branding</TermName>
          <TermId xmlns="http://schemas.microsoft.com/office/infopath/2007/PartnerControls">cfb13df7-1c25-49df-857f-7c164023192b</TermId>
        </TermInfo>
      </Terms>
    </o67dad9724864780af24f25c732b0cd4>
    <ie876d2317bb48de84fb34778ed9a2fa xmlns="0baf96ab-1dfd-4269-9c3b-ecf8c5ba29fb">
      <Terms xmlns="http://schemas.microsoft.com/office/infopath/2007/PartnerControls">
        <TermInfo xmlns="http://schemas.microsoft.com/office/infopath/2007/PartnerControls">
          <TermName>Presentation</TermName>
          <TermId>c52b0bf5-c085-45e1-9721-23dd691776ec</TermId>
        </TermInfo>
      </Terms>
    </ie876d2317bb48de84fb34778ed9a2fa>
    <kdbe8137b310408881a36ad5c39fd400 xmlns="0baf96ab-1dfd-4269-9c3b-ecf8c5ba29fb">
      <Terms xmlns="http://schemas.microsoft.com/office/infopath/2007/PartnerControls"/>
    </kdbe8137b310408881a36ad5c39fd400>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6.xml><?xml version="1.0" encoding="utf-8"?>
<ct:contentTypeSchema xmlns:ct="http://schemas.microsoft.com/office/2006/metadata/contentType" xmlns:ma="http://schemas.microsoft.com/office/2006/metadata/properties/metaAttributes" ct:_="" ma:_="" ma:contentTypeName="MCC Branding Template" ma:contentTypeID="0x0101001E25AA713E15D44EA80A8ED1D22DEBB50D007C971B561938914598B22546B1632AFD" ma:contentTypeVersion="6" ma:contentTypeDescription="For Communication Branding templates" ma:contentTypeScope="" ma:versionID="763726b357d441eaf5852a67291f42ae">
  <xsd:schema xmlns:xsd="http://www.w3.org/2001/XMLSchema" xmlns:xs="http://www.w3.org/2001/XMLSchema" xmlns:p="http://schemas.microsoft.com/office/2006/metadata/properties" xmlns:ns2="0baf96ab-1dfd-4269-9c3b-ecf8c5ba29fb" xmlns:ns3="da3c381c-1571-47ae-b3d7-c042947c7c9d" targetNamespace="http://schemas.microsoft.com/office/2006/metadata/properties" ma:root="true" ma:fieldsID="de3c9446efd9a0e9fc18d0cd48dd2403" ns2:_="" ns3:_="">
    <xsd:import namespace="0baf96ab-1dfd-4269-9c3b-ecf8c5ba29fb"/>
    <xsd:import namespace="da3c381c-1571-47ae-b3d7-c042947c7c9d"/>
    <xsd:element name="properties">
      <xsd:complexType>
        <xsd:sequence>
          <xsd:element name="documentManagement">
            <xsd:complexType>
              <xsd:all>
                <xsd:element ref="ns2:Document_x0020_Owner" minOccurs="0"/>
                <xsd:element ref="ns2:TaxCatchAll" minOccurs="0"/>
                <xsd:element ref="ns2:TaxCatchAllLabel" minOccurs="0"/>
                <xsd:element ref="ns2:o67dad9724864780af24f25c732b0cd4" minOccurs="0"/>
                <xsd:element ref="ns2:ie876d2317bb48de84fb34778ed9a2fa" minOccurs="0"/>
                <xsd:element ref="ns2:kdbe8137b310408881a36ad5c39fd40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f96ab-1dfd-4269-9c3b-ecf8c5ba29fb" elementFormDefault="qualified">
    <xsd:import namespace="http://schemas.microsoft.com/office/2006/documentManagement/types"/>
    <xsd:import namespace="http://schemas.microsoft.com/office/infopath/2007/PartnerControls"/>
    <xsd:element name="Document_x0020_Owner" ma:index="8" nillable="true" ma:displayName="Document Owner" ma:list="UserInfo" ma:SharePointGroup="0" ma:internalName="Document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 ma:index="9" nillable="true" ma:displayName="Taxonomy Catch All Column" ma:hidden="true" ma:list="{779541e2-6b00-4a2b-ba80-d8cb1414f05e}" ma:internalName="TaxCatchAll" ma:showField="CatchAllData"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79541e2-6b00-4a2b-ba80-d8cb1414f05e}" ma:internalName="TaxCatchAllLabel" ma:readOnly="true" ma:showField="CatchAllDataLabel" ma:web="da3c381c-1571-47ae-b3d7-c042947c7c9d">
      <xsd:complexType>
        <xsd:complexContent>
          <xsd:extension base="dms:MultiChoiceLookup">
            <xsd:sequence>
              <xsd:element name="Value" type="dms:Lookup" maxOccurs="unbounded" minOccurs="0" nillable="true"/>
            </xsd:sequence>
          </xsd:extension>
        </xsd:complexContent>
      </xsd:complexType>
    </xsd:element>
    <xsd:element name="o67dad9724864780af24f25c732b0cd4" ma:index="11" nillable="true" ma:taxonomy="true" ma:internalName="o67dad9724864780af24f25c732b0cd4" ma:taxonomyFieldName="Team" ma:displayName="Team" ma:default="" ma:fieldId="{867dad97-2486-4780-af24-f25c732b0cd4}" ma:sspId="4dc7a6f3-b799-410b-b9de-4b18cbfa0487" ma:termSetId="29ac4288-c51d-40d1-8a4e-5328065b0c51" ma:anchorId="f205f9c7-0841-4526-90d1-57fb26e1a2a2" ma:open="false" ma:isKeyword="false">
      <xsd:complexType>
        <xsd:sequence>
          <xsd:element ref="pc:Terms" minOccurs="0" maxOccurs="1"/>
        </xsd:sequence>
      </xsd:complexType>
    </xsd:element>
    <xsd:element name="ie876d2317bb48de84fb34778ed9a2fa" ma:index="13" nillable="true" ma:taxonomy="true" ma:internalName="ie876d2317bb48de84fb34778ed9a2fa" ma:taxonomyFieldName="Template_x0020_Type" ma:displayName="Template Type" ma:default="" ma:fieldId="{2e876d23-17bb-48de-84fb-34778ed9a2fa}" ma:sspId="4dc7a6f3-b799-410b-b9de-4b18cbfa0487" ma:termSetId="29ac4288-c51d-40d1-8a4e-5328065b0c51" ma:anchorId="7c89b23c-54e7-445f-98a2-fcc819d0c78c" ma:open="false" ma:isKeyword="false">
      <xsd:complexType>
        <xsd:sequence>
          <xsd:element ref="pc:Terms" minOccurs="0" maxOccurs="1"/>
        </xsd:sequence>
      </xsd:complexType>
    </xsd:element>
    <xsd:element name="kdbe8137b310408881a36ad5c39fd400" ma:index="15" nillable="true" ma:taxonomy="true" ma:internalName="kdbe8137b310408881a36ad5c39fd400" ma:taxonomyFieldName="Team_x0020_Category" ma:displayName="Team Category" ma:default="" ma:fieldId="{4dbe8137-b310-4088-81a3-6ad5c39fd400}" ma:taxonomyMulti="true" ma:sspId="4dc7a6f3-b799-410b-b9de-4b18cbfa0487" ma:termSetId="29ac4288-c51d-40d1-8a4e-5328065b0c51" ma:anchorId="2468e5d1-153e-4418-9afc-7b0b52f1bd59"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3c381c-1571-47ae-b3d7-c042947c7c9d" elementFormDefault="qualified">
    <xsd:import namespace="http://schemas.microsoft.com/office/2006/documentManagement/types"/>
    <xsd:import namespace="http://schemas.microsoft.com/office/infopath/2007/PartnerControls"/>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407F28-982A-4425-B09E-0D0D461EA204}">
  <ds:schemaRefs>
    <ds:schemaRef ds:uri="http://schemas.microsoft.com/sharepoint/v3/contenttype/forms"/>
  </ds:schemaRefs>
</ds:datastoreItem>
</file>

<file path=customXml/itemProps2.xml><?xml version="1.0" encoding="utf-8"?>
<ds:datastoreItem xmlns:ds="http://schemas.openxmlformats.org/officeDocument/2006/customXml" ds:itemID="{56318625-E4FD-4F12-9ACA-B4DDAEB3708C}">
  <ds:schemaRefs>
    <ds:schemaRef ds:uri="http://schemas.microsoft.com/office/2006/metadata/customXsn"/>
  </ds:schemaRefs>
</ds:datastoreItem>
</file>

<file path=customXml/itemProps3.xml><?xml version="1.0" encoding="utf-8"?>
<ds:datastoreItem xmlns:ds="http://schemas.openxmlformats.org/officeDocument/2006/customXml" ds:itemID="{C68AAD1D-BD50-4F25-B341-4D22F4BCF01D}">
  <ds:schemaRefs>
    <ds:schemaRef ds:uri="Microsoft.SharePoint.Taxonomy.ContentTypeSync"/>
  </ds:schemaRefs>
</ds:datastoreItem>
</file>

<file path=customXml/itemProps4.xml><?xml version="1.0" encoding="utf-8"?>
<ds:datastoreItem xmlns:ds="http://schemas.openxmlformats.org/officeDocument/2006/customXml" ds:itemID="{226F0D0C-9BB9-426E-B0EE-4FF77825EEAF}">
  <ds:schemaRefs>
    <ds:schemaRef ds:uri="http://purl.org/dc/elements/1.1/"/>
    <ds:schemaRef ds:uri="http://www.w3.org/XML/1998/namespace"/>
    <ds:schemaRef ds:uri="http://purl.org/dc/terms/"/>
    <ds:schemaRef ds:uri="da3c381c-1571-47ae-b3d7-c042947c7c9d"/>
    <ds:schemaRef ds:uri="http://schemas.microsoft.com/office/2006/documentManagement/types"/>
    <ds:schemaRef ds:uri="http://purl.org/dc/dcmitype/"/>
    <ds:schemaRef ds:uri="0baf96ab-1dfd-4269-9c3b-ecf8c5ba29fb"/>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5.xml><?xml version="1.0" encoding="utf-8"?>
<ds:datastoreItem xmlns:ds="http://schemas.openxmlformats.org/officeDocument/2006/customXml" ds:itemID="{4E444FEA-5FFA-48AD-BD31-43F28BEF0CA9}">
  <ds:schemaRefs>
    <ds:schemaRef ds:uri="http://schemas.microsoft.com/sharepoint/events"/>
  </ds:schemaRefs>
</ds:datastoreItem>
</file>

<file path=customXml/itemProps6.xml><?xml version="1.0" encoding="utf-8"?>
<ds:datastoreItem xmlns:ds="http://schemas.openxmlformats.org/officeDocument/2006/customXml" ds:itemID="{0156F93F-9105-44BD-9FB4-C8CDE0510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f96ab-1dfd-4269-9c3b-ecf8c5ba29fb"/>
    <ds:schemaRef ds:uri="da3c381c-1571-47ae-b3d7-c042947c7c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Nov and Dec Team plan</Template>
  <TotalTime>19885</TotalTime>
  <Words>2374</Words>
  <Application>Microsoft Office PowerPoint</Application>
  <PresentationFormat>On-screen Show (4:3)</PresentationFormat>
  <Paragraphs>362</Paragraphs>
  <Slides>32</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Wingdings</vt:lpstr>
      <vt:lpstr>Nov and Dec Team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Monmouthshire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&amp; Engagement Team Overview</dc:title>
  <dc:creator>Barton, Abigail</dc:creator>
  <cp:lastModifiedBy>Davies, Peter</cp:lastModifiedBy>
  <cp:revision>1054</cp:revision>
  <cp:lastPrinted>2015-01-07T10:46:10Z</cp:lastPrinted>
  <dcterms:created xsi:type="dcterms:W3CDTF">2014-11-11T17:58:25Z</dcterms:created>
  <dcterms:modified xsi:type="dcterms:W3CDTF">2021-01-27T16:42:41Z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0x0101001E25AA713E15D44EA80A8ED1D22DEBB50D007C971B561938914598B22546B1632AFD</vt:lpwstr>
  </property>
  <property fmtid="{D5CDD505-2E9C-101B-9397-08002B2CF9AE}" pid="3" name="_dlc_DocIdItemGuid">
    <vt:lpwstr>2d8197c4-0c82-41b3-a608-32d025b5bbae</vt:lpwstr>
  </property>
  <property fmtid="{D5CDD505-2E9C-101B-9397-08002B2CF9AE}" pid="4" name="Team">
    <vt:lpwstr>10;#Branding|cfb13df7-1c25-49df-857f-7c164023192b</vt:lpwstr>
  </property>
  <property fmtid="{D5CDD505-2E9C-101B-9397-08002B2CF9AE}" pid="5" name="Template_x0020_Type">
    <vt:lpwstr>17;#Presentation|c52b0bf5-c085-45e1-9721-23dd691776ec</vt:lpwstr>
  </property>
  <property fmtid="{D5CDD505-2E9C-101B-9397-08002B2CF9AE}" pid="6" name="Team_x0020_Category">
    <vt:lpwstr/>
  </property>
  <property fmtid="{D5CDD505-2E9C-101B-9397-08002B2CF9AE}" pid="7" name="Template Type">
    <vt:lpwstr>17</vt:lpwstr>
  </property>
  <property fmtid="{D5CDD505-2E9C-101B-9397-08002B2CF9AE}" pid="8" name="Team Category">
    <vt:lpwstr/>
  </property>
  <property fmtid="{D5CDD505-2E9C-101B-9397-08002B2CF9AE}" pid="9" name="c7ed3a8a302742c99f2c9f35f835d9a0">
    <vt:lpwstr/>
  </property>
  <property fmtid="{D5CDD505-2E9C-101B-9397-08002B2CF9AE}" pid="10" name="Review_x0020_Frequency">
    <vt:lpwstr/>
  </property>
  <property fmtid="{D5CDD505-2E9C-101B-9397-08002B2CF9AE}" pid="11" name="Financial_x0020_Year">
    <vt:lpwstr/>
  </property>
  <property fmtid="{D5CDD505-2E9C-101B-9397-08002B2CF9AE}" pid="12" name="Project_x0020__x002F__x0020_Group">
    <vt:lpwstr/>
  </property>
  <property fmtid="{D5CDD505-2E9C-101B-9397-08002B2CF9AE}" pid="13" name="Month">
    <vt:lpwstr/>
  </property>
  <property fmtid="{D5CDD505-2E9C-101B-9397-08002B2CF9AE}" pid="14" name="Project_x0020_Team">
    <vt:lpwstr/>
  </property>
  <property fmtid="{D5CDD505-2E9C-101B-9397-08002B2CF9AE}" pid="15" name="cb717c4188d54fcc80f29692092a383f">
    <vt:lpwstr/>
  </property>
  <property fmtid="{D5CDD505-2E9C-101B-9397-08002B2CF9AE}" pid="16" name="oa1adb1b5c1b40519edab003046f83f6">
    <vt:lpwstr/>
  </property>
  <property fmtid="{D5CDD505-2E9C-101B-9397-08002B2CF9AE}" pid="17" name="f5a70f86bb24404fab6d6860852daaef">
    <vt:lpwstr/>
  </property>
  <property fmtid="{D5CDD505-2E9C-101B-9397-08002B2CF9AE}" pid="18" name="e39f7f9a1d004d76a8bc3b0417fce3d5">
    <vt:lpwstr/>
  </property>
  <property fmtid="{D5CDD505-2E9C-101B-9397-08002B2CF9AE}" pid="19" name="Financial Year">
    <vt:lpwstr/>
  </property>
  <property fmtid="{D5CDD505-2E9C-101B-9397-08002B2CF9AE}" pid="20" name="Review Frequency">
    <vt:lpwstr/>
  </property>
  <property fmtid="{D5CDD505-2E9C-101B-9397-08002B2CF9AE}" pid="21" name="Project / Group">
    <vt:lpwstr/>
  </property>
  <property fmtid="{D5CDD505-2E9C-101B-9397-08002B2CF9AE}" pid="22" name="Project Team">
    <vt:lpwstr/>
  </property>
  <property fmtid="{D5CDD505-2E9C-101B-9397-08002B2CF9AE}" pid="23" name="_dlc_DocId">
    <vt:lpwstr>VH66NENYYCDY-8-55</vt:lpwstr>
  </property>
  <property fmtid="{D5CDD505-2E9C-101B-9397-08002B2CF9AE}" pid="24" name="_dlc_DocIdUrl">
    <vt:lpwstr>http://infohub/upload/_layouts/15/DocIdRedir.aspx?ID=VH66NENYYCDY-8-55, VH66NENYYCDY-8-55</vt:lpwstr>
  </property>
  <property fmtid="{D5CDD505-2E9C-101B-9397-08002B2CF9AE}" pid="25" name="Document Owner">
    <vt:lpwstr/>
  </property>
  <property fmtid="{D5CDD505-2E9C-101B-9397-08002B2CF9AE}" pid="26" name="TaxCatchAll">
    <vt:lpwstr>17;#;#10;#</vt:lpwstr>
  </property>
  <property fmtid="{D5CDD505-2E9C-101B-9397-08002B2CF9AE}" pid="27" name="o67dad9724864780af24f25c732b0cd4">
    <vt:lpwstr>Brandingcfb13df7-1c25-49df-857f-7c164023192b</vt:lpwstr>
  </property>
  <property fmtid="{D5CDD505-2E9C-101B-9397-08002B2CF9AE}" pid="28" name="ie876d2317bb48de84fb34778ed9a2fa">
    <vt:lpwstr>Presentationc52b0bf5-c085-45e1-9721-23dd691776ec</vt:lpwstr>
  </property>
  <property fmtid="{D5CDD505-2E9C-101B-9397-08002B2CF9AE}" pid="29" name="kdbe8137b310408881a36ad5c39fd400">
    <vt:lpwstr/>
  </property>
</Properties>
</file>