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9" r:id="rId4"/>
    <p:sldId id="258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73" d="100"/>
          <a:sy n="73" d="100"/>
        </p:scale>
        <p:origin x="540" y="-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56A72-A7AF-4CAC-BE53-291FA61319B2}" type="datetimeFigureOut">
              <a:rPr lang="en-GB" smtClean="0"/>
              <a:t>14/05/2020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875B0-9E24-419B-8AE3-DE6B1C7507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98212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56A72-A7AF-4CAC-BE53-291FA61319B2}" type="datetimeFigureOut">
              <a:rPr lang="en-GB" smtClean="0"/>
              <a:t>14/05/2020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875B0-9E24-419B-8AE3-DE6B1C7507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68690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56A72-A7AF-4CAC-BE53-291FA61319B2}" type="datetimeFigureOut">
              <a:rPr lang="en-GB" smtClean="0"/>
              <a:t>14/05/2020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875B0-9E24-419B-8AE3-DE6B1C7507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36897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56A72-A7AF-4CAC-BE53-291FA61319B2}" type="datetimeFigureOut">
              <a:rPr lang="en-GB" smtClean="0"/>
              <a:t>14/05/2020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875B0-9E24-419B-8AE3-DE6B1C7507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03610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56A72-A7AF-4CAC-BE53-291FA61319B2}" type="datetimeFigureOut">
              <a:rPr lang="en-GB" smtClean="0"/>
              <a:t>14/05/2020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875B0-9E24-419B-8AE3-DE6B1C7507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04388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56A72-A7AF-4CAC-BE53-291FA61319B2}" type="datetimeFigureOut">
              <a:rPr lang="en-GB" smtClean="0"/>
              <a:t>14/05/2020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875B0-9E24-419B-8AE3-DE6B1C7507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81692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56A72-A7AF-4CAC-BE53-291FA61319B2}" type="datetimeFigureOut">
              <a:rPr lang="en-GB" smtClean="0"/>
              <a:t>14/05/2020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875B0-9E24-419B-8AE3-DE6B1C7507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7034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56A72-A7AF-4CAC-BE53-291FA61319B2}" type="datetimeFigureOut">
              <a:rPr lang="en-GB" smtClean="0"/>
              <a:t>14/05/2020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875B0-9E24-419B-8AE3-DE6B1C7507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77553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56A72-A7AF-4CAC-BE53-291FA61319B2}" type="datetimeFigureOut">
              <a:rPr lang="en-GB" smtClean="0"/>
              <a:t>14/05/2020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875B0-9E24-419B-8AE3-DE6B1C7507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24373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56A72-A7AF-4CAC-BE53-291FA61319B2}" type="datetimeFigureOut">
              <a:rPr lang="en-GB" smtClean="0"/>
              <a:t>14/05/2020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875B0-9E24-419B-8AE3-DE6B1C7507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70011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56A72-A7AF-4CAC-BE53-291FA61319B2}" type="datetimeFigureOut">
              <a:rPr lang="en-GB" smtClean="0"/>
              <a:t>14/05/2020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875B0-9E24-419B-8AE3-DE6B1C7507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3209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A56A72-A7AF-4CAC-BE53-291FA61319B2}" type="datetimeFigureOut">
              <a:rPr lang="en-GB" smtClean="0"/>
              <a:t>14/05/2020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875B0-9E24-419B-8AE3-DE6B1C7507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3390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microsoft.com/office/2007/relationships/media" Target="../media/media2.m4a"/><Relationship Id="rId7" Type="http://schemas.openxmlformats.org/officeDocument/2006/relationships/image" Target="../media/image1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hyperlink" Target="https://www.youtube.com/watch?v=xQbQ6iP7eck" TargetMode="Externa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4.png"/><Relationship Id="rId4" Type="http://schemas.openxmlformats.org/officeDocument/2006/relationships/audio" Target="../media/media2.m4a"/><Relationship Id="rId9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xQbQ6iP7eck" TargetMode="External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8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hyperlink" Target="https://www.youtube.com/watch?v=XTmXI3cjCUA&amp;t=4s" TargetMode="External"/><Relationship Id="rId9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Green Frame by inky2010 - Glossy Transparent Frames">
            <a:hlinkClick r:id="rId6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6914" y="60577"/>
            <a:ext cx="12525828" cy="6898771"/>
          </a:xfrm>
          <a:prstGeom prst="roundRect">
            <a:avLst>
              <a:gd name="adj" fmla="val 8594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5" descr="Monmouthshire County Council - Wikipedia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464" y="875294"/>
            <a:ext cx="731071" cy="71540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889535" y="909830"/>
            <a:ext cx="41484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err="1" smtClean="0">
                <a:solidFill>
                  <a:srgbClr val="00B050"/>
                </a:solidFill>
                <a:latin typeface="Comic Sans MS" panose="030F0702030302020204" pitchFamily="66" charset="0"/>
              </a:rPr>
              <a:t>SpLD</a:t>
            </a:r>
            <a:r>
              <a:rPr lang="en-GB" sz="3600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 Challenge </a:t>
            </a:r>
            <a:r>
              <a:rPr lang="en-GB" sz="3600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2:</a:t>
            </a:r>
            <a:endParaRPr lang="en-GB" sz="3600" dirty="0">
              <a:solidFill>
                <a:srgbClr val="00B050"/>
              </a:solidFill>
              <a:latin typeface="Comic Sans MS" panose="030F0702030302020204" pitchFamily="66" charset="0"/>
            </a:endParaRPr>
          </a:p>
          <a:p>
            <a:r>
              <a:rPr lang="en-GB" sz="3600" b="1" dirty="0" err="1" smtClean="0">
                <a:solidFill>
                  <a:srgbClr val="00B050"/>
                </a:solidFill>
                <a:latin typeface="Comic Sans MS" panose="030F0702030302020204" pitchFamily="66" charset="0"/>
              </a:rPr>
              <a:t>ck</a:t>
            </a:r>
            <a:r>
              <a:rPr lang="en-GB" sz="3600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 and </a:t>
            </a:r>
            <a:r>
              <a:rPr lang="en-GB" sz="36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k</a:t>
            </a:r>
            <a:r>
              <a:rPr lang="en-GB" sz="3600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 endings</a:t>
            </a:r>
            <a:r>
              <a:rPr lang="en-GB" sz="3600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 </a:t>
            </a:r>
            <a:endParaRPr lang="en-GB" sz="3600" dirty="0" smtClean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Vertical Scroll 7"/>
          <p:cNvSpPr/>
          <p:nvPr/>
        </p:nvSpPr>
        <p:spPr>
          <a:xfrm>
            <a:off x="6403477" y="909831"/>
            <a:ext cx="4883222" cy="5422730"/>
          </a:xfrm>
          <a:prstGeom prst="verticalScroll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b="1" dirty="0" smtClean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Watch the video links and read the PowerPoint. </a:t>
            </a:r>
          </a:p>
          <a:p>
            <a:endParaRPr lang="en-GB" b="1" dirty="0" smtClean="0">
              <a:solidFill>
                <a:schemeClr val="accent6">
                  <a:lumMod val="50000"/>
                </a:schemeClr>
              </a:solidFill>
              <a:latin typeface="Comic Sans MS" panose="030F0702030302020204" pitchFamily="66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b="1" dirty="0" smtClean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Try to explain this rule to someone else by: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b="1" dirty="0" smtClean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having a go at explaining it orally.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b="1" dirty="0" smtClean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or, by creating games</a:t>
            </a:r>
          </a:p>
          <a:p>
            <a:endParaRPr lang="en-GB" b="1" dirty="0">
              <a:solidFill>
                <a:schemeClr val="accent6">
                  <a:lumMod val="50000"/>
                </a:schemeClr>
              </a:solidFill>
              <a:latin typeface="Comic Sans MS" panose="030F0702030302020204" pitchFamily="66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b="1" dirty="0" smtClean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Upload your entries on Twitter or send via HWB email using: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Videos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Powerpoint</a:t>
            </a:r>
            <a:endParaRPr lang="en-GB" b="1" dirty="0" smtClean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Picture/ poster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Voice recording  </a:t>
            </a:r>
            <a:endParaRPr lang="en-GB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13" name="Picture 12" descr="Troll 1 Free Stock Photo - Public Domain Pictures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702" b="3523"/>
          <a:stretch/>
        </p:blipFill>
        <p:spPr>
          <a:xfrm>
            <a:off x="1195576" y="3298218"/>
            <a:ext cx="2332409" cy="2263401"/>
          </a:xfrm>
          <a:prstGeom prst="rect">
            <a:avLst/>
          </a:prstGeom>
        </p:spPr>
      </p:pic>
      <p:sp>
        <p:nvSpPr>
          <p:cNvPr id="14" name="Rounded Rectangular Callout 13"/>
          <p:cNvSpPr/>
          <p:nvPr/>
        </p:nvSpPr>
        <p:spPr>
          <a:xfrm>
            <a:off x="4009230" y="2144695"/>
            <a:ext cx="2419337" cy="1918802"/>
          </a:xfrm>
          <a:prstGeom prst="wedgeRoundRectCallout">
            <a:avLst>
              <a:gd name="adj1" fmla="val -97541"/>
              <a:gd name="adj2" fmla="val 59979"/>
              <a:gd name="adj3" fmla="val 16667"/>
            </a:avLst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Hello </a:t>
            </a:r>
            <a:r>
              <a:rPr lang="en-GB" dirty="0" smtClean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Grammar </a:t>
            </a:r>
            <a:r>
              <a:rPr lang="en-GB" dirty="0" smtClean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Gremlins</a:t>
            </a:r>
            <a:r>
              <a:rPr lang="en-GB" dirty="0" smtClean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! Today we learn about the killer k. Don’t be scared I have my protector shield!</a:t>
            </a:r>
            <a:endParaRPr lang="en-GB" dirty="0">
              <a:solidFill>
                <a:schemeClr val="accent6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24899" y="4708732"/>
            <a:ext cx="1072989" cy="94496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 flipH="1">
            <a:off x="2033517" y="4843212"/>
            <a:ext cx="8647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err="1" smtClean="0">
                <a:solidFill>
                  <a:srgbClr val="FFFF00"/>
                </a:solidFill>
                <a:latin typeface="Comic Sans MS" panose="030F0702030302020204" pitchFamily="66" charset="0"/>
              </a:rPr>
              <a:t>ck</a:t>
            </a:r>
            <a:endParaRPr lang="en-GB" sz="2800" b="1" dirty="0">
              <a:solidFill>
                <a:srgbClr val="FFFF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16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682535" y="4155572"/>
            <a:ext cx="609600" cy="609600"/>
          </a:xfrm>
          <a:prstGeom prst="rect">
            <a:avLst/>
          </a:prstGeom>
        </p:spPr>
      </p:pic>
      <p:pic>
        <p:nvPicPr>
          <p:cNvPr id="17" name="Recorded Sound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512222" y="4953000"/>
            <a:ext cx="609600" cy="609600"/>
          </a:xfrm>
          <a:prstGeom prst="rect">
            <a:avLst/>
          </a:prstGeom>
        </p:spPr>
      </p:pic>
      <p:sp>
        <p:nvSpPr>
          <p:cNvPr id="20" name="Left Arrow 19"/>
          <p:cNvSpPr/>
          <p:nvPr/>
        </p:nvSpPr>
        <p:spPr>
          <a:xfrm>
            <a:off x="5375384" y="4185936"/>
            <a:ext cx="1441232" cy="548872"/>
          </a:xfrm>
          <a:prstGeom prst="lef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accent6">
                    <a:lumMod val="50000"/>
                  </a:schemeClr>
                </a:solidFill>
              </a:rPr>
              <a:t>Click on me</a:t>
            </a:r>
            <a:endParaRPr lang="en-GB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7750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  <p:bldLst>
      <p:bldP spid="8" grpId="0" animBg="1"/>
      <p:bldP spid="1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93330" y="2830065"/>
            <a:ext cx="426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hlinkClick r:id="rId4"/>
              </a:rPr>
              <a:t>https://www.youtube.com/watch?v=XTmXI3cjCUA&amp;t=4s</a:t>
            </a:r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63507" y="831414"/>
            <a:ext cx="3613829" cy="473029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77336" y="2128429"/>
            <a:ext cx="3226465" cy="458303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1885" y="3543830"/>
            <a:ext cx="4407148" cy="316763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475443" y="185083"/>
            <a:ext cx="8026400" cy="646331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The Rules: </a:t>
            </a:r>
            <a:r>
              <a:rPr lang="en-GB" sz="3600" dirty="0" err="1" smtClean="0">
                <a:solidFill>
                  <a:srgbClr val="00B050"/>
                </a:solidFill>
                <a:latin typeface="Comic Sans MS" panose="030F0702030302020204" pitchFamily="66" charset="0"/>
              </a:rPr>
              <a:t>ck</a:t>
            </a:r>
            <a:r>
              <a:rPr lang="en-GB" sz="3600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 and k endings</a:t>
            </a:r>
            <a:endParaRPr lang="en-GB" sz="3600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-75332" y="1315353"/>
            <a:ext cx="524149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B050"/>
                </a:solidFill>
              </a:rPr>
              <a:t>Watch these first</a:t>
            </a:r>
            <a:r>
              <a:rPr lang="en-US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: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41843" y="2128429"/>
            <a:ext cx="43701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hlinkClick r:id="rId8"/>
              </a:rPr>
              <a:t>https://www.youtube.com/watch?v=xQbQ6iP7eck</a:t>
            </a:r>
            <a:endParaRPr lang="en-GB" dirty="0"/>
          </a:p>
        </p:txBody>
      </p:sp>
      <p:pic>
        <p:nvPicPr>
          <p:cNvPr id="20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410857" y="3940666"/>
            <a:ext cx="609600" cy="609600"/>
          </a:xfrm>
          <a:prstGeom prst="rect">
            <a:avLst/>
          </a:prstGeom>
        </p:spPr>
      </p:pic>
      <p:sp>
        <p:nvSpPr>
          <p:cNvPr id="21" name="Left Arrow 20"/>
          <p:cNvSpPr/>
          <p:nvPr/>
        </p:nvSpPr>
        <p:spPr>
          <a:xfrm>
            <a:off x="4112094" y="4001394"/>
            <a:ext cx="1441232" cy="548872"/>
          </a:xfrm>
          <a:prstGeom prst="lef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accent6">
                    <a:lumMod val="50000"/>
                  </a:schemeClr>
                </a:solidFill>
              </a:rPr>
              <a:t>Click on me</a:t>
            </a:r>
            <a:endParaRPr lang="en-GB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6610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  <p:bldLst>
      <p:bldP spid="7" grpId="0"/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8190" y="1424721"/>
            <a:ext cx="4109060" cy="508450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1145" y="429810"/>
            <a:ext cx="2340568" cy="198982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653" y="1904547"/>
            <a:ext cx="3318776" cy="431440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54011" y="1424721"/>
            <a:ext cx="3289384" cy="5084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1748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141" y="4286250"/>
            <a:ext cx="1885516" cy="243516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15045" y="955031"/>
            <a:ext cx="2562225" cy="333375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-8865"/>
            <a:ext cx="925388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How would you teach this rule?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7648" y="914466"/>
            <a:ext cx="2219381" cy="295917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50278" y="4217959"/>
            <a:ext cx="3333750" cy="257175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42576" y="779341"/>
            <a:ext cx="2524088" cy="335555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649" y="801143"/>
            <a:ext cx="2505075" cy="333375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08318" y="4329347"/>
            <a:ext cx="3175681" cy="2392071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9301392" y="154812"/>
            <a:ext cx="24819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Poster? Card game? </a:t>
            </a:r>
            <a:r>
              <a:rPr lang="en-GB" dirty="0" err="1" smtClean="0">
                <a:solidFill>
                  <a:srgbClr val="00B050"/>
                </a:solidFill>
                <a:latin typeface="Comic Sans MS" panose="030F0702030302020204" pitchFamily="66" charset="0"/>
              </a:rPr>
              <a:t>Wordsearch</a:t>
            </a:r>
            <a:r>
              <a:rPr lang="en-GB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?</a:t>
            </a:r>
            <a:endParaRPr lang="en-GB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9077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</TotalTime>
  <Words>118</Words>
  <Application>Microsoft Office PowerPoint</Application>
  <PresentationFormat>Widescreen</PresentationFormat>
  <Paragraphs>23</Paragraphs>
  <Slides>4</Slides>
  <Notes>0</Notes>
  <HiddenSlides>0</HiddenSlides>
  <MMClips>3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Calibri</vt:lpstr>
      <vt:lpstr>Calibri Light</vt:lpstr>
      <vt:lpstr>Comic Sans MS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>Monmouthshire County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Jones, Claire</dc:creator>
  <cp:lastModifiedBy>Jones, Claire</cp:lastModifiedBy>
  <cp:revision>13</cp:revision>
  <dcterms:created xsi:type="dcterms:W3CDTF">2020-05-14T09:52:43Z</dcterms:created>
  <dcterms:modified xsi:type="dcterms:W3CDTF">2020-05-14T12:41:14Z</dcterms:modified>
</cp:coreProperties>
</file>