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7"/>
  </p:sldMasterIdLst>
  <p:notesMasterIdLst>
    <p:notesMasterId r:id="rId37"/>
  </p:notesMasterIdLst>
  <p:sldIdLst>
    <p:sldId id="256" r:id="rId8"/>
    <p:sldId id="504" r:id="rId9"/>
    <p:sldId id="502" r:id="rId10"/>
    <p:sldId id="506" r:id="rId11"/>
    <p:sldId id="520" r:id="rId12"/>
    <p:sldId id="527" r:id="rId13"/>
    <p:sldId id="530" r:id="rId14"/>
    <p:sldId id="511" r:id="rId15"/>
    <p:sldId id="516" r:id="rId16"/>
    <p:sldId id="531" r:id="rId17"/>
    <p:sldId id="529" r:id="rId18"/>
    <p:sldId id="519" r:id="rId19"/>
    <p:sldId id="514" r:id="rId20"/>
    <p:sldId id="518" r:id="rId21"/>
    <p:sldId id="521" r:id="rId22"/>
    <p:sldId id="524" r:id="rId23"/>
    <p:sldId id="525" r:id="rId24"/>
    <p:sldId id="526" r:id="rId25"/>
    <p:sldId id="508" r:id="rId26"/>
    <p:sldId id="507" r:id="rId27"/>
    <p:sldId id="510" r:id="rId28"/>
    <p:sldId id="509" r:id="rId29"/>
    <p:sldId id="515" r:id="rId30"/>
    <p:sldId id="532" r:id="rId31"/>
    <p:sldId id="533" r:id="rId32"/>
    <p:sldId id="483" r:id="rId33"/>
    <p:sldId id="499" r:id="rId34"/>
    <p:sldId id="487" r:id="rId35"/>
    <p:sldId id="498" r:id="rId36"/>
  </p:sldIdLst>
  <p:sldSz cx="9144000" cy="6858000" type="screen4x3"/>
  <p:notesSz cx="6797675" cy="9928225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3C3B"/>
    <a:srgbClr val="F418D5"/>
    <a:srgbClr val="62AF35"/>
    <a:srgbClr val="3B3D3C"/>
    <a:srgbClr val="FAB8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311" autoAdjust="0"/>
  </p:normalViewPr>
  <p:slideViewPr>
    <p:cSldViewPr snapToGrid="0" snapToObjects="1">
      <p:cViewPr varScale="1">
        <p:scale>
          <a:sx n="95" d="100"/>
          <a:sy n="95" d="100"/>
        </p:scale>
        <p:origin x="61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viewProps" Target="viewProps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7" Type="http://schemas.openxmlformats.org/officeDocument/2006/relationships/slideMaster" Target="slideMasters/slide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customXml" Target="../customXml/item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avies.p\AppData\Local\Microsoft\Windows\INetCache\Content.Outlook\Q9N0F9Y8\20200114%20Budget%20Analysis%20PWD%202019-20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'Original 2019-20'!$F$298</c:f>
              <c:strCache>
                <c:ptCount val="1"/>
                <c:pt idx="0">
                  <c:v>£000</c:v>
                </c:pt>
              </c:strCache>
            </c:strRef>
          </c:tx>
          <c:explosion val="25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2EBB-468F-A32A-3C16D0B83DF5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2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2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2EBB-468F-A32A-3C16D0B83DF5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3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3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2EBB-468F-A32A-3C16D0B83DF5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4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4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2EBB-468F-A32A-3C16D0B83DF5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5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5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2EBB-468F-A32A-3C16D0B83DF5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6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6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B-2EBB-468F-A32A-3C16D0B83DF5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60000"/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60000"/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D-2EBB-468F-A32A-3C16D0B83DF5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2">
                      <a:lumMod val="60000"/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2">
                      <a:lumMod val="60000"/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F-2EBB-468F-A32A-3C16D0B83DF5}"/>
              </c:ext>
            </c:extLst>
          </c:dPt>
          <c:dPt>
            <c:idx val="8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3">
                      <a:lumMod val="60000"/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3">
                      <a:lumMod val="60000"/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1-2EBB-468F-A32A-3C16D0B83DF5}"/>
              </c:ext>
            </c:extLst>
          </c:dPt>
          <c:dPt>
            <c:idx val="9"/>
            <c:bubble3D val="0"/>
            <c:spPr>
              <a:gradFill rotWithShape="1">
                <a:gsLst>
                  <a:gs pos="0">
                    <a:schemeClr val="accent4">
                      <a:lumMod val="60000"/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4">
                      <a:lumMod val="60000"/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4">
                      <a:lumMod val="60000"/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3-2EBB-468F-A32A-3C16D0B83DF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'Original 2019-20'!$E$299:$E$308</c:f>
              <c:strCache>
                <c:ptCount val="10"/>
                <c:pt idx="0">
                  <c:v>Children &amp; Young People</c:v>
                </c:pt>
                <c:pt idx="1">
                  <c:v>Social Care &amp; Health</c:v>
                </c:pt>
                <c:pt idx="2">
                  <c:v>Enterprise (including MonLife)</c:v>
                </c:pt>
                <c:pt idx="3">
                  <c:v>Long-Term Borrowing Costs</c:v>
                </c:pt>
                <c:pt idx="4">
                  <c:v>Resources</c:v>
                </c:pt>
                <c:pt idx="5">
                  <c:v>Council Tax Reduction Scheme</c:v>
                </c:pt>
                <c:pt idx="6">
                  <c:v>Precepts and Levies</c:v>
                </c:pt>
                <c:pt idx="7">
                  <c:v>Regulatory &amp; Admin</c:v>
                </c:pt>
                <c:pt idx="8">
                  <c:v>Legal, Policy &amp; Democracy</c:v>
                </c:pt>
                <c:pt idx="9">
                  <c:v>Customer Services &amp; Community Hubs</c:v>
                </c:pt>
              </c:strCache>
            </c:strRef>
          </c:cat>
          <c:val>
            <c:numRef>
              <c:f>'Original 2019-20'!$F$299:$F$308</c:f>
              <c:numCache>
                <c:formatCode>#,##0.0</c:formatCode>
                <c:ptCount val="10"/>
                <c:pt idx="0">
                  <c:v>50.925875991999995</c:v>
                </c:pt>
                <c:pt idx="1">
                  <c:v>45.971235877999995</c:v>
                </c:pt>
                <c:pt idx="2">
                  <c:v>22.832904126000006</c:v>
                </c:pt>
                <c:pt idx="3">
                  <c:v>7.8034549999999996</c:v>
                </c:pt>
                <c:pt idx="4">
                  <c:v>6.646520402000001</c:v>
                </c:pt>
                <c:pt idx="5">
                  <c:v>6.559113</c:v>
                </c:pt>
                <c:pt idx="6">
                  <c:v>4.7620499670000065</c:v>
                </c:pt>
                <c:pt idx="7">
                  <c:v>3.9939508840000002</c:v>
                </c:pt>
                <c:pt idx="8">
                  <c:v>2.8321415940000008</c:v>
                </c:pt>
                <c:pt idx="9">
                  <c:v>1.6382236229999996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2EBB-468F-A32A-3C16D0B83DF5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FAA18E5-A9EF-4DD5-A9B6-43F3FBFFB494}" type="datetimeFigureOut">
              <a:rPr lang="en-GB"/>
              <a:pPr>
                <a:defRPr/>
              </a:pPr>
              <a:t>22/01/2020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5885B44-12FF-4042-AA07-716E44CAE1F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38841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 draft budget proposals look to support the priorities of the council. Specifically, they seek to recognise in full, all pay and pension-related spending pressures in our schooling system and the increasing demand placed on children’s social care services, adult social care and our children with additional learning needs budgets. 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15351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52743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87518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77406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57280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72527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73639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43357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75006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53993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87929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53945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44137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22034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06662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99744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84753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07141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20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46174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21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83509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22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69958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97348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24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03950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25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825114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672383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27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17782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28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04003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29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4523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03F2F0-D097-4C08-9408-0CB8FB18DD8A}" type="datetimeFigureOut">
              <a:rPr lang="en-US"/>
              <a:pPr>
                <a:defRPr/>
              </a:pPr>
              <a:t>1/22/2020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BD1D04-FD3F-4DE9-8CF8-F0F5B0686E7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6871A6-9705-4EDD-A278-E695E7A61985}" type="datetimeFigureOut">
              <a:rPr lang="en-US"/>
              <a:pPr>
                <a:defRPr/>
              </a:pPr>
              <a:t>1/22/2020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E23FC1-3AC4-4642-A3E8-29A525E8C4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E78FE-7F7A-4FA1-AC6E-F3A9B2C41484}" type="datetimeFigureOut">
              <a:rPr lang="en-US"/>
              <a:pPr>
                <a:defRPr/>
              </a:pPr>
              <a:t>1/22/2020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69E637-24DA-46E7-8AFB-132DC235FBD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30D648-5598-47D1-AF87-06159CA6D588}" type="datetimeFigureOut">
              <a:rPr lang="en-US"/>
              <a:pPr>
                <a:defRPr/>
              </a:pPr>
              <a:t>1/22/2020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D34F8F-DFF7-4AAF-B55E-14550CEA0B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16F7D9-A63C-45B9-BF67-50851706768C}" type="datetimeFigureOut">
              <a:rPr lang="en-US"/>
              <a:pPr>
                <a:defRPr/>
              </a:pPr>
              <a:t>1/22/2020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B33E85-D2B6-4D1C-8160-80F20D62564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029E6D-3095-492B-A986-2AF52BE9608E}" type="datetimeFigureOut">
              <a:rPr lang="en-US"/>
              <a:pPr>
                <a:defRPr/>
              </a:pPr>
              <a:t>1/22/2020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59668C-0B2D-42C1-91BF-6A677D131AA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D5B300-B3E3-4C60-9E2B-E230F1A707AC}" type="datetimeFigureOut">
              <a:rPr lang="en-US"/>
              <a:pPr>
                <a:defRPr/>
              </a:pPr>
              <a:t>1/22/2020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92274-4466-4341-8EC2-9F46E3075EC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820AA3-F2D2-43C8-8A30-AFD4E507DB9D}" type="datetimeFigureOut">
              <a:rPr lang="en-US"/>
              <a:pPr>
                <a:defRPr/>
              </a:pPr>
              <a:t>1/22/2020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210AC9-1281-4A02-A452-C4062AF942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673820-62A5-4C19-957C-E1B2CD7393E1}" type="datetimeFigureOut">
              <a:rPr lang="en-US"/>
              <a:pPr>
                <a:defRPr/>
              </a:pPr>
              <a:t>1/22/2020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84363-703F-428C-A300-DD427849F7B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5C5EC8-878D-42BF-B2C2-0E2021496EEB}" type="datetimeFigureOut">
              <a:rPr lang="en-US"/>
              <a:pPr>
                <a:defRPr/>
              </a:pPr>
              <a:t>1/22/2020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61116B-711B-442A-BC19-6E44945080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9F3380-8B9F-4363-928F-E3AC22FD3ECD}" type="datetimeFigureOut">
              <a:rPr lang="en-US"/>
              <a:pPr>
                <a:defRPr/>
              </a:pPr>
              <a:t>1/22/2020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FAD2C3-1F90-4CF0-AAFF-A96BD7F4901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2D8CAC0-85BE-4781-9083-8260F2C13A8E}" type="datetimeFigureOut">
              <a:rPr lang="en-US"/>
              <a:pPr>
                <a:defRPr/>
              </a:pPr>
              <a:t>1/22/2020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B478572-D569-4C2B-A1B3-3297D2B36A9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emf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emf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emf"/><Relationship Id="rId4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emf"/><Relationship Id="rId4" Type="http://schemas.openxmlformats.org/officeDocument/2006/relationships/image" Target="../media/image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emf"/><Relationship Id="rId4" Type="http://schemas.openxmlformats.org/officeDocument/2006/relationships/image" Target="../media/image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emf"/><Relationship Id="rId4" Type="http://schemas.openxmlformats.org/officeDocument/2006/relationships/image" Target="../media/image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emf"/><Relationship Id="rId4" Type="http://schemas.openxmlformats.org/officeDocument/2006/relationships/image" Target="../media/image3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emf"/><Relationship Id="rId4" Type="http://schemas.openxmlformats.org/officeDocument/2006/relationships/image" Target="../media/image3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3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3.emf"/><Relationship Id="rId4" Type="http://schemas.openxmlformats.org/officeDocument/2006/relationships/hyperlink" Target="http://www.monmouthshire.gov.uk/budget-2020-202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5646"/>
            <a:ext cx="9144000" cy="6096000"/>
          </a:xfrm>
          <a:prstGeom prst="rect">
            <a:avLst/>
          </a:prstGeom>
        </p:spPr>
      </p:pic>
      <p:pic>
        <p:nvPicPr>
          <p:cNvPr id="14337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79500"/>
          </a:xfrm>
          <a:prstGeom prst="rect">
            <a:avLst/>
          </a:prstGeom>
          <a:solidFill>
            <a:srgbClr val="62AF35"/>
          </a:solidFill>
          <a:ln w="9525">
            <a:noFill/>
            <a:miter lim="800000"/>
            <a:headEnd/>
            <a:tailEnd/>
          </a:ln>
        </p:spPr>
      </p:pic>
      <p:pic>
        <p:nvPicPr>
          <p:cNvPr id="14338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1457113" y="1221234"/>
            <a:ext cx="6199749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00" b="1" dirty="0" smtClean="0">
                <a:solidFill>
                  <a:schemeClr val="bg1"/>
                </a:solidFill>
                <a:latin typeface="+mn-lt"/>
              </a:rPr>
              <a:t>2020/21 BUDGET PROPOSALS</a:t>
            </a:r>
          </a:p>
          <a:p>
            <a:pPr algn="ctr"/>
            <a:r>
              <a:rPr lang="en-GB" sz="4000" b="1" dirty="0" smtClean="0">
                <a:solidFill>
                  <a:schemeClr val="bg1"/>
                </a:solidFill>
                <a:latin typeface="+mn-lt"/>
              </a:rPr>
              <a:t>Budget Consultation</a:t>
            </a:r>
          </a:p>
          <a:p>
            <a:pPr algn="ctr"/>
            <a:r>
              <a:rPr lang="en-GB" sz="3200" b="1" dirty="0" smtClean="0">
                <a:solidFill>
                  <a:schemeClr val="bg1"/>
                </a:solidFill>
                <a:latin typeface="+mn-lt"/>
              </a:rPr>
              <a:t>January 2020</a:t>
            </a:r>
            <a:endParaRPr lang="en-GB" sz="3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98269" y="5611091"/>
            <a:ext cx="77308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 smtClean="0">
                <a:solidFill>
                  <a:schemeClr val="bg1"/>
                </a:solidFill>
                <a:latin typeface="+mn-lt"/>
              </a:rPr>
              <a:t>Cllr Phil Murphy, Cabinet Member for Resources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313053"/>
            <a:ext cx="8553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dirty="0" smtClean="0">
                <a:solidFill>
                  <a:schemeClr val="bg1"/>
                </a:solidFill>
                <a:latin typeface="+mn-lt"/>
              </a:rPr>
              <a:t>Welcome &amp; context</a:t>
            </a:r>
            <a:endParaRPr lang="en-GB" sz="3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54213" y="1338837"/>
            <a:ext cx="6992158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dirty="0" smtClean="0">
                <a:latin typeface="+mn-lt"/>
              </a:rPr>
              <a:t>Welcome to today’s session. I’ll be sharing Monmouthshire County Council’s Budget position and 2020/21 plans</a:t>
            </a:r>
          </a:p>
          <a:p>
            <a:pPr lvl="1"/>
            <a:endParaRPr lang="en-GB" sz="2400" b="1" dirty="0" smtClean="0">
              <a:latin typeface="+mn-lt"/>
            </a:endParaRP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GB" sz="2400" b="1" dirty="0" smtClean="0">
                <a:latin typeface="+mn-lt"/>
              </a:rPr>
              <a:t>We have successfully managed to save £23.2m over the last 4 years amidst reduced Welsh Government funding</a:t>
            </a:r>
            <a:endParaRPr lang="en-GB" sz="2400" b="1" dirty="0">
              <a:latin typeface="+mn-lt"/>
            </a:endParaRP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+mn-lt"/>
              </a:rPr>
              <a:t>The Council continues </a:t>
            </a:r>
            <a:r>
              <a:rPr lang="en-GB" sz="2400" dirty="0">
                <a:latin typeface="+mn-lt"/>
              </a:rPr>
              <a:t>to face ongoing and significant financial, demographic and demand-led </a:t>
            </a:r>
            <a:r>
              <a:rPr lang="en-GB" sz="2400" dirty="0" smtClean="0">
                <a:latin typeface="+mn-lt"/>
              </a:rPr>
              <a:t>pressures - £9.7m in 20/21</a:t>
            </a:r>
            <a:endParaRPr lang="en-GB" sz="2400" dirty="0">
              <a:latin typeface="+mn-lt"/>
            </a:endParaRP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GB" sz="2400" dirty="0">
                <a:latin typeface="+mn-lt"/>
              </a:rPr>
              <a:t>W</a:t>
            </a:r>
            <a:r>
              <a:rPr lang="en-GB" sz="2400" dirty="0" smtClean="0">
                <a:latin typeface="+mn-lt"/>
              </a:rPr>
              <a:t>e are disappointed that yet again we are again the worst funded Council in Wales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+mn-lt"/>
              </a:rPr>
              <a:t>Despite this we continue to support the priorities of the Council</a:t>
            </a:r>
            <a:endParaRPr lang="en-GB" sz="2800" dirty="0">
              <a:latin typeface="+mn-lt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13543" y="1759121"/>
            <a:ext cx="1040670" cy="1938992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GB" sz="12000" b="1" dirty="0">
                <a:latin typeface="Arial" panose="020B0604020202020204" pitchFamily="34" charset="0"/>
                <a:cs typeface="Arial" panose="020B0604020202020204" pitchFamily="34" charset="0"/>
              </a:rPr>
              <a:t>£</a:t>
            </a:r>
          </a:p>
        </p:txBody>
      </p:sp>
    </p:spTree>
    <p:extLst>
      <p:ext uri="{BB962C8B-B14F-4D97-AF65-F5344CB8AC3E}">
        <p14:creationId xmlns:p14="http://schemas.microsoft.com/office/powerpoint/2010/main" val="3487873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313053"/>
            <a:ext cx="8553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dirty="0" smtClean="0">
                <a:solidFill>
                  <a:schemeClr val="bg1"/>
                </a:solidFill>
                <a:latin typeface="+mn-lt"/>
              </a:rPr>
              <a:t>Introduction &amp; </a:t>
            </a:r>
            <a:r>
              <a:rPr lang="en-GB" sz="3200" dirty="0">
                <a:solidFill>
                  <a:schemeClr val="bg1"/>
                </a:solidFill>
                <a:latin typeface="+mn-lt"/>
              </a:rPr>
              <a:t>c</a:t>
            </a:r>
            <a:r>
              <a:rPr lang="en-GB" sz="3200" dirty="0" smtClean="0">
                <a:solidFill>
                  <a:schemeClr val="bg1"/>
                </a:solidFill>
                <a:latin typeface="+mn-lt"/>
              </a:rPr>
              <a:t>ontext</a:t>
            </a:r>
            <a:endParaRPr lang="en-GB" sz="3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1782" y="1380778"/>
            <a:ext cx="833073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 smtClean="0">
                <a:latin typeface="+mn-lt"/>
              </a:rPr>
              <a:t>Less budget – </a:t>
            </a:r>
            <a:r>
              <a:rPr lang="en-GB" sz="2400" dirty="0" smtClean="0">
                <a:latin typeface="+mn-lt"/>
              </a:rPr>
              <a:t>Whilst Welsh Government funding is increasing next year it is insufficient to cover service pressures and inflation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 smtClean="0">
                <a:latin typeface="+mn-lt"/>
              </a:rPr>
              <a:t>More cost </a:t>
            </a:r>
            <a:r>
              <a:rPr lang="en-GB" sz="2400" dirty="0" smtClean="0">
                <a:latin typeface="+mn-lt"/>
              </a:rPr>
              <a:t>- our costs are rising with our ageing population, an increased demand for all services, high resident expectations, contract inflation and legislative impacts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 smtClean="0">
                <a:latin typeface="+mn-lt"/>
              </a:rPr>
              <a:t>A need to invest in the future to</a:t>
            </a:r>
            <a:r>
              <a:rPr lang="en-GB" sz="2400" dirty="0" smtClean="0">
                <a:latin typeface="+mn-lt"/>
              </a:rPr>
              <a:t> ensure services offered remain relevant and appropriate in meeting the County’s needs; whilst making </a:t>
            </a:r>
            <a:r>
              <a:rPr lang="en-GB" sz="2400" dirty="0">
                <a:latin typeface="+mn-lt"/>
              </a:rPr>
              <a:t>sure everything is as efficient and effective as possible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+mn-lt"/>
              </a:rPr>
              <a:t>To continue to </a:t>
            </a:r>
            <a:r>
              <a:rPr lang="en-GB" sz="2400" b="1" dirty="0" smtClean="0">
                <a:latin typeface="+mn-lt"/>
              </a:rPr>
              <a:t>challenge all services to improve rather than see closure of services that matter</a:t>
            </a:r>
            <a:r>
              <a:rPr lang="en-GB" sz="2400" dirty="0" smtClean="0">
                <a:latin typeface="+mn-lt"/>
              </a:rPr>
              <a:t>. If things close they never return – better to scale back rather than absolutely withdraw</a:t>
            </a: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06741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313053"/>
            <a:ext cx="8553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dirty="0" smtClean="0">
                <a:solidFill>
                  <a:schemeClr val="bg1"/>
                </a:solidFill>
              </a:rPr>
              <a:t>Council tax</a:t>
            </a:r>
            <a:endParaRPr lang="en-GB" sz="32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2317" y="1377240"/>
            <a:ext cx="794822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+mn-lt"/>
              </a:rPr>
              <a:t>Given the reduction in funding we are being forced to </a:t>
            </a:r>
            <a:r>
              <a:rPr lang="en-GB" sz="2400" b="1" dirty="0" smtClean="0">
                <a:latin typeface="+mn-lt"/>
              </a:rPr>
              <a:t>increase council tax by 4.95% </a:t>
            </a:r>
            <a:r>
              <a:rPr lang="en-GB" sz="2400" dirty="0" smtClean="0">
                <a:latin typeface="+mn-lt"/>
              </a:rPr>
              <a:t>in 20/21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+mn-lt"/>
              </a:rPr>
              <a:t>We have no other options e.g. our reserve funding (contingency money that the council has to save to plan for the unexpected) is already at low levels</a:t>
            </a: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l="28587" t="32966" r="34078" b="31759"/>
          <a:stretch/>
        </p:blipFill>
        <p:spPr>
          <a:xfrm>
            <a:off x="2027079" y="3648377"/>
            <a:ext cx="4857750" cy="2580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066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60470" y="313053"/>
            <a:ext cx="8553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dirty="0" smtClean="0">
                <a:solidFill>
                  <a:schemeClr val="bg1"/>
                </a:solidFill>
                <a:latin typeface="+mn-lt"/>
              </a:rPr>
              <a:t>Proposed council tax increases</a:t>
            </a:r>
            <a:endParaRPr lang="en-GB" sz="32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35135" y="1330614"/>
            <a:ext cx="78323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/>
              <a:t>Council Tax Banding increases on </a:t>
            </a:r>
            <a:r>
              <a:rPr lang="en-GB" sz="2200" b="1" u="sng" dirty="0"/>
              <a:t>MCC</a:t>
            </a:r>
            <a:r>
              <a:rPr lang="en-GB" sz="2200" b="1" dirty="0"/>
              <a:t> </a:t>
            </a:r>
            <a:r>
              <a:rPr lang="en-GB" sz="2200" b="1" dirty="0" smtClean="0"/>
              <a:t>element only</a:t>
            </a:r>
            <a:endParaRPr lang="en-US" sz="2200" b="1" kern="12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839" y="1880246"/>
            <a:ext cx="8179482" cy="414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946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313053"/>
            <a:ext cx="8553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dirty="0" smtClean="0">
                <a:solidFill>
                  <a:schemeClr val="bg1"/>
                </a:solidFill>
                <a:latin typeface="+mn-lt"/>
              </a:rPr>
              <a:t>How Council </a:t>
            </a:r>
            <a:r>
              <a:rPr lang="en-GB" sz="3200" dirty="0">
                <a:solidFill>
                  <a:schemeClr val="bg1"/>
                </a:solidFill>
                <a:latin typeface="+mn-lt"/>
              </a:rPr>
              <a:t>T</a:t>
            </a:r>
            <a:r>
              <a:rPr lang="en-GB" sz="3200" dirty="0" smtClean="0">
                <a:solidFill>
                  <a:schemeClr val="bg1"/>
                </a:solidFill>
                <a:latin typeface="+mn-lt"/>
              </a:rPr>
              <a:t>ax compares across Wales</a:t>
            </a:r>
            <a:endParaRPr lang="en-GB" sz="32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115" y="1210881"/>
            <a:ext cx="7937770" cy="4394064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>
            <a:off x="1643970" y="2495149"/>
            <a:ext cx="6736409" cy="0"/>
          </a:xfrm>
          <a:prstGeom prst="straightConnector1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15565" y="5875505"/>
            <a:ext cx="8025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MCC Band D of £1,315.64 compares to Welsh average of £1,294.22 in 19/20.  </a:t>
            </a:r>
            <a:endParaRPr lang="en-US" kern="1200" dirty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98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409400"/>
            <a:ext cx="8553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dirty="0" smtClean="0">
                <a:solidFill>
                  <a:schemeClr val="bg1"/>
                </a:solidFill>
                <a:latin typeface="+mn-lt"/>
              </a:rPr>
              <a:t>Council Tax as a share of WG funding</a:t>
            </a:r>
            <a:endParaRPr lang="en-GB" sz="3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0131" y="1478164"/>
            <a:ext cx="7019869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752531" y="1630564"/>
            <a:ext cx="7019869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34189" y="852718"/>
            <a:ext cx="7043530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200" dirty="0" smtClean="0">
                <a:latin typeface="+mn-lt"/>
              </a:rPr>
              <a:t>Blaenau Gwent have the highest band D in Wales of £1,647.59 compared to MCC (£1,315.64). 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200" dirty="0" smtClean="0">
                <a:latin typeface="+mn-lt"/>
              </a:rPr>
              <a:t>Total amount of Council Tax raised is highest in MCC because it has the most significant number of properties in the band D to I range.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192" y="1238250"/>
            <a:ext cx="8639902" cy="3278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782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313053"/>
            <a:ext cx="8553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dirty="0" smtClean="0">
                <a:solidFill>
                  <a:schemeClr val="bg1"/>
                </a:solidFill>
                <a:latin typeface="+mn-lt"/>
              </a:rPr>
              <a:t>Core funding from Welsh Government</a:t>
            </a:r>
            <a:endParaRPr lang="en-GB" sz="3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9495" y="1463675"/>
            <a:ext cx="867366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+mn-lt"/>
              </a:rPr>
              <a:t>It is welcomed that Welsh Government funding has gone up following years of ongoing reductions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+mn-lt"/>
              </a:rPr>
              <a:t>However the provisional settlement for MCC is disappointing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GB" sz="2400" dirty="0">
                <a:latin typeface="+mn-lt"/>
              </a:rPr>
              <a:t>3</a:t>
            </a:r>
            <a:r>
              <a:rPr lang="en-GB" sz="2400" dirty="0" smtClean="0">
                <a:latin typeface="+mn-lt"/>
              </a:rPr>
              <a:t>.0% year on year cash increase (£2.8m)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+mn-lt"/>
              </a:rPr>
              <a:t>Massive </a:t>
            </a:r>
            <a:r>
              <a:rPr lang="en-GB" sz="2400" dirty="0">
                <a:latin typeface="+mn-lt"/>
              </a:rPr>
              <a:t>disparity between the lowest proposed settlement of 3% for Monmouthshire, the average for Wales of 4.3% and the highest of 5.4%.</a:t>
            </a:r>
            <a:endParaRPr lang="en-GB" sz="2400" dirty="0" smtClean="0">
              <a:latin typeface="+mn-lt"/>
            </a:endParaRP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GB" sz="2400" b="1" dirty="0" smtClean="0">
                <a:latin typeface="+mn-lt"/>
              </a:rPr>
              <a:t>MCC remains the worst funded Authority in Wales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+mn-lt"/>
              </a:rPr>
              <a:t>Welsh Government is being lobbied directly and through the WLGA to introduce a funding floor</a:t>
            </a:r>
            <a:endParaRPr lang="en-GB" sz="2400" b="1" dirty="0" smtClean="0">
              <a:latin typeface="+mn-lt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29824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409400"/>
            <a:ext cx="8553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dirty="0" smtClean="0">
                <a:solidFill>
                  <a:schemeClr val="bg1"/>
                </a:solidFill>
                <a:latin typeface="+mn-lt"/>
              </a:rPr>
              <a:t>Funding from Welsh Government (1)</a:t>
            </a:r>
            <a:endParaRPr lang="en-GB" sz="3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0131" y="1478164"/>
            <a:ext cx="7019869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752531" y="1630564"/>
            <a:ext cx="7019869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34189" y="852718"/>
            <a:ext cx="7043530" cy="557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r>
              <a:rPr lang="en-GB" sz="2200" dirty="0" smtClean="0">
                <a:latin typeface="+mn-lt"/>
              </a:rPr>
              <a:t>MCC gets the least funding per head of population (£1,044) compared to the rest of Wales (average £1,426)</a:t>
            </a:r>
            <a:endParaRPr lang="en-GB" sz="2200" dirty="0"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940" y="1175017"/>
            <a:ext cx="7356902" cy="4411759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>
            <a:off x="1459149" y="2271408"/>
            <a:ext cx="6459500" cy="0"/>
          </a:xfrm>
          <a:prstGeom prst="straightConnector1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2616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409400"/>
            <a:ext cx="8553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dirty="0" smtClean="0">
                <a:solidFill>
                  <a:schemeClr val="bg1"/>
                </a:solidFill>
                <a:latin typeface="+mn-lt"/>
              </a:rPr>
              <a:t>Funding from Welsh Government (2)</a:t>
            </a:r>
            <a:endParaRPr lang="en-GB" sz="3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0131" y="1478164"/>
            <a:ext cx="7019869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752531" y="1630564"/>
            <a:ext cx="7019869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34189" y="852718"/>
            <a:ext cx="7043530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r>
              <a:rPr lang="en-GB" sz="2200" dirty="0" smtClean="0">
                <a:latin typeface="+mn-lt"/>
              </a:rPr>
              <a:t>This illustrates the level of Council Tax raised by MCC in comparison to funding from Welsh Government.  39.4% against a Welsh average of 27.2%.  </a:t>
            </a:r>
            <a:endParaRPr lang="en-GB" sz="2200" dirty="0">
              <a:latin typeface="+mn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566" y="1227543"/>
            <a:ext cx="7132775" cy="4277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036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409400"/>
            <a:ext cx="8553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dirty="0" smtClean="0">
                <a:solidFill>
                  <a:schemeClr val="bg1"/>
                </a:solidFill>
                <a:latin typeface="+mn-lt"/>
              </a:rPr>
              <a:t>Funding from Welsh Government (3)</a:t>
            </a:r>
            <a:endParaRPr lang="en-GB" sz="3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0131" y="1478164"/>
            <a:ext cx="7019869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752531" y="1630564"/>
            <a:ext cx="7019869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34189" y="943532"/>
            <a:ext cx="7043530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 smtClean="0">
              <a:latin typeface="+mn-lt"/>
            </a:endParaRPr>
          </a:p>
          <a:p>
            <a:pPr lvl="0"/>
            <a:r>
              <a:rPr lang="en-GB" sz="2200" dirty="0" smtClean="0">
                <a:latin typeface="+mn-lt"/>
              </a:rPr>
              <a:t>MCC still gets the least funding per head of population (£1,653) compared to the rest of Wales (average £1,857, highest Blaenau Gwent £2,077) – with Council Tax </a:t>
            </a:r>
            <a:r>
              <a:rPr lang="en-GB" sz="2200" u="sng" dirty="0" smtClean="0">
                <a:latin typeface="+mn-lt"/>
              </a:rPr>
              <a:t>and</a:t>
            </a:r>
            <a:r>
              <a:rPr lang="en-GB" sz="2200" dirty="0" smtClean="0">
                <a:latin typeface="+mn-lt"/>
              </a:rPr>
              <a:t> AEF </a:t>
            </a:r>
            <a:endParaRPr lang="en-GB" sz="2200" dirty="0"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855" y="1139993"/>
            <a:ext cx="7677790" cy="4604188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>
            <a:off x="1459149" y="2446507"/>
            <a:ext cx="6736404" cy="0"/>
          </a:xfrm>
          <a:prstGeom prst="straightConnector1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7254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313053"/>
            <a:ext cx="8553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dirty="0">
                <a:solidFill>
                  <a:schemeClr val="bg1"/>
                </a:solidFill>
                <a:latin typeface="+mn-lt"/>
              </a:rPr>
              <a:t>Budget for </a:t>
            </a:r>
            <a:r>
              <a:rPr lang="en-GB" sz="3200" dirty="0" smtClean="0">
                <a:solidFill>
                  <a:schemeClr val="bg1"/>
                </a:solidFill>
                <a:latin typeface="+mn-lt"/>
              </a:rPr>
              <a:t>2020/21 </a:t>
            </a:r>
            <a:r>
              <a:rPr lang="en-GB" sz="3200" dirty="0">
                <a:solidFill>
                  <a:schemeClr val="bg1"/>
                </a:solidFill>
                <a:latin typeface="+mn-lt"/>
              </a:rPr>
              <a:t>will see…</a:t>
            </a:r>
            <a:endParaRPr lang="en-GB" sz="3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0131" y="1215852"/>
            <a:ext cx="821208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+mn-lt"/>
              </a:rPr>
              <a:t>Recognises in full all pay and pension-related spending pressures in </a:t>
            </a:r>
            <a:r>
              <a:rPr lang="en-GB" sz="2400" dirty="0" smtClean="0">
                <a:latin typeface="+mn-lt"/>
              </a:rPr>
              <a:t>schools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+mn-lt"/>
              </a:rPr>
              <a:t>Recognises </a:t>
            </a:r>
            <a:r>
              <a:rPr lang="en-GB" sz="2400" dirty="0">
                <a:latin typeface="+mn-lt"/>
              </a:rPr>
              <a:t>increasing </a:t>
            </a:r>
            <a:r>
              <a:rPr lang="en-GB" sz="2400" dirty="0" smtClean="0">
                <a:latin typeface="+mn-lt"/>
              </a:rPr>
              <a:t>demands </a:t>
            </a:r>
            <a:r>
              <a:rPr lang="en-GB" sz="2400" dirty="0">
                <a:latin typeface="+mn-lt"/>
              </a:rPr>
              <a:t>placed on children’s </a:t>
            </a:r>
            <a:r>
              <a:rPr lang="en-GB" sz="2400" dirty="0" smtClean="0">
                <a:latin typeface="+mn-lt"/>
              </a:rPr>
              <a:t>and adult social services and children with Additional Learning Needs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+mn-lt"/>
              </a:rPr>
              <a:t>Limited scope for frontline services to make efficiency savings again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+mn-lt"/>
              </a:rPr>
              <a:t>May need schools to make small contribution towards savings</a:t>
            </a:r>
            <a:endParaRPr lang="en-GB" sz="24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n-lt"/>
              </a:rPr>
              <a:t>Continued drive for service efficiency, effectiveness and income generation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n-lt"/>
              </a:rPr>
              <a:t>All </a:t>
            </a:r>
            <a:r>
              <a:rPr lang="en-US" sz="2400" dirty="0">
                <a:latin typeface="+mn-lt"/>
              </a:rPr>
              <a:t>local services </a:t>
            </a:r>
            <a:r>
              <a:rPr lang="en-US" sz="2400" dirty="0" smtClean="0">
                <a:latin typeface="+mn-lt"/>
              </a:rPr>
              <a:t>still being </a:t>
            </a:r>
            <a:r>
              <a:rPr lang="en-US" sz="2400" dirty="0">
                <a:latin typeface="+mn-lt"/>
              </a:rPr>
              <a:t>maintained</a:t>
            </a: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4232" y="5192527"/>
            <a:ext cx="1274444" cy="105566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936" y="5211865"/>
            <a:ext cx="1113907" cy="111390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507" y="5110868"/>
            <a:ext cx="1567658" cy="1251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31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313053"/>
            <a:ext cx="8553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dirty="0">
                <a:solidFill>
                  <a:schemeClr val="bg1"/>
                </a:solidFill>
                <a:latin typeface="+mn-lt"/>
              </a:rPr>
              <a:t>Summary position </a:t>
            </a:r>
            <a:endParaRPr lang="en-GB" sz="3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77221" y="1654925"/>
            <a:ext cx="4387505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latin typeface="+mn-lt"/>
              </a:rPr>
              <a:t>Modelling the budget using the assumptions and including the pressures </a:t>
            </a:r>
            <a:r>
              <a:rPr lang="en-GB" sz="2800" dirty="0" smtClean="0">
                <a:latin typeface="+mn-lt"/>
              </a:rPr>
              <a:t>created an initial </a:t>
            </a:r>
            <a:r>
              <a:rPr lang="en-GB" sz="2800" dirty="0">
                <a:latin typeface="+mn-lt"/>
              </a:rPr>
              <a:t>gap of </a:t>
            </a:r>
            <a:r>
              <a:rPr lang="en-GB" sz="2800" dirty="0" smtClean="0">
                <a:latin typeface="+mn-lt"/>
              </a:rPr>
              <a:t>£5.4 million and £21m over MTFP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 smtClean="0">
                <a:latin typeface="+mn-lt"/>
              </a:rPr>
              <a:t>Revised pressures of £9.7m then included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 smtClean="0">
                <a:latin typeface="+mn-lt"/>
              </a:rPr>
              <a:t>Proposed savings of £8.0m brought forward</a:t>
            </a:r>
            <a:endParaRPr lang="en-GB" sz="2800" dirty="0">
              <a:latin typeface="+mn-lt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7312" y="2553027"/>
            <a:ext cx="2479964" cy="2479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096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313053"/>
            <a:ext cx="8553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dirty="0" smtClean="0">
                <a:solidFill>
                  <a:schemeClr val="bg1"/>
                </a:solidFill>
                <a:latin typeface="+mn-lt"/>
              </a:rPr>
              <a:t>Budget Summary</a:t>
            </a:r>
            <a:endParaRPr lang="en-GB" sz="3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29516" y="1380778"/>
            <a:ext cx="69921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2400" dirty="0" smtClean="0">
              <a:latin typeface="+mn-lt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3" y="1210881"/>
            <a:ext cx="6290320" cy="5408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983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313053"/>
            <a:ext cx="8553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dirty="0" smtClean="0">
                <a:solidFill>
                  <a:schemeClr val="bg1"/>
                </a:solidFill>
                <a:latin typeface="+mn-lt"/>
              </a:rPr>
              <a:t>What it costs to deliver services</a:t>
            </a:r>
            <a:endParaRPr lang="en-GB" sz="3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9089" y="1380779"/>
            <a:ext cx="802239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GB" sz="2400" dirty="0">
                <a:latin typeface="+mn-lt"/>
              </a:rPr>
              <a:t>Directorate / Service Expenditure </a:t>
            </a:r>
            <a:r>
              <a:rPr lang="en-GB" sz="2400" dirty="0" smtClean="0">
                <a:latin typeface="+mn-lt"/>
              </a:rPr>
              <a:t>Budgets 2019-20 </a:t>
            </a:r>
          </a:p>
          <a:p>
            <a:pPr lvl="1"/>
            <a:r>
              <a:rPr lang="en-GB" sz="2400" dirty="0" smtClean="0">
                <a:latin typeface="+mn-lt"/>
              </a:rPr>
              <a:t>(</a:t>
            </a:r>
            <a:r>
              <a:rPr lang="en-GB" sz="2400" dirty="0">
                <a:latin typeface="+mn-lt"/>
              </a:rPr>
              <a:t>Total £154.0m) - in £m </a:t>
            </a:r>
          </a:p>
          <a:p>
            <a:pPr lvl="1"/>
            <a:endParaRPr lang="en-GB" sz="2400" dirty="0" smtClean="0">
              <a:latin typeface="+mn-lt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1805925"/>
              </p:ext>
            </p:extLst>
          </p:nvPr>
        </p:nvGraphicFramePr>
        <p:xfrm>
          <a:off x="663191" y="2324875"/>
          <a:ext cx="7817618" cy="41783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4713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313053"/>
            <a:ext cx="85531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 smtClean="0">
                <a:solidFill>
                  <a:schemeClr val="bg1"/>
                </a:solidFill>
                <a:latin typeface="+mn-lt"/>
              </a:rPr>
              <a:t>Understanding how services are grouped</a:t>
            </a:r>
            <a:endParaRPr lang="en-GB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6737" y="1440091"/>
            <a:ext cx="7964739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600" b="1" dirty="0" smtClean="0">
                <a:latin typeface="+mn-lt"/>
              </a:rPr>
              <a:t>Children and Young People </a:t>
            </a:r>
            <a:r>
              <a:rPr lang="en-GB" sz="2600" dirty="0" smtClean="0">
                <a:latin typeface="+mn-lt"/>
              </a:rPr>
              <a:t>– comprising individual school budgets together with school improvement and LEA run services such as overseeing school admissions and supporting children with Additional Learning Needs</a:t>
            </a:r>
          </a:p>
          <a:p>
            <a:r>
              <a:rPr lang="en-GB" sz="2600" dirty="0" smtClean="0">
                <a:latin typeface="+mn-lt"/>
              </a:rPr>
              <a:t> </a:t>
            </a:r>
            <a:endParaRPr lang="en-GB" sz="2600" b="1" dirty="0" smtClean="0">
              <a:latin typeface="+mn-lt"/>
            </a:endParaRPr>
          </a:p>
          <a:p>
            <a:r>
              <a:rPr lang="en-GB" sz="2600" b="1" dirty="0" smtClean="0">
                <a:latin typeface="+mn-lt"/>
              </a:rPr>
              <a:t>Social Care &amp; Health</a:t>
            </a:r>
            <a:r>
              <a:rPr lang="en-GB" sz="2600" dirty="0" smtClean="0">
                <a:latin typeface="+mn-lt"/>
              </a:rPr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600" dirty="0" smtClean="0">
                <a:latin typeface="+mn-lt"/>
              </a:rPr>
              <a:t>Services to adults and which seeks to enable them to live as independently as possible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600" dirty="0" smtClean="0">
                <a:latin typeface="+mn-lt"/>
              </a:rPr>
              <a:t>Services to help the most vulnerable children and families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600" dirty="0" smtClean="0">
                <a:latin typeface="+mn-lt"/>
              </a:rPr>
              <a:t>Services centred around public protection such as trading standards and licencing</a:t>
            </a:r>
            <a:endParaRPr lang="en-GB" sz="2600" b="1" dirty="0" smtClean="0">
              <a:latin typeface="+mn-lt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43399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313053"/>
            <a:ext cx="85531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 smtClean="0">
                <a:solidFill>
                  <a:schemeClr val="bg1"/>
                </a:solidFill>
                <a:latin typeface="+mn-lt"/>
              </a:rPr>
              <a:t>Understanding how services are grouped</a:t>
            </a:r>
            <a:endParaRPr lang="en-GB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9593" y="1440091"/>
            <a:ext cx="7964739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 smtClean="0"/>
              <a:t>Enterprise</a:t>
            </a:r>
            <a:endParaRPr lang="en-GB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 smtClean="0"/>
              <a:t>Supporting economic development in the County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 smtClean="0"/>
              <a:t>Providing a wide range of tourism, leisure and culture services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 smtClean="0"/>
              <a:t>Waste and recycling, highways maintenance, transport and other operational services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 smtClean="0"/>
              <a:t>Planning and housing services </a:t>
            </a:r>
          </a:p>
          <a:p>
            <a:endParaRPr lang="en-GB" sz="2400" b="1" dirty="0"/>
          </a:p>
          <a:p>
            <a:r>
              <a:rPr lang="en-GB" sz="2400" b="1" dirty="0"/>
              <a:t>Chief Executive’s </a:t>
            </a:r>
            <a:r>
              <a:rPr lang="en-GB" sz="2400" b="1" dirty="0" smtClean="0"/>
              <a:t>Unit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Administers the democratic process through member support and democratic services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Legal services and land charges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Corporates services such as communications, customer services, welsh language and equalities</a:t>
            </a:r>
            <a:endParaRPr lang="en-GB" sz="2400" dirty="0" smtClean="0">
              <a:latin typeface="+mn-lt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62378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313053"/>
            <a:ext cx="85531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 smtClean="0">
                <a:solidFill>
                  <a:schemeClr val="bg1"/>
                </a:solidFill>
                <a:latin typeface="+mn-lt"/>
              </a:rPr>
              <a:t>Understanding how services are grouped</a:t>
            </a:r>
            <a:endParaRPr lang="en-GB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9593" y="1440091"/>
            <a:ext cx="7964739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 smtClean="0"/>
              <a:t>Resources </a:t>
            </a:r>
            <a:r>
              <a:rPr lang="en-GB" sz="2400" dirty="0" smtClean="0"/>
              <a:t>– support services such as finance, ICT, HR, payroll, training, emergency planning, estates, property services, procurement and commercial activities</a:t>
            </a:r>
            <a:endParaRPr lang="en-GB" sz="2400" b="1" dirty="0"/>
          </a:p>
          <a:p>
            <a:endParaRPr lang="en-GB" sz="2400" b="1" dirty="0" smtClean="0"/>
          </a:p>
          <a:p>
            <a:r>
              <a:rPr lang="en-GB" sz="2400" b="1" dirty="0" smtClean="0"/>
              <a:t>Corporate Costs</a:t>
            </a:r>
            <a:r>
              <a:rPr lang="en-GB" sz="2400" dirty="0" smtClean="0"/>
              <a:t> – precepts and levies to other statutory bodies as well as other costs such as insurances, bank charges and audit fees</a:t>
            </a:r>
          </a:p>
          <a:p>
            <a:endParaRPr lang="en-GB" sz="2400" b="1" dirty="0"/>
          </a:p>
          <a:p>
            <a:r>
              <a:rPr lang="en-GB" sz="2400" b="1" dirty="0" smtClean="0"/>
              <a:t>Appropriations </a:t>
            </a:r>
            <a:r>
              <a:rPr lang="en-GB" sz="2400" dirty="0" smtClean="0"/>
              <a:t>– the costs of borrowing together with contributions to or from earmarked reserves</a:t>
            </a:r>
            <a:endParaRPr lang="en-GB" sz="2400" b="1" dirty="0" smtClean="0"/>
          </a:p>
          <a:p>
            <a:endParaRPr lang="en-GB" sz="2400" b="1" dirty="0" smtClean="0"/>
          </a:p>
          <a:p>
            <a:r>
              <a:rPr lang="en-GB" sz="2400" b="1" dirty="0" smtClean="0"/>
              <a:t>Financing </a:t>
            </a:r>
            <a:r>
              <a:rPr lang="en-GB" sz="2400" dirty="0" smtClean="0"/>
              <a:t>– comprising core Welsh Government funding, council tax income and any contribution from the Council’s general reserve</a:t>
            </a:r>
            <a:endParaRPr lang="en-GB" sz="2400" b="1" dirty="0"/>
          </a:p>
          <a:p>
            <a:endParaRPr lang="en-GB" sz="2400" b="1" dirty="0"/>
          </a:p>
          <a:p>
            <a:endParaRPr lang="en-GB" sz="2400" dirty="0" smtClean="0">
              <a:latin typeface="+mn-lt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44056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313053"/>
            <a:ext cx="8553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dirty="0" smtClean="0">
                <a:solidFill>
                  <a:schemeClr val="bg1"/>
                </a:solidFill>
                <a:latin typeface="+mn-lt"/>
              </a:rPr>
              <a:t>Financial pressures on the Authority</a:t>
            </a:r>
            <a:endParaRPr lang="en-GB" sz="3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9089" y="1380778"/>
            <a:ext cx="79647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endParaRPr lang="en-GB" sz="2400" dirty="0" smtClean="0">
              <a:latin typeface="+mn-lt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92" y="1380778"/>
            <a:ext cx="6423101" cy="515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35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313053"/>
            <a:ext cx="8553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dirty="0" smtClean="0">
                <a:solidFill>
                  <a:schemeClr val="bg1"/>
                </a:solidFill>
                <a:latin typeface="+mn-lt"/>
              </a:rPr>
              <a:t>Financial pressures on the Authority</a:t>
            </a:r>
            <a:endParaRPr lang="en-GB" sz="3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9630" y="1403919"/>
            <a:ext cx="7964739" cy="529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600" dirty="0" smtClean="0">
                <a:latin typeface="+mn-lt"/>
              </a:rPr>
              <a:t>Pressures remain out of the control of the Authority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600" dirty="0" smtClean="0">
                <a:latin typeface="+mn-lt"/>
              </a:rPr>
              <a:t>Pressures have been challenged and where possible managed or mitigated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600" dirty="0" smtClean="0">
                <a:latin typeface="+mn-lt"/>
              </a:rPr>
              <a:t>Significant pressures include: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GB" sz="2600" dirty="0">
                <a:latin typeface="+mn-lt"/>
              </a:rPr>
              <a:t>Funding Children’s Services looked after children pressures (LAC) – £2.89m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GB" sz="2600" dirty="0" smtClean="0">
                <a:latin typeface="+mn-lt"/>
              </a:rPr>
              <a:t>Sustaining delivery model </a:t>
            </a:r>
            <a:r>
              <a:rPr lang="en-GB" sz="2600" dirty="0">
                <a:latin typeface="+mn-lt"/>
              </a:rPr>
              <a:t>within adult social care, including recent </a:t>
            </a:r>
            <a:r>
              <a:rPr lang="en-GB" sz="2600" dirty="0" smtClean="0">
                <a:latin typeface="+mn-lt"/>
              </a:rPr>
              <a:t>demand pressures </a:t>
            </a:r>
            <a:r>
              <a:rPr lang="en-GB" sz="2600" dirty="0">
                <a:latin typeface="+mn-lt"/>
              </a:rPr>
              <a:t>with adults with disabilities – £2.47m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GB" sz="2600" dirty="0" smtClean="0">
                <a:latin typeface="+mn-lt"/>
              </a:rPr>
              <a:t>Children </a:t>
            </a:r>
            <a:r>
              <a:rPr lang="en-GB" sz="2600" dirty="0">
                <a:latin typeface="+mn-lt"/>
              </a:rPr>
              <a:t>with additional learning needs demand pressures – £1.47m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GB" sz="2600" dirty="0" smtClean="0">
                <a:latin typeface="+mn-lt"/>
              </a:rPr>
              <a:t>Teachers </a:t>
            </a:r>
            <a:r>
              <a:rPr lang="en-GB" sz="2600" dirty="0">
                <a:latin typeface="+mn-lt"/>
              </a:rPr>
              <a:t>pay and pension increases - £1.18m over and above the 1% </a:t>
            </a:r>
            <a:r>
              <a:rPr lang="en-GB" sz="2600" dirty="0" smtClean="0">
                <a:latin typeface="+mn-lt"/>
              </a:rPr>
              <a:t>original pay award assumption</a:t>
            </a: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45876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313053"/>
            <a:ext cx="8553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dirty="0" smtClean="0">
                <a:solidFill>
                  <a:schemeClr val="bg1"/>
                </a:solidFill>
                <a:latin typeface="+mn-lt"/>
              </a:rPr>
              <a:t>Proposals to make savings</a:t>
            </a:r>
            <a:endParaRPr lang="en-GB" sz="32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41" y="1398903"/>
            <a:ext cx="5938737" cy="5200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755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313053"/>
            <a:ext cx="8553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dirty="0" smtClean="0">
                <a:solidFill>
                  <a:schemeClr val="bg1"/>
                </a:solidFill>
                <a:latin typeface="+mn-lt"/>
              </a:rPr>
              <a:t>Proposals to make savings</a:t>
            </a:r>
            <a:endParaRPr lang="en-GB" sz="3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9089" y="1380778"/>
            <a:ext cx="7964739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+mn-lt"/>
              </a:rPr>
              <a:t>Proposals tested and considered through an initial process of independent challenge by officers and Cabinet members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+mn-lt"/>
              </a:rPr>
              <a:t>All proposals assessed early for equality impact and Wellbeing and Future Generation considerations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+mn-lt"/>
              </a:rPr>
              <a:t>Consideration for savings included: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GB" sz="2000" dirty="0">
                <a:latin typeface="+mn-lt"/>
              </a:rPr>
              <a:t>A continued drive for </a:t>
            </a:r>
            <a:r>
              <a:rPr lang="en-GB" sz="2000" dirty="0" smtClean="0">
                <a:latin typeface="+mn-lt"/>
              </a:rPr>
              <a:t>efficiency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GB" sz="2000" dirty="0" smtClean="0">
                <a:latin typeface="+mn-lt"/>
              </a:rPr>
              <a:t>Focusing </a:t>
            </a:r>
            <a:r>
              <a:rPr lang="en-GB" sz="2000" dirty="0">
                <a:latin typeface="+mn-lt"/>
              </a:rPr>
              <a:t>on what matters to </a:t>
            </a:r>
            <a:r>
              <a:rPr lang="en-GB" sz="2000" dirty="0" smtClean="0">
                <a:latin typeface="+mn-lt"/>
              </a:rPr>
              <a:t>citizens</a:t>
            </a:r>
            <a:endParaRPr lang="en-GB" sz="2000" dirty="0">
              <a:latin typeface="+mn-lt"/>
            </a:endParaRP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GB" sz="2000" dirty="0" smtClean="0">
                <a:latin typeface="+mn-lt"/>
              </a:rPr>
              <a:t>Moving </a:t>
            </a:r>
            <a:r>
              <a:rPr lang="en-GB" sz="2000" dirty="0">
                <a:latin typeface="+mn-lt"/>
              </a:rPr>
              <a:t>to putting resources into preventing problems </a:t>
            </a:r>
            <a:r>
              <a:rPr lang="en-GB" sz="2000" dirty="0" smtClean="0">
                <a:latin typeface="+mn-lt"/>
              </a:rPr>
              <a:t>occurring or </a:t>
            </a:r>
            <a:r>
              <a:rPr lang="en-GB" sz="2000" dirty="0">
                <a:latin typeface="+mn-lt"/>
              </a:rPr>
              <a:t>getting worse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GB" sz="2000" dirty="0" smtClean="0">
                <a:latin typeface="+mn-lt"/>
              </a:rPr>
              <a:t>Service </a:t>
            </a:r>
            <a:r>
              <a:rPr lang="en-GB" sz="2000" dirty="0">
                <a:latin typeface="+mn-lt"/>
              </a:rPr>
              <a:t>Redesign including demand </a:t>
            </a:r>
            <a:r>
              <a:rPr lang="en-GB" sz="2000" dirty="0" smtClean="0">
                <a:latin typeface="+mn-lt"/>
              </a:rPr>
              <a:t>management</a:t>
            </a:r>
            <a:endParaRPr lang="en-GB" sz="2000" dirty="0">
              <a:latin typeface="+mn-lt"/>
            </a:endParaRP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GB" sz="2000" dirty="0" smtClean="0">
                <a:latin typeface="+mn-lt"/>
              </a:rPr>
              <a:t>Approaches to generate or increase income generation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GB" sz="2000" dirty="0" smtClean="0">
                <a:latin typeface="+mn-lt"/>
              </a:rPr>
              <a:t>As </a:t>
            </a:r>
            <a:r>
              <a:rPr lang="en-GB" sz="2000" dirty="0">
                <a:latin typeface="+mn-lt"/>
              </a:rPr>
              <a:t>a last resort service reduction, including stopping or closing </a:t>
            </a:r>
            <a:r>
              <a:rPr lang="en-GB" sz="2000" dirty="0" smtClean="0">
                <a:latin typeface="+mn-lt"/>
              </a:rPr>
              <a:t>some services</a:t>
            </a: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46877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313053"/>
            <a:ext cx="8553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dirty="0" smtClean="0">
                <a:solidFill>
                  <a:schemeClr val="bg1"/>
                </a:solidFill>
                <a:latin typeface="+mn-lt"/>
              </a:rPr>
              <a:t>Proposals to make savings</a:t>
            </a:r>
            <a:endParaRPr lang="en-GB" sz="3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9089" y="1244587"/>
            <a:ext cx="7964739" cy="6093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+mn-lt"/>
              </a:rPr>
              <a:t>Assumptions around the increase in core funding (AEF) from Welsh </a:t>
            </a:r>
            <a:r>
              <a:rPr lang="en-GB" sz="2400" dirty="0" smtClean="0">
                <a:latin typeface="+mn-lt"/>
              </a:rPr>
              <a:t>Government, including </a:t>
            </a:r>
            <a:r>
              <a:rPr lang="en-GB" sz="2400" dirty="0">
                <a:latin typeface="+mn-lt"/>
              </a:rPr>
              <a:t>full funding of teachers pay and pension increases (£2.08m)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+mn-lt"/>
              </a:rPr>
              <a:t>Making </a:t>
            </a:r>
            <a:r>
              <a:rPr lang="en-GB" sz="2400" dirty="0">
                <a:latin typeface="+mn-lt"/>
              </a:rPr>
              <a:t>flexible use of capital receipts to capitalise revenue costs </a:t>
            </a:r>
            <a:r>
              <a:rPr lang="en-GB" sz="2400" dirty="0" smtClean="0">
                <a:latin typeface="+mn-lt"/>
              </a:rPr>
              <a:t>relating to </a:t>
            </a:r>
            <a:r>
              <a:rPr lang="en-GB" sz="2400" dirty="0">
                <a:latin typeface="+mn-lt"/>
              </a:rPr>
              <a:t>service reform (£1.15m)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+mn-lt"/>
              </a:rPr>
              <a:t>Income </a:t>
            </a:r>
            <a:r>
              <a:rPr lang="en-GB" sz="2400" dirty="0">
                <a:latin typeface="+mn-lt"/>
              </a:rPr>
              <a:t>generation resulting from new charges and increases in existing fees </a:t>
            </a:r>
            <a:r>
              <a:rPr lang="en-GB" sz="2400" dirty="0" smtClean="0">
                <a:latin typeface="+mn-lt"/>
              </a:rPr>
              <a:t>and charges </a:t>
            </a:r>
            <a:r>
              <a:rPr lang="en-GB" sz="2400" dirty="0">
                <a:latin typeface="+mn-lt"/>
              </a:rPr>
              <a:t>(£1.03m)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+mn-lt"/>
              </a:rPr>
              <a:t>A </a:t>
            </a:r>
            <a:r>
              <a:rPr lang="en-GB" sz="2400" dirty="0">
                <a:latin typeface="+mn-lt"/>
              </a:rPr>
              <a:t>2% (£830k) saving against Individual Schools budgets, alongside full funding of </a:t>
            </a:r>
            <a:r>
              <a:rPr lang="en-GB" sz="2400" dirty="0" smtClean="0">
                <a:latin typeface="+mn-lt"/>
              </a:rPr>
              <a:t>pay and </a:t>
            </a:r>
            <a:r>
              <a:rPr lang="en-GB" sz="2400" dirty="0">
                <a:latin typeface="+mn-lt"/>
              </a:rPr>
              <a:t>pension </a:t>
            </a:r>
            <a:r>
              <a:rPr lang="en-GB" sz="2400" dirty="0" smtClean="0">
                <a:latin typeface="+mn-lt"/>
              </a:rPr>
              <a:t>pressures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200" dirty="0">
                <a:latin typeface="+mn-lt"/>
              </a:rPr>
              <a:t>Schools will still receive a year-on-year cash increase in their school budgets</a:t>
            </a:r>
            <a:endParaRPr lang="en-GB" sz="2200" dirty="0" smtClean="0">
              <a:latin typeface="+mn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200" dirty="0" smtClean="0">
                <a:latin typeface="+mn-lt"/>
              </a:rPr>
              <a:t>A </a:t>
            </a:r>
            <a:r>
              <a:rPr lang="en-GB" sz="2200" dirty="0">
                <a:latin typeface="+mn-lt"/>
              </a:rPr>
              <a:t>loan facility </a:t>
            </a:r>
            <a:r>
              <a:rPr lang="en-GB" sz="2200" dirty="0" smtClean="0">
                <a:latin typeface="+mn-lt"/>
              </a:rPr>
              <a:t>being </a:t>
            </a:r>
            <a:r>
              <a:rPr lang="en-GB" sz="2200" dirty="0">
                <a:latin typeface="+mn-lt"/>
              </a:rPr>
              <a:t>offered to schools to </a:t>
            </a:r>
            <a:r>
              <a:rPr lang="en-GB" sz="2200" dirty="0" smtClean="0">
                <a:latin typeface="+mn-lt"/>
              </a:rPr>
              <a:t>more effectively </a:t>
            </a:r>
            <a:r>
              <a:rPr lang="en-GB" sz="2200" dirty="0">
                <a:latin typeface="+mn-lt"/>
              </a:rPr>
              <a:t>repay deficit school </a:t>
            </a:r>
            <a:r>
              <a:rPr lang="en-GB" sz="2200" dirty="0" smtClean="0">
                <a:latin typeface="+mn-lt"/>
              </a:rPr>
              <a:t>balances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200" dirty="0" smtClean="0">
                <a:latin typeface="+mn-lt"/>
              </a:rPr>
              <a:t>Support </a:t>
            </a:r>
            <a:r>
              <a:rPr lang="en-GB" sz="2200" dirty="0">
                <a:latin typeface="+mn-lt"/>
              </a:rPr>
              <a:t>will </a:t>
            </a:r>
            <a:r>
              <a:rPr lang="en-GB" sz="2200" dirty="0" smtClean="0">
                <a:latin typeface="+mn-lt"/>
              </a:rPr>
              <a:t>continue </a:t>
            </a:r>
            <a:r>
              <a:rPr lang="en-GB" sz="2200" dirty="0">
                <a:latin typeface="+mn-lt"/>
              </a:rPr>
              <a:t>to be provided </a:t>
            </a:r>
            <a:r>
              <a:rPr lang="en-GB" sz="2200" dirty="0" smtClean="0">
                <a:latin typeface="+mn-lt"/>
              </a:rPr>
              <a:t>to schools </a:t>
            </a:r>
            <a:r>
              <a:rPr lang="en-GB" sz="2200" dirty="0">
                <a:latin typeface="+mn-lt"/>
              </a:rPr>
              <a:t>to identify opportunities to generate </a:t>
            </a:r>
            <a:r>
              <a:rPr lang="en-GB" sz="2200" dirty="0" smtClean="0">
                <a:latin typeface="+mn-lt"/>
              </a:rPr>
              <a:t>savings</a:t>
            </a:r>
            <a:endParaRPr lang="en-GB" sz="22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200" dirty="0" smtClean="0">
              <a:latin typeface="+mn-lt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2000" dirty="0" smtClean="0">
              <a:latin typeface="+mn-lt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2345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313053"/>
            <a:ext cx="8553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dirty="0" smtClean="0">
                <a:solidFill>
                  <a:schemeClr val="bg1"/>
                </a:solidFill>
                <a:latin typeface="+mn-lt"/>
              </a:rPr>
              <a:t>Proposals to make savings</a:t>
            </a:r>
            <a:endParaRPr lang="en-GB" sz="3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9089" y="1095153"/>
            <a:ext cx="7964739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+mn-lt"/>
              </a:rPr>
              <a:t>An </a:t>
            </a:r>
            <a:r>
              <a:rPr lang="en-GB" sz="2400" dirty="0">
                <a:latin typeface="+mn-lt"/>
              </a:rPr>
              <a:t>increase </a:t>
            </a:r>
            <a:r>
              <a:rPr lang="en-GB" sz="2400" dirty="0" smtClean="0">
                <a:latin typeface="+mn-lt"/>
              </a:rPr>
              <a:t>in </a:t>
            </a:r>
            <a:r>
              <a:rPr lang="en-GB" sz="2400" dirty="0">
                <a:latin typeface="+mn-lt"/>
              </a:rPr>
              <a:t>council tax for modelling purposes of 1% to 4.95</a:t>
            </a:r>
            <a:r>
              <a:rPr lang="en-GB" sz="2400" dirty="0" smtClean="0">
                <a:latin typeface="+mn-lt"/>
              </a:rPr>
              <a:t>% (£</a:t>
            </a:r>
            <a:r>
              <a:rPr lang="en-GB" sz="2400" dirty="0">
                <a:latin typeface="+mn-lt"/>
              </a:rPr>
              <a:t>509k)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+mn-lt"/>
              </a:rPr>
              <a:t>Resulting </a:t>
            </a:r>
            <a:r>
              <a:rPr lang="en-GB" sz="2400" dirty="0">
                <a:latin typeface="+mn-lt"/>
              </a:rPr>
              <a:t>from a review of earmarked reserves a planned </a:t>
            </a:r>
            <a:r>
              <a:rPr lang="en-GB" sz="2400" dirty="0" smtClean="0">
                <a:latin typeface="+mn-lt"/>
              </a:rPr>
              <a:t>release from the </a:t>
            </a:r>
            <a:r>
              <a:rPr lang="en-GB" sz="2400" dirty="0">
                <a:latin typeface="+mn-lt"/>
              </a:rPr>
              <a:t>Treasury Equalisation reserve (£400k)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+mn-lt"/>
              </a:rPr>
              <a:t>A </a:t>
            </a:r>
            <a:r>
              <a:rPr lang="en-GB" sz="2400" dirty="0">
                <a:latin typeface="+mn-lt"/>
              </a:rPr>
              <a:t>freeze in the employer pension contribution for the next two years (£370k)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+mn-lt"/>
              </a:rPr>
              <a:t>An </a:t>
            </a:r>
            <a:r>
              <a:rPr lang="en-GB" sz="2400" dirty="0">
                <a:latin typeface="+mn-lt"/>
              </a:rPr>
              <a:t>increase in council tax income resulting from an increase in the number of </a:t>
            </a:r>
            <a:r>
              <a:rPr lang="en-GB" sz="2400" dirty="0" smtClean="0">
                <a:latin typeface="+mn-lt"/>
              </a:rPr>
              <a:t>housing completions </a:t>
            </a:r>
            <a:r>
              <a:rPr lang="en-GB" sz="2400" dirty="0">
                <a:latin typeface="+mn-lt"/>
              </a:rPr>
              <a:t>forecast (£322k)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+mn-lt"/>
              </a:rPr>
              <a:t>A </a:t>
            </a:r>
            <a:r>
              <a:rPr lang="en-GB" sz="2400" dirty="0">
                <a:latin typeface="+mn-lt"/>
              </a:rPr>
              <a:t>reduction in treasury budgets as a result of updates to the MTFP (£204k)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+mn-lt"/>
              </a:rPr>
              <a:t>Savings </a:t>
            </a:r>
            <a:r>
              <a:rPr lang="en-GB" sz="2400" dirty="0">
                <a:latin typeface="+mn-lt"/>
              </a:rPr>
              <a:t>within Children’s Services </a:t>
            </a:r>
            <a:r>
              <a:rPr lang="en-GB" sz="2400" dirty="0" smtClean="0">
                <a:latin typeface="+mn-lt"/>
              </a:rPr>
              <a:t>through: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200" dirty="0" smtClean="0">
                <a:latin typeface="+mn-lt"/>
              </a:rPr>
              <a:t>Reduced </a:t>
            </a:r>
            <a:r>
              <a:rPr lang="en-GB" sz="2200" dirty="0">
                <a:latin typeface="+mn-lt"/>
              </a:rPr>
              <a:t>legal costs brought about </a:t>
            </a:r>
            <a:r>
              <a:rPr lang="en-GB" sz="2200" dirty="0" smtClean="0">
                <a:latin typeface="+mn-lt"/>
              </a:rPr>
              <a:t>by investment </a:t>
            </a:r>
            <a:r>
              <a:rPr lang="en-GB" sz="2200" dirty="0">
                <a:latin typeface="+mn-lt"/>
              </a:rPr>
              <a:t>in in-house childcare solicitors (£100k</a:t>
            </a:r>
            <a:r>
              <a:rPr lang="en-GB" sz="2200" dirty="0" smtClean="0">
                <a:latin typeface="+mn-lt"/>
              </a:rPr>
              <a:t>);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200" dirty="0" smtClean="0">
                <a:latin typeface="+mn-lt"/>
              </a:rPr>
              <a:t>Increased and ongoing </a:t>
            </a:r>
            <a:r>
              <a:rPr lang="en-GB" sz="2200" dirty="0">
                <a:latin typeface="+mn-lt"/>
              </a:rPr>
              <a:t>investment in the </a:t>
            </a:r>
            <a:r>
              <a:rPr lang="en-GB" sz="2200" dirty="0" err="1">
                <a:latin typeface="+mn-lt"/>
              </a:rPr>
              <a:t>Myst</a:t>
            </a:r>
            <a:r>
              <a:rPr lang="en-GB" sz="2200" dirty="0">
                <a:latin typeface="+mn-lt"/>
              </a:rPr>
              <a:t> project (£250k</a:t>
            </a:r>
            <a:r>
              <a:rPr lang="en-GB" sz="2200" dirty="0" smtClean="0">
                <a:latin typeface="+mn-lt"/>
              </a:rPr>
              <a:t>), a multi-agency </a:t>
            </a:r>
            <a:r>
              <a:rPr lang="en-GB" sz="2200" dirty="0">
                <a:latin typeface="+mn-lt"/>
              </a:rPr>
              <a:t>partnership working to help children who are looked after, remain in their local </a:t>
            </a:r>
            <a:r>
              <a:rPr lang="en-GB" sz="2200" dirty="0" smtClean="0">
                <a:latin typeface="+mn-lt"/>
              </a:rPr>
              <a:t>communities</a:t>
            </a:r>
            <a:endParaRPr lang="en-GB" sz="2000" dirty="0" smtClean="0">
              <a:latin typeface="+mn-lt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8194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313053"/>
            <a:ext cx="8553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dirty="0" smtClean="0">
                <a:solidFill>
                  <a:schemeClr val="bg1"/>
                </a:solidFill>
                <a:latin typeface="+mn-lt"/>
              </a:rPr>
              <a:t>Proposals to make savings</a:t>
            </a:r>
            <a:endParaRPr lang="en-GB" sz="3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9089" y="1205681"/>
            <a:ext cx="7964739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 smtClean="0">
                <a:latin typeface="+mn-lt"/>
              </a:rPr>
              <a:t>A number </a:t>
            </a:r>
            <a:r>
              <a:rPr lang="en-GB" sz="2400" dirty="0">
                <a:latin typeface="+mn-lt"/>
              </a:rPr>
              <a:t>of areas that could impact on residents</a:t>
            </a:r>
            <a:r>
              <a:rPr lang="en-GB" sz="2400" dirty="0" smtClean="0">
                <a:latin typeface="+mn-lt"/>
              </a:rPr>
              <a:t>:</a:t>
            </a:r>
          </a:p>
          <a:p>
            <a:endParaRPr lang="en-GB" sz="2400" dirty="0" smtClean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+mn-lt"/>
              </a:rPr>
              <a:t>An </a:t>
            </a:r>
            <a:r>
              <a:rPr lang="en-GB" sz="2400" dirty="0">
                <a:latin typeface="+mn-lt"/>
              </a:rPr>
              <a:t>increase </a:t>
            </a:r>
            <a:r>
              <a:rPr lang="en-GB" sz="2400" dirty="0" smtClean="0">
                <a:latin typeface="+mn-lt"/>
              </a:rPr>
              <a:t>in </a:t>
            </a:r>
            <a:r>
              <a:rPr lang="en-GB" sz="2400" dirty="0">
                <a:latin typeface="+mn-lt"/>
              </a:rPr>
              <a:t>council tax for modelling purposes of 1% to 4.95</a:t>
            </a:r>
            <a:r>
              <a:rPr lang="en-GB" sz="2400" dirty="0" smtClean="0">
                <a:latin typeface="+mn-lt"/>
              </a:rPr>
              <a:t>%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+mn-lt"/>
              </a:rPr>
              <a:t>Proposals </a:t>
            </a:r>
            <a:r>
              <a:rPr lang="en-GB" sz="2400" dirty="0">
                <a:latin typeface="+mn-lt"/>
              </a:rPr>
              <a:t>to </a:t>
            </a:r>
            <a:r>
              <a:rPr lang="en-GB" sz="2400" dirty="0" smtClean="0">
                <a:latin typeface="+mn-lt"/>
              </a:rPr>
              <a:t>introduce some new charges and to increase </a:t>
            </a:r>
            <a:r>
              <a:rPr lang="en-GB" sz="2400" dirty="0">
                <a:latin typeface="+mn-lt"/>
              </a:rPr>
              <a:t>fees </a:t>
            </a:r>
            <a:r>
              <a:rPr lang="en-GB" sz="2400" dirty="0" smtClean="0">
                <a:latin typeface="+mn-lt"/>
              </a:rPr>
              <a:t>and charges in </a:t>
            </a:r>
            <a:r>
              <a:rPr lang="en-GB" sz="2400" dirty="0">
                <a:latin typeface="+mn-lt"/>
              </a:rPr>
              <a:t>a number of areas in line with </a:t>
            </a:r>
            <a:r>
              <a:rPr lang="en-GB" sz="2400" dirty="0" smtClean="0">
                <a:latin typeface="+mn-lt"/>
              </a:rPr>
              <a:t>inflation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+mn-lt"/>
              </a:rPr>
              <a:t>A </a:t>
            </a:r>
            <a:r>
              <a:rPr lang="en-GB" sz="2400" dirty="0">
                <a:latin typeface="+mn-lt"/>
              </a:rPr>
              <a:t>2% </a:t>
            </a:r>
            <a:r>
              <a:rPr lang="en-GB" sz="2400" dirty="0" smtClean="0">
                <a:latin typeface="+mn-lt"/>
              </a:rPr>
              <a:t>saving </a:t>
            </a:r>
            <a:r>
              <a:rPr lang="en-GB" sz="2400" dirty="0">
                <a:latin typeface="+mn-lt"/>
              </a:rPr>
              <a:t>against Individual Schools budgets, alongside full funding of pay and pension </a:t>
            </a:r>
            <a:r>
              <a:rPr lang="en-GB" sz="2400" dirty="0" smtClean="0">
                <a:latin typeface="+mn-lt"/>
              </a:rPr>
              <a:t>pressures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latin typeface="+mn-lt"/>
            </a:endParaRPr>
          </a:p>
          <a:p>
            <a:r>
              <a:rPr lang="en-GB" sz="2400" dirty="0" smtClean="0">
                <a:latin typeface="+mn-lt"/>
              </a:rPr>
              <a:t>If Welsh Government do introduce a funding floor into the final settlement then this might provide headroom to allow some further changes to be made to the above.</a:t>
            </a:r>
            <a:endParaRPr lang="en-GB" sz="2200" dirty="0" smtClean="0">
              <a:latin typeface="+mn-lt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2000" dirty="0" smtClean="0">
              <a:latin typeface="+mn-lt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5448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313053"/>
            <a:ext cx="85531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 smtClean="0">
                <a:solidFill>
                  <a:schemeClr val="bg1"/>
                </a:solidFill>
                <a:latin typeface="+mn-lt"/>
              </a:rPr>
              <a:t>Draft capital </a:t>
            </a:r>
            <a:r>
              <a:rPr lang="en-GB" sz="2800" dirty="0">
                <a:solidFill>
                  <a:schemeClr val="bg1"/>
                </a:solidFill>
                <a:latin typeface="+mn-lt"/>
              </a:rPr>
              <a:t>p</a:t>
            </a:r>
            <a:r>
              <a:rPr lang="en-GB" sz="2800" dirty="0" smtClean="0">
                <a:solidFill>
                  <a:schemeClr val="bg1"/>
                </a:solidFill>
                <a:latin typeface="+mn-lt"/>
              </a:rPr>
              <a:t>roposals</a:t>
            </a:r>
            <a:endParaRPr lang="en-GB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6437" y="1157170"/>
            <a:ext cx="8014148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+mn-lt"/>
              </a:rPr>
              <a:t>Ongoing </a:t>
            </a:r>
            <a:r>
              <a:rPr lang="en-GB" sz="2400" dirty="0">
                <a:latin typeface="+mn-lt"/>
              </a:rPr>
              <a:t>commitment to fund Future schools </a:t>
            </a:r>
            <a:r>
              <a:rPr lang="en-GB" sz="2400" dirty="0" smtClean="0">
                <a:latin typeface="+mn-lt"/>
              </a:rPr>
              <a:t>programme – commitment to develop proposals for King Henry and Chepstow comprehensives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+mn-lt"/>
              </a:rPr>
              <a:t>Ongoing commitment to Cardiff Capital Region City Deal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+mn-lt"/>
              </a:rPr>
              <a:t>Borrowing for commercial investments and acquisitions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+mn-lt"/>
              </a:rPr>
              <a:t>Provision for Severn View care home replacement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+mn-lt"/>
              </a:rPr>
              <a:t>Abergavenny </a:t>
            </a:r>
            <a:r>
              <a:rPr lang="en-GB" sz="2400" dirty="0">
                <a:latin typeface="+mn-lt"/>
              </a:rPr>
              <a:t>Hub – to conclude the creation of Hubs in each of the towns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+mn-lt"/>
              </a:rPr>
              <a:t>Core </a:t>
            </a:r>
            <a:r>
              <a:rPr lang="en-GB" sz="2400" dirty="0">
                <a:latin typeface="+mn-lt"/>
              </a:rPr>
              <a:t>programme circa £</a:t>
            </a:r>
            <a:r>
              <a:rPr lang="en-GB" sz="2400" dirty="0" smtClean="0">
                <a:latin typeface="+mn-lt"/>
              </a:rPr>
              <a:t>5.4 </a:t>
            </a:r>
            <a:r>
              <a:rPr lang="en-GB" sz="2400" dirty="0">
                <a:latin typeface="+mn-lt"/>
              </a:rPr>
              <a:t>million covers Highways and property planned </a:t>
            </a:r>
            <a:r>
              <a:rPr lang="en-GB" sz="2400" dirty="0" smtClean="0">
                <a:latin typeface="+mn-lt"/>
              </a:rPr>
              <a:t>maintenance </a:t>
            </a:r>
            <a:r>
              <a:rPr lang="en-GB" sz="2400" dirty="0">
                <a:latin typeface="+mn-lt"/>
              </a:rPr>
              <a:t>and county </a:t>
            </a:r>
            <a:r>
              <a:rPr lang="en-GB" sz="2400" dirty="0" smtClean="0">
                <a:latin typeface="+mn-lt"/>
              </a:rPr>
              <a:t>farms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+mn-lt"/>
              </a:rPr>
              <a:t>Disabled Facility Grants – £600k – review being undertaken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+mn-lt"/>
              </a:rPr>
              <a:t>Progressing Chepstow Transport Study and Severn Tunnel Junction enhancements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>
                <a:latin typeface="+mn-lt"/>
              </a:rPr>
              <a:t>Rationalisation of office </a:t>
            </a:r>
            <a:r>
              <a:rPr lang="en-GB" sz="2400" dirty="0" smtClean="0">
                <a:latin typeface="+mn-lt"/>
              </a:rPr>
              <a:t>accommodation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+mn-lt"/>
              </a:rPr>
              <a:t>Service reform costs (flexible use of capital receipts)</a:t>
            </a:r>
            <a:endParaRPr lang="en-GB" sz="2400" dirty="0">
              <a:latin typeface="+mn-lt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51090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313053"/>
            <a:ext cx="85531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chemeClr val="bg1"/>
                </a:solidFill>
                <a:latin typeface="+mn-lt"/>
              </a:rPr>
              <a:t>Capital budget </a:t>
            </a:r>
            <a:r>
              <a:rPr lang="en-GB" sz="2800" dirty="0" smtClean="0">
                <a:solidFill>
                  <a:schemeClr val="bg1"/>
                </a:solidFill>
                <a:latin typeface="+mn-lt"/>
              </a:rPr>
              <a:t>funding and considerations</a:t>
            </a:r>
            <a:endParaRPr lang="en-GB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7310" y="1478164"/>
            <a:ext cx="7837287" cy="6986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+mn-lt"/>
              </a:rPr>
              <a:t>We still need to find money to address the following: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+mn-lt"/>
              </a:rPr>
              <a:t>Backlog </a:t>
            </a:r>
            <a:r>
              <a:rPr lang="en-GB" sz="2400" dirty="0">
                <a:latin typeface="+mn-lt"/>
              </a:rPr>
              <a:t>maintenance – </a:t>
            </a:r>
            <a:r>
              <a:rPr lang="en-GB" sz="2400" dirty="0" smtClean="0">
                <a:latin typeface="+mn-lt"/>
              </a:rPr>
              <a:t>Property, disability discrimination act work (e.g. access to buildings etc.), improve roads, rights of way, </a:t>
            </a:r>
            <a:r>
              <a:rPr lang="en-GB" sz="2400" dirty="0">
                <a:latin typeface="+mn-lt"/>
              </a:rPr>
              <a:t>b</a:t>
            </a:r>
            <a:r>
              <a:rPr lang="en-GB" sz="2400" dirty="0" smtClean="0">
                <a:latin typeface="+mn-lt"/>
              </a:rPr>
              <a:t>ridges</a:t>
            </a:r>
            <a:r>
              <a:rPr lang="en-GB" sz="2400" dirty="0">
                <a:latin typeface="+mn-lt"/>
              </a:rPr>
              <a:t>, </a:t>
            </a:r>
            <a:r>
              <a:rPr lang="en-GB" sz="2400" dirty="0" smtClean="0">
                <a:latin typeface="+mn-lt"/>
              </a:rPr>
              <a:t>culverts and walls – review being undertaken to determine whether any risks require more immediate attention</a:t>
            </a:r>
            <a:endParaRPr lang="en-GB" sz="2400" dirty="0">
              <a:latin typeface="+mn-lt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400" dirty="0">
                <a:latin typeface="+mn-lt"/>
              </a:rPr>
              <a:t>Arrest road closures due to land </a:t>
            </a:r>
            <a:r>
              <a:rPr lang="en-GB" sz="2400" dirty="0" smtClean="0">
                <a:latin typeface="+mn-lt"/>
              </a:rPr>
              <a:t>slips</a:t>
            </a:r>
            <a:endParaRPr lang="en-GB" sz="2400" dirty="0">
              <a:latin typeface="+mn-lt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+mn-lt"/>
              </a:rPr>
              <a:t>Transportation/active travel considerations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+mn-lt"/>
              </a:rPr>
              <a:t>Investment in rationalisation of community amenity sites (waste </a:t>
            </a:r>
            <a:r>
              <a:rPr lang="en-GB" sz="2400" dirty="0">
                <a:latin typeface="+mn-lt"/>
              </a:rPr>
              <a:t>&amp; </a:t>
            </a:r>
            <a:r>
              <a:rPr lang="en-GB" sz="2400" dirty="0" smtClean="0">
                <a:latin typeface="+mn-lt"/>
              </a:rPr>
              <a:t>recycling and depot infrastructure) 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+mn-lt"/>
              </a:rPr>
              <a:t>MonLife considerations – notably investment in leisure provision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+mn-lt"/>
              </a:rPr>
              <a:t>Climate emergency and carbon reduction commitments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GB" sz="2400" dirty="0" smtClean="0">
              <a:latin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400" dirty="0">
              <a:latin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600" dirty="0">
              <a:latin typeface="+mn-lt"/>
            </a:endParaRPr>
          </a:p>
          <a:p>
            <a:endParaRPr lang="en-GB" sz="2800" dirty="0"/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8081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313053"/>
            <a:ext cx="85531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chemeClr val="bg1"/>
                </a:solidFill>
                <a:latin typeface="+mn-lt"/>
              </a:rPr>
              <a:t>Timescales</a:t>
            </a:r>
            <a:endParaRPr lang="en-GB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0131" y="1504153"/>
            <a:ext cx="5412742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latin typeface="+mn-lt"/>
              </a:rPr>
              <a:t>Budget proposals available for consultation – </a:t>
            </a:r>
            <a:r>
              <a:rPr lang="en-GB" sz="2800" dirty="0" smtClean="0">
                <a:latin typeface="+mn-lt"/>
              </a:rPr>
              <a:t>20</a:t>
            </a:r>
            <a:r>
              <a:rPr lang="en-GB" sz="2800" baseline="30000" dirty="0" smtClean="0">
                <a:latin typeface="+mn-lt"/>
              </a:rPr>
              <a:t>th</a:t>
            </a:r>
            <a:r>
              <a:rPr lang="en-GB" sz="2800" dirty="0" smtClean="0">
                <a:latin typeface="+mn-lt"/>
              </a:rPr>
              <a:t> Dec 2019 to 31</a:t>
            </a:r>
            <a:r>
              <a:rPr lang="en-GB" sz="2800" baseline="30000" dirty="0" smtClean="0">
                <a:latin typeface="+mn-lt"/>
              </a:rPr>
              <a:t>st</a:t>
            </a:r>
            <a:r>
              <a:rPr lang="en-GB" sz="2800" dirty="0" smtClean="0">
                <a:latin typeface="+mn-lt"/>
              </a:rPr>
              <a:t> </a:t>
            </a:r>
            <a:r>
              <a:rPr lang="en-GB" sz="2800" dirty="0">
                <a:latin typeface="+mn-lt"/>
              </a:rPr>
              <a:t>Jan </a:t>
            </a:r>
            <a:r>
              <a:rPr lang="en-GB" sz="2800" dirty="0" smtClean="0">
                <a:latin typeface="+mn-lt"/>
              </a:rPr>
              <a:t>2020</a:t>
            </a:r>
            <a:endParaRPr lang="en-GB" sz="28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latin typeface="+mn-lt"/>
              </a:rPr>
              <a:t>Select Scrutiny – </a:t>
            </a:r>
            <a:r>
              <a:rPr lang="en-GB" sz="2800" dirty="0" smtClean="0">
                <a:latin typeface="+mn-lt"/>
              </a:rPr>
              <a:t>Jan 2020</a:t>
            </a:r>
            <a:endParaRPr lang="en-GB" sz="28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latin typeface="+mn-lt"/>
              </a:rPr>
              <a:t>Public consultation to end of Jan </a:t>
            </a:r>
            <a:r>
              <a:rPr lang="en-GB" sz="2800" dirty="0" smtClean="0">
                <a:latin typeface="+mn-lt"/>
              </a:rPr>
              <a:t>2020</a:t>
            </a:r>
            <a:endParaRPr lang="en-GB" sz="28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latin typeface="+mn-lt"/>
              </a:rPr>
              <a:t>Final Budget Cabinet </a:t>
            </a:r>
            <a:r>
              <a:rPr lang="en-GB" sz="2800" dirty="0" smtClean="0">
                <a:latin typeface="+mn-lt"/>
              </a:rPr>
              <a:t>– 19</a:t>
            </a:r>
            <a:r>
              <a:rPr lang="en-GB" sz="2800" baseline="30000" dirty="0" smtClean="0">
                <a:latin typeface="+mn-lt"/>
              </a:rPr>
              <a:t>th</a:t>
            </a:r>
            <a:r>
              <a:rPr lang="en-GB" sz="2800" dirty="0" smtClean="0">
                <a:latin typeface="+mn-lt"/>
              </a:rPr>
              <a:t> Feb 2020</a:t>
            </a:r>
            <a:endParaRPr lang="en-GB" sz="28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latin typeface="+mn-lt"/>
              </a:rPr>
              <a:t>Council tax setting and budget – </a:t>
            </a:r>
            <a:r>
              <a:rPr lang="en-GB" sz="2800" dirty="0" smtClean="0">
                <a:latin typeface="+mn-lt"/>
              </a:rPr>
              <a:t>5</a:t>
            </a:r>
            <a:r>
              <a:rPr lang="en-GB" sz="2800" baseline="30000" dirty="0" smtClean="0">
                <a:latin typeface="+mn-lt"/>
              </a:rPr>
              <a:t>th</a:t>
            </a:r>
            <a:r>
              <a:rPr lang="en-GB" sz="2800" dirty="0" smtClean="0">
                <a:latin typeface="+mn-lt"/>
              </a:rPr>
              <a:t> </a:t>
            </a:r>
            <a:r>
              <a:rPr lang="en-GB" sz="2800" dirty="0" smtClean="0">
                <a:latin typeface="+mn-lt"/>
              </a:rPr>
              <a:t>March 2020</a:t>
            </a:r>
            <a:endParaRPr lang="en-GB" sz="2800" dirty="0">
              <a:latin typeface="+mn-lt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326" y="4151093"/>
            <a:ext cx="2187360" cy="2187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07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313053"/>
            <a:ext cx="85531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 smtClean="0">
                <a:solidFill>
                  <a:schemeClr val="bg1"/>
                </a:solidFill>
                <a:latin typeface="+mn-lt"/>
              </a:rPr>
              <a:t>Any questions?</a:t>
            </a:r>
            <a:endParaRPr lang="en-GB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2655" y="1395419"/>
            <a:ext cx="5606705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3600" dirty="0" smtClean="0">
                <a:latin typeface="+mn-lt"/>
              </a:rPr>
              <a:t>Please share your thoughts?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3600" dirty="0" smtClean="0">
                <a:latin typeface="+mn-lt"/>
              </a:rPr>
              <a:t>Budget survey and further information on our website </a:t>
            </a:r>
            <a:r>
              <a:rPr lang="en-GB" sz="3200" dirty="0" smtClean="0">
                <a:latin typeface="+mn-lt"/>
                <a:hlinkClick r:id="rId4"/>
              </a:rPr>
              <a:t>www.monmouthshire.gov.uk/budget-2020-2021</a:t>
            </a:r>
            <a:r>
              <a:rPr lang="en-GB" sz="3200" dirty="0" smtClean="0">
                <a:latin typeface="+mn-lt"/>
              </a:rPr>
              <a:t> </a:t>
            </a:r>
            <a:r>
              <a:rPr lang="en-GB" sz="3600" dirty="0" smtClean="0">
                <a:latin typeface="+mn-lt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3600" dirty="0" smtClean="0">
                <a:latin typeface="+mn-lt"/>
              </a:rPr>
              <a:t>If you’d prefer please tweet us @</a:t>
            </a:r>
            <a:r>
              <a:rPr lang="en-GB" sz="3600" dirty="0" err="1" smtClean="0">
                <a:latin typeface="+mn-lt"/>
              </a:rPr>
              <a:t>MonmouthshireCC</a:t>
            </a:r>
            <a:r>
              <a:rPr lang="en-GB" sz="3600" dirty="0" smtClean="0">
                <a:latin typeface="+mn-lt"/>
              </a:rPr>
              <a:t> </a:t>
            </a:r>
            <a:endParaRPr lang="en-GB" sz="3600" dirty="0">
              <a:latin typeface="+mn-lt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646" y="3870668"/>
            <a:ext cx="2900796" cy="290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21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ov and Dec Team pla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MCC Branding Template" ma:contentTypeID="0x0101001E25AA713E15D44EA80A8ED1D22DEBB50D007C971B561938914598B22546B1632AFD" ma:contentTypeVersion="6" ma:contentTypeDescription="For Communication Branding templates" ma:contentTypeScope="" ma:versionID="763726b357d441eaf5852a67291f42ae">
  <xsd:schema xmlns:xsd="http://www.w3.org/2001/XMLSchema" xmlns:xs="http://www.w3.org/2001/XMLSchema" xmlns:p="http://schemas.microsoft.com/office/2006/metadata/properties" xmlns:ns2="0baf96ab-1dfd-4269-9c3b-ecf8c5ba29fb" xmlns:ns3="da3c381c-1571-47ae-b3d7-c042947c7c9d" targetNamespace="http://schemas.microsoft.com/office/2006/metadata/properties" ma:root="true" ma:fieldsID="de3c9446efd9a0e9fc18d0cd48dd2403" ns2:_="" ns3:_="">
    <xsd:import namespace="0baf96ab-1dfd-4269-9c3b-ecf8c5ba29fb"/>
    <xsd:import namespace="da3c381c-1571-47ae-b3d7-c042947c7c9d"/>
    <xsd:element name="properties">
      <xsd:complexType>
        <xsd:sequence>
          <xsd:element name="documentManagement">
            <xsd:complexType>
              <xsd:all>
                <xsd:element ref="ns2:Document_x0020_Owner" minOccurs="0"/>
                <xsd:element ref="ns2:TaxCatchAll" minOccurs="0"/>
                <xsd:element ref="ns2:TaxCatchAllLabel" minOccurs="0"/>
                <xsd:element ref="ns2:o67dad9724864780af24f25c732b0cd4" minOccurs="0"/>
                <xsd:element ref="ns2:ie876d2317bb48de84fb34778ed9a2fa" minOccurs="0"/>
                <xsd:element ref="ns2:kdbe8137b310408881a36ad5c39fd400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af96ab-1dfd-4269-9c3b-ecf8c5ba29fb" elementFormDefault="qualified">
    <xsd:import namespace="http://schemas.microsoft.com/office/2006/documentManagement/types"/>
    <xsd:import namespace="http://schemas.microsoft.com/office/infopath/2007/PartnerControls"/>
    <xsd:element name="Document_x0020_Owner" ma:index="8" nillable="true" ma:displayName="Document Owner" ma:list="UserInfo" ma:SharePointGroup="0" ma:internalName="Document_x0020_Owne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TaxCatchAll" ma:index="9" nillable="true" ma:displayName="Taxonomy Catch All Column" ma:hidden="true" ma:list="{779541e2-6b00-4a2b-ba80-d8cb1414f05e}" ma:internalName="TaxCatchAll" ma:showField="CatchAllData" ma:web="da3c381c-1571-47ae-b3d7-c042947c7c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779541e2-6b00-4a2b-ba80-d8cb1414f05e}" ma:internalName="TaxCatchAllLabel" ma:readOnly="true" ma:showField="CatchAllDataLabel" ma:web="da3c381c-1571-47ae-b3d7-c042947c7c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67dad9724864780af24f25c732b0cd4" ma:index="11" nillable="true" ma:taxonomy="true" ma:internalName="o67dad9724864780af24f25c732b0cd4" ma:taxonomyFieldName="Team" ma:displayName="Team" ma:default="" ma:fieldId="{867dad97-2486-4780-af24-f25c732b0cd4}" ma:sspId="4dc7a6f3-b799-410b-b9de-4b18cbfa0487" ma:termSetId="29ac4288-c51d-40d1-8a4e-5328065b0c51" ma:anchorId="f205f9c7-0841-4526-90d1-57fb26e1a2a2" ma:open="false" ma:isKeyword="false">
      <xsd:complexType>
        <xsd:sequence>
          <xsd:element ref="pc:Terms" minOccurs="0" maxOccurs="1"/>
        </xsd:sequence>
      </xsd:complexType>
    </xsd:element>
    <xsd:element name="ie876d2317bb48de84fb34778ed9a2fa" ma:index="13" nillable="true" ma:taxonomy="true" ma:internalName="ie876d2317bb48de84fb34778ed9a2fa" ma:taxonomyFieldName="Template_x0020_Type" ma:displayName="Template Type" ma:default="" ma:fieldId="{2e876d23-17bb-48de-84fb-34778ed9a2fa}" ma:sspId="4dc7a6f3-b799-410b-b9de-4b18cbfa0487" ma:termSetId="29ac4288-c51d-40d1-8a4e-5328065b0c51" ma:anchorId="7c89b23c-54e7-445f-98a2-fcc819d0c78c" ma:open="false" ma:isKeyword="false">
      <xsd:complexType>
        <xsd:sequence>
          <xsd:element ref="pc:Terms" minOccurs="0" maxOccurs="1"/>
        </xsd:sequence>
      </xsd:complexType>
    </xsd:element>
    <xsd:element name="kdbe8137b310408881a36ad5c39fd400" ma:index="15" nillable="true" ma:taxonomy="true" ma:internalName="kdbe8137b310408881a36ad5c39fd400" ma:taxonomyFieldName="Team_x0020_Category" ma:displayName="Team Category" ma:default="" ma:fieldId="{4dbe8137-b310-4088-81a3-6ad5c39fd400}" ma:taxonomyMulti="true" ma:sspId="4dc7a6f3-b799-410b-b9de-4b18cbfa0487" ma:termSetId="29ac4288-c51d-40d1-8a4e-5328065b0c51" ma:anchorId="2468e5d1-153e-4418-9afc-7b0b52f1bd59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3c381c-1571-47ae-b3d7-c042947c7c9d" elementFormDefault="qualified">
    <xsd:import namespace="http://schemas.microsoft.com/office/2006/documentManagement/types"/>
    <xsd:import namespace="http://schemas.microsoft.com/office/infopath/2007/PartnerControls"/>
    <xsd:element name="_dlc_DocId" ma:index="17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18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9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p:properties xmlns:p="http://schemas.microsoft.com/office/2006/metadata/properties" xmlns:xsi="http://www.w3.org/2001/XMLSchema-instance">
  <documentManagement>
    <_dlc_DocId xmlns="da3c381c-1571-47ae-b3d7-c042947c7c9d">VH66NENYYCDY-8-55</_dlc_DocId>
    <_dlc_DocIdUrl xmlns="da3c381c-1571-47ae-b3d7-c042947c7c9d">
      <Url>http://infohub/upload/_layouts/15/DocIdRedir.aspx?ID=VH66NENYYCDY-8-55</Url>
      <Description>VH66NENYYCDY-8-55</Description>
    </_dlc_DocIdUrl>
    <Document_x0020_Owner xmlns="0baf96ab-1dfd-4269-9c3b-ecf8c5ba29fb">
      <UserInfo>
        <DisplayName/>
        <AccountId xsi:nil="true"/>
        <AccountType/>
      </UserInfo>
    </Document_x0020_Owner>
    <TaxCatchAll xmlns="0baf96ab-1dfd-4269-9c3b-ecf8c5ba29fb">
      <Value>17</Value>
      <Value>10</Value>
    </TaxCatchAll>
    <o67dad9724864780af24f25c732b0cd4 xmlns="0baf96ab-1dfd-4269-9c3b-ecf8c5ba29fb">
      <Terms xmlns="http://schemas.microsoft.com/office/infopath/2007/PartnerControls">
        <TermInfo xmlns="http://schemas.microsoft.com/office/infopath/2007/PartnerControls">
          <TermName xmlns="http://schemas.microsoft.com/office/infopath/2007/PartnerControls">Branding</TermName>
          <TermId xmlns="http://schemas.microsoft.com/office/infopath/2007/PartnerControls">cfb13df7-1c25-49df-857f-7c164023192b</TermId>
        </TermInfo>
      </Terms>
    </o67dad9724864780af24f25c732b0cd4>
    <ie876d2317bb48de84fb34778ed9a2fa xmlns="0baf96ab-1dfd-4269-9c3b-ecf8c5ba29fb">
      <Terms xmlns="http://schemas.microsoft.com/office/infopath/2007/PartnerControls">
        <TermInfo xmlns="http://schemas.microsoft.com/office/infopath/2007/PartnerControls">
          <TermName>Presentation</TermName>
          <TermId>c52b0bf5-c085-45e1-9721-23dd691776ec</TermId>
        </TermInfo>
      </Terms>
    </ie876d2317bb48de84fb34778ed9a2fa>
    <kdbe8137b310408881a36ad5c39fd400 xmlns="0baf96ab-1dfd-4269-9c3b-ecf8c5ba29fb">
      <Terms xmlns="http://schemas.microsoft.com/office/infopath/2007/PartnerControls"/>
    </kdbe8137b310408881a36ad5c39fd400>
  </documentManagement>
</p:properties>
</file>

<file path=customXml/item5.xml><?xml version="1.0" encoding="utf-8"?>
<?mso-contentType ?>
<SharedContentType xmlns="Microsoft.SharePoint.Taxonomy.ContentTypeSync" SourceId="4dc7a6f3-b799-410b-b9de-4b18cbfa0487" ContentTypeId="0x0101001E25AA713E15D44EA80A8ED1D22DEBB50D" PreviousValue="false"/>
</file>

<file path=customXml/item6.xml><?xml version="1.0" encoding="utf-8"?>
<?mso-contentType ?>
<customXsn xmlns="http://schemas.microsoft.com/office/2006/metadata/customXsn">
  <xsnLocation/>
  <cached>True</cached>
  <openByDefault>True</openByDefault>
  <xsnScope/>
</customXsn>
</file>

<file path=customXml/itemProps1.xml><?xml version="1.0" encoding="utf-8"?>
<ds:datastoreItem xmlns:ds="http://schemas.openxmlformats.org/officeDocument/2006/customXml" ds:itemID="{68407F28-982A-4425-B09E-0D0D461EA20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156F93F-9105-44BD-9FB4-C8CDE05100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baf96ab-1dfd-4269-9c3b-ecf8c5ba29fb"/>
    <ds:schemaRef ds:uri="da3c381c-1571-47ae-b3d7-c042947c7c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E444FEA-5FFA-48AD-BD31-43F28BEF0CA9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226F0D0C-9BB9-426E-B0EE-4FF77825EEAF}">
  <ds:schemaRefs>
    <ds:schemaRef ds:uri="http://purl.org/dc/dcmitype/"/>
    <ds:schemaRef ds:uri="http://purl.org/dc/terms/"/>
    <ds:schemaRef ds:uri="http://purl.org/dc/elements/1.1/"/>
    <ds:schemaRef ds:uri="http://www.w3.org/XML/1998/namespace"/>
    <ds:schemaRef ds:uri="0baf96ab-1dfd-4269-9c3b-ecf8c5ba29fb"/>
    <ds:schemaRef ds:uri="http://schemas.microsoft.com/office/2006/metadata/properties"/>
    <ds:schemaRef ds:uri="http://schemas.openxmlformats.org/package/2006/metadata/core-properties"/>
    <ds:schemaRef ds:uri="da3c381c-1571-47ae-b3d7-c042947c7c9d"/>
    <ds:schemaRef ds:uri="http://schemas.microsoft.com/office/2006/documentManagement/types"/>
    <ds:schemaRef ds:uri="http://schemas.microsoft.com/office/infopath/2007/PartnerControls"/>
  </ds:schemaRefs>
</ds:datastoreItem>
</file>

<file path=customXml/itemProps5.xml><?xml version="1.0" encoding="utf-8"?>
<ds:datastoreItem xmlns:ds="http://schemas.openxmlformats.org/officeDocument/2006/customXml" ds:itemID="{C68AAD1D-BD50-4F25-B341-4D22F4BCF01D}">
  <ds:schemaRefs>
    <ds:schemaRef ds:uri="Microsoft.SharePoint.Taxonomy.ContentTypeSync"/>
  </ds:schemaRefs>
</ds:datastoreItem>
</file>

<file path=customXml/itemProps6.xml><?xml version="1.0" encoding="utf-8"?>
<ds:datastoreItem xmlns:ds="http://schemas.openxmlformats.org/officeDocument/2006/customXml" ds:itemID="{56318625-E4FD-4F12-9ACA-B4DDAEB3708C}">
  <ds:schemaRefs>
    <ds:schemaRef ds:uri="http://schemas.microsoft.com/office/2006/metadata/customXs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Nov and Dec Team plan</Template>
  <TotalTime>17187</TotalTime>
  <Words>1798</Words>
  <Application>Microsoft Office PowerPoint</Application>
  <PresentationFormat>On-screen Show (4:3)</PresentationFormat>
  <Paragraphs>331</Paragraphs>
  <Slides>29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Nov and Dec Team plan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Monmouthshire County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Communications &amp; Engagement Team Overview</dc:title>
  <dc:creator>Barton, Abigail</dc:creator>
  <cp:lastModifiedBy>Davies, Peter</cp:lastModifiedBy>
  <cp:revision>1009</cp:revision>
  <cp:lastPrinted>2015-01-07T10:46:10Z</cp:lastPrinted>
  <dcterms:created xsi:type="dcterms:W3CDTF">2014-11-11T17:58:25Z</dcterms:created>
  <dcterms:modified xsi:type="dcterms:W3CDTF">2020-01-22T09:22:31Z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0x0101001E25AA713E15D44EA80A8ED1D22DEBB50D007C971B561938914598B22546B1632AFD</vt:lpwstr>
  </property>
  <property fmtid="{D5CDD505-2E9C-101B-9397-08002B2CF9AE}" pid="3" name="_dlc_DocIdItemGuid">
    <vt:lpwstr>2d8197c4-0c82-41b3-a608-32d025b5bbae</vt:lpwstr>
  </property>
  <property fmtid="{D5CDD505-2E9C-101B-9397-08002B2CF9AE}" pid="4" name="Team">
    <vt:lpwstr>10;#Branding|cfb13df7-1c25-49df-857f-7c164023192b</vt:lpwstr>
  </property>
  <property fmtid="{D5CDD505-2E9C-101B-9397-08002B2CF9AE}" pid="5" name="Template_x0020_Type">
    <vt:lpwstr>17;#Presentation|c52b0bf5-c085-45e1-9721-23dd691776ec</vt:lpwstr>
  </property>
  <property fmtid="{D5CDD505-2E9C-101B-9397-08002B2CF9AE}" pid="6" name="Team_x0020_Category">
    <vt:lpwstr/>
  </property>
  <property fmtid="{D5CDD505-2E9C-101B-9397-08002B2CF9AE}" pid="7" name="Template Type">
    <vt:lpwstr>17</vt:lpwstr>
  </property>
  <property fmtid="{D5CDD505-2E9C-101B-9397-08002B2CF9AE}" pid="8" name="Team Category">
    <vt:lpwstr/>
  </property>
  <property fmtid="{D5CDD505-2E9C-101B-9397-08002B2CF9AE}" pid="9" name="c7ed3a8a302742c99f2c9f35f835d9a0">
    <vt:lpwstr/>
  </property>
  <property fmtid="{D5CDD505-2E9C-101B-9397-08002B2CF9AE}" pid="10" name="Review_x0020_Frequency">
    <vt:lpwstr/>
  </property>
  <property fmtid="{D5CDD505-2E9C-101B-9397-08002B2CF9AE}" pid="11" name="Financial_x0020_Year">
    <vt:lpwstr/>
  </property>
  <property fmtid="{D5CDD505-2E9C-101B-9397-08002B2CF9AE}" pid="12" name="Project_x0020__x002F__x0020_Group">
    <vt:lpwstr/>
  </property>
  <property fmtid="{D5CDD505-2E9C-101B-9397-08002B2CF9AE}" pid="13" name="Month">
    <vt:lpwstr/>
  </property>
  <property fmtid="{D5CDD505-2E9C-101B-9397-08002B2CF9AE}" pid="14" name="Project_x0020_Team">
    <vt:lpwstr/>
  </property>
  <property fmtid="{D5CDD505-2E9C-101B-9397-08002B2CF9AE}" pid="15" name="cb717c4188d54fcc80f29692092a383f">
    <vt:lpwstr/>
  </property>
  <property fmtid="{D5CDD505-2E9C-101B-9397-08002B2CF9AE}" pid="16" name="oa1adb1b5c1b40519edab003046f83f6">
    <vt:lpwstr/>
  </property>
  <property fmtid="{D5CDD505-2E9C-101B-9397-08002B2CF9AE}" pid="17" name="f5a70f86bb24404fab6d6860852daaef">
    <vt:lpwstr/>
  </property>
  <property fmtid="{D5CDD505-2E9C-101B-9397-08002B2CF9AE}" pid="18" name="e39f7f9a1d004d76a8bc3b0417fce3d5">
    <vt:lpwstr/>
  </property>
  <property fmtid="{D5CDD505-2E9C-101B-9397-08002B2CF9AE}" pid="19" name="Financial Year">
    <vt:lpwstr/>
  </property>
  <property fmtid="{D5CDD505-2E9C-101B-9397-08002B2CF9AE}" pid="20" name="Review Frequency">
    <vt:lpwstr/>
  </property>
  <property fmtid="{D5CDD505-2E9C-101B-9397-08002B2CF9AE}" pid="21" name="Project / Group">
    <vt:lpwstr/>
  </property>
  <property fmtid="{D5CDD505-2E9C-101B-9397-08002B2CF9AE}" pid="22" name="Project Team">
    <vt:lpwstr/>
  </property>
  <property fmtid="{D5CDD505-2E9C-101B-9397-08002B2CF9AE}" pid="23" name="_dlc_DocId">
    <vt:lpwstr>VH66NENYYCDY-8-55</vt:lpwstr>
  </property>
  <property fmtid="{D5CDD505-2E9C-101B-9397-08002B2CF9AE}" pid="24" name="_dlc_DocIdUrl">
    <vt:lpwstr>http://infohub/upload/_layouts/15/DocIdRedir.aspx?ID=VH66NENYYCDY-8-55, VH66NENYYCDY-8-55</vt:lpwstr>
  </property>
  <property fmtid="{D5CDD505-2E9C-101B-9397-08002B2CF9AE}" pid="25" name="Document Owner">
    <vt:lpwstr/>
  </property>
  <property fmtid="{D5CDD505-2E9C-101B-9397-08002B2CF9AE}" pid="26" name="TaxCatchAll">
    <vt:lpwstr>17;#;#10;#</vt:lpwstr>
  </property>
  <property fmtid="{D5CDD505-2E9C-101B-9397-08002B2CF9AE}" pid="27" name="o67dad9724864780af24f25c732b0cd4">
    <vt:lpwstr>Brandingcfb13df7-1c25-49df-857f-7c164023192b</vt:lpwstr>
  </property>
  <property fmtid="{D5CDD505-2E9C-101B-9397-08002B2CF9AE}" pid="28" name="ie876d2317bb48de84fb34778ed9a2fa">
    <vt:lpwstr>Presentationc52b0bf5-c085-45e1-9721-23dd691776ec</vt:lpwstr>
  </property>
  <property fmtid="{D5CDD505-2E9C-101B-9397-08002B2CF9AE}" pid="29" name="kdbe8137b310408881a36ad5c39fd400">
    <vt:lpwstr/>
  </property>
</Properties>
</file>