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0" r:id="rId2"/>
  </p:sldMasterIdLst>
  <p:notesMasterIdLst>
    <p:notesMasterId r:id="rId82"/>
  </p:notesMasterIdLst>
  <p:handoutMasterIdLst>
    <p:handoutMasterId r:id="rId83"/>
  </p:handoutMasterIdLst>
  <p:sldIdLst>
    <p:sldId id="256" r:id="rId3"/>
    <p:sldId id="257" r:id="rId4"/>
    <p:sldId id="339" r:id="rId5"/>
    <p:sldId id="259" r:id="rId6"/>
    <p:sldId id="349" r:id="rId7"/>
    <p:sldId id="260" r:id="rId8"/>
    <p:sldId id="325" r:id="rId9"/>
    <p:sldId id="262" r:id="rId10"/>
    <p:sldId id="258" r:id="rId11"/>
    <p:sldId id="263" r:id="rId12"/>
    <p:sldId id="264" r:id="rId13"/>
    <p:sldId id="265" r:id="rId14"/>
    <p:sldId id="266" r:id="rId15"/>
    <p:sldId id="267" r:id="rId16"/>
    <p:sldId id="268" r:id="rId17"/>
    <p:sldId id="269" r:id="rId18"/>
    <p:sldId id="270" r:id="rId19"/>
    <p:sldId id="271" r:id="rId20"/>
    <p:sldId id="273" r:id="rId21"/>
    <p:sldId id="274" r:id="rId22"/>
    <p:sldId id="275" r:id="rId23"/>
    <p:sldId id="276" r:id="rId24"/>
    <p:sldId id="277" r:id="rId25"/>
    <p:sldId id="338" r:id="rId26"/>
    <p:sldId id="278" r:id="rId27"/>
    <p:sldId id="279" r:id="rId28"/>
    <p:sldId id="280" r:id="rId29"/>
    <p:sldId id="281" r:id="rId30"/>
    <p:sldId id="282" r:id="rId31"/>
    <p:sldId id="283" r:id="rId32"/>
    <p:sldId id="284" r:id="rId33"/>
    <p:sldId id="285" r:id="rId34"/>
    <p:sldId id="286" r:id="rId35"/>
    <p:sldId id="289" r:id="rId36"/>
    <p:sldId id="290" r:id="rId37"/>
    <p:sldId id="287" r:id="rId38"/>
    <p:sldId id="326"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31" r:id="rId52"/>
    <p:sldId id="304" r:id="rId53"/>
    <p:sldId id="305" r:id="rId54"/>
    <p:sldId id="306" r:id="rId55"/>
    <p:sldId id="307" r:id="rId56"/>
    <p:sldId id="308" r:id="rId57"/>
    <p:sldId id="309" r:id="rId58"/>
    <p:sldId id="310" r:id="rId59"/>
    <p:sldId id="311" r:id="rId60"/>
    <p:sldId id="312" r:id="rId61"/>
    <p:sldId id="313" r:id="rId62"/>
    <p:sldId id="315" r:id="rId63"/>
    <p:sldId id="314" r:id="rId64"/>
    <p:sldId id="328" r:id="rId65"/>
    <p:sldId id="321" r:id="rId66"/>
    <p:sldId id="322" r:id="rId67"/>
    <p:sldId id="333" r:id="rId68"/>
    <p:sldId id="334" r:id="rId69"/>
    <p:sldId id="335" r:id="rId70"/>
    <p:sldId id="336" r:id="rId71"/>
    <p:sldId id="337" r:id="rId72"/>
    <p:sldId id="316" r:id="rId73"/>
    <p:sldId id="332" r:id="rId74"/>
    <p:sldId id="317" r:id="rId75"/>
    <p:sldId id="329" r:id="rId76"/>
    <p:sldId id="330" r:id="rId77"/>
    <p:sldId id="318" r:id="rId78"/>
    <p:sldId id="320" r:id="rId79"/>
    <p:sldId id="323" r:id="rId80"/>
    <p:sldId id="327" r:id="rId81"/>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notesMaster" Target="notesMasters/notes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DD334286-414B-4C2D-9C9D-FBAC43C23531}" type="datetimeFigureOut">
              <a:rPr lang="en-GB" smtClean="0"/>
              <a:t>07/09/2019</a:t>
            </a:fld>
            <a:endParaRPr lang="en-GB"/>
          </a:p>
        </p:txBody>
      </p:sp>
      <p:sp>
        <p:nvSpPr>
          <p:cNvPr id="4" name="Footer Placeholder 3"/>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44A2284C-4DE4-4336-9026-51739F6A2271}" type="slidenum">
              <a:rPr lang="en-GB" smtClean="0"/>
              <a:t>‹#›</a:t>
            </a:fld>
            <a:endParaRPr lang="en-GB"/>
          </a:p>
        </p:txBody>
      </p:sp>
    </p:spTree>
    <p:extLst>
      <p:ext uri="{BB962C8B-B14F-4D97-AF65-F5344CB8AC3E}">
        <p14:creationId xmlns:p14="http://schemas.microsoft.com/office/powerpoint/2010/main" val="3567425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A2093E16-66AF-4BF8-AFEB-04CE5D29E0D2}" type="datetimeFigureOut">
              <a:rPr lang="en-GB" smtClean="0"/>
              <a:t>07/09/2019</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368EAF0B-F472-44AD-B628-9122BF033DE0}" type="slidenum">
              <a:rPr lang="en-GB" smtClean="0"/>
              <a:t>‹#›</a:t>
            </a:fld>
            <a:endParaRPr lang="en-GB"/>
          </a:p>
        </p:txBody>
      </p:sp>
    </p:spTree>
    <p:extLst>
      <p:ext uri="{BB962C8B-B14F-4D97-AF65-F5344CB8AC3E}">
        <p14:creationId xmlns:p14="http://schemas.microsoft.com/office/powerpoint/2010/main" val="3611922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AF1B55-9734-47B6-89CE-989E8CB64AD9}" type="slidenum">
              <a:rPr lang="en-GB" altLang="en-US" smtClean="0">
                <a:latin typeface="Arial" panose="020B0604020202020204" pitchFamily="34" charset="0"/>
                <a:cs typeface="Arial" panose="020B0604020202020204" pitchFamily="34" charset="0"/>
              </a:rPr>
              <a:pPr fontAlgn="base">
                <a:spcBef>
                  <a:spcPct val="0"/>
                </a:spcBef>
                <a:spcAft>
                  <a:spcPct val="0"/>
                </a:spcAft>
              </a:pPr>
              <a:t>12</a:t>
            </a:fld>
            <a:endParaRPr lang="en-GB" altLang="en-US" smtClean="0">
              <a:latin typeface="Arial" panose="020B0604020202020204" pitchFamily="34" charset="0"/>
              <a:cs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914400" y="5138606"/>
            <a:ext cx="5029200" cy="48675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09310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xfrm>
            <a:off x="914400" y="5100619"/>
            <a:ext cx="5029200" cy="48329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80% is your knowledge behind the slides</a:t>
            </a:r>
          </a:p>
          <a:p>
            <a:r>
              <a:rPr lang="en-GB" altLang="en-US" smtClean="0"/>
              <a:t>Who is the expert?</a:t>
            </a:r>
          </a:p>
          <a:p>
            <a:r>
              <a:rPr lang="en-GB" altLang="en-US" smtClean="0"/>
              <a:t>Who has the power for change?</a:t>
            </a:r>
          </a:p>
        </p:txBody>
      </p:sp>
    </p:spTree>
    <p:extLst>
      <p:ext uri="{BB962C8B-B14F-4D97-AF65-F5344CB8AC3E}">
        <p14:creationId xmlns:p14="http://schemas.microsoft.com/office/powerpoint/2010/main" val="2794027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368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D6FE63C-5FC1-42B2-8D55-B8CB2C816FE4}" type="slidenum">
              <a:rPr lang="en-GB" altLang="en-US" smtClean="0"/>
              <a:pPr fontAlgn="base">
                <a:spcBef>
                  <a:spcPct val="0"/>
                </a:spcBef>
                <a:spcAft>
                  <a:spcPct val="0"/>
                </a:spcAft>
              </a:pPr>
              <a:t>65</a:t>
            </a:fld>
            <a:endParaRPr lang="en-GB" altLang="en-US" smtClean="0"/>
          </a:p>
        </p:txBody>
      </p:sp>
    </p:spTree>
    <p:extLst>
      <p:ext uri="{BB962C8B-B14F-4D97-AF65-F5344CB8AC3E}">
        <p14:creationId xmlns:p14="http://schemas.microsoft.com/office/powerpoint/2010/main" val="2736581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A challenge – the new Act focuses on putting the needs and desires of the user at the heart of your support and understanding what their personal outcomes are. You’ll have already heard today about how challenging that might be.</a:t>
            </a:r>
          </a:p>
          <a:p>
            <a:endParaRPr lang="en-GB" altLang="en-US" smtClean="0"/>
          </a:p>
          <a:p>
            <a:r>
              <a:rPr lang="en-GB" altLang="en-US" smtClean="0"/>
              <a:t>Knowing whether you are helping someone </a:t>
            </a:r>
            <a:r>
              <a:rPr lang="en-GB" altLang="en-US" b="1" smtClean="0"/>
              <a:t>feel</a:t>
            </a:r>
            <a:r>
              <a:rPr lang="en-GB" altLang="en-US" smtClean="0"/>
              <a:t> that they are progressing towards these outcomes is equally as challenging – being able to quantify this is even harder.</a:t>
            </a:r>
          </a:p>
          <a:p>
            <a:endParaRPr lang="en-GB" altLang="en-US" smtClean="0"/>
          </a:p>
          <a:p>
            <a:r>
              <a:rPr lang="en-GB" altLang="en-US" smtClean="0"/>
              <a:t>You’ve been hearing today about how important the conversation is to this process – we want to make sure that the measurement aspect doesn’t overshadow this.</a:t>
            </a:r>
          </a:p>
          <a:p>
            <a:endParaRPr lang="en-GB" altLang="en-US" smtClean="0"/>
          </a:p>
          <a:p>
            <a:r>
              <a:rPr lang="en-GB" altLang="en-US" smtClean="0"/>
              <a:t>For this reason we based our proposed methodology on the advice in the training. </a:t>
            </a:r>
          </a:p>
          <a:p>
            <a:endParaRPr lang="en-GB" altLang="en-US" smtClean="0"/>
          </a:p>
          <a:p>
            <a:r>
              <a:rPr lang="en-GB" altLang="en-US" smtClean="0"/>
              <a:t>You’ll recall that one of the key ways to getting to the heart of an individuals personal outcomes is to ask them to imagine what things would look like if everything was as they’d like it to be and the converse. Within that scale they are then asked to identify where they think they currently are on that scale and where they would reasonable like to get to. Seemed a very sensible approach as a starting point for measuring progress towards outcomes. This could be used as baseline data form which we can track progress over time.</a:t>
            </a:r>
          </a:p>
          <a:p>
            <a:endParaRPr lang="en-GB" altLang="en-US" smtClean="0"/>
          </a:p>
          <a:p>
            <a:r>
              <a:rPr lang="en-GB" altLang="en-US" smtClean="0"/>
              <a:t>Describe it as similar to the pain score approach…a doctor doesn’t define what 2 – 9 means – what is important is that the client feels that they are making progress towards their outcomes.</a:t>
            </a:r>
          </a:p>
          <a:p>
            <a:endParaRPr lang="en-GB" altLang="en-US" smtClean="0"/>
          </a:p>
          <a:p>
            <a:r>
              <a:rPr lang="en-GB" altLang="en-US" smtClean="0"/>
              <a:t>The beauty of this approach is that it can be applied to all outcomes and is a tangible, consistent way of measuring progress. </a:t>
            </a:r>
          </a:p>
          <a:p>
            <a:endParaRPr lang="en-GB" altLang="en-US" smtClean="0"/>
          </a:p>
          <a:p>
            <a:r>
              <a:rPr lang="en-GB" altLang="en-US" smtClean="0"/>
              <a:t>What’s key to all of this is identifying the outcomes.</a:t>
            </a:r>
          </a:p>
          <a:p>
            <a:endParaRPr lang="en-GB" altLang="en-US" smtClean="0"/>
          </a:p>
          <a:p>
            <a:r>
              <a:rPr lang="en-GB" altLang="en-US" smtClean="0"/>
              <a:t>There are some issues – applying to certain clients: dementia/families, etc. Applies to the conversation as much as the measurement. Reinforce is that we are simply trying to identify a way of transcribing the conversation.</a:t>
            </a:r>
          </a:p>
        </p:txBody>
      </p:sp>
      <p:sp>
        <p:nvSpPr>
          <p:cNvPr id="297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pPr>
            <a:fld id="{480A7BCA-E88C-4A7B-BA78-A0FA1BA0D380}" type="slidenum">
              <a:rPr lang="en-GB" altLang="en-US" smtClean="0"/>
              <a:pPr fontAlgn="base">
                <a:spcBef>
                  <a:spcPct val="0"/>
                </a:spcBef>
                <a:spcAft>
                  <a:spcPct val="0"/>
                </a:spcAft>
              </a:pPr>
              <a:t>72</a:t>
            </a:fld>
            <a:endParaRPr lang="en-GB" altLang="en-US" smtClean="0"/>
          </a:p>
        </p:txBody>
      </p:sp>
    </p:spTree>
    <p:extLst>
      <p:ext uri="{BB962C8B-B14F-4D97-AF65-F5344CB8AC3E}">
        <p14:creationId xmlns:p14="http://schemas.microsoft.com/office/powerpoint/2010/main" val="4212212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9234" y="6269039"/>
            <a:ext cx="124671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1" y="6248400"/>
            <a:ext cx="191981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0168" y="609600"/>
            <a:ext cx="10773833"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910167" y="1981200"/>
            <a:ext cx="10363200" cy="4114800"/>
          </a:xfrm>
        </p:spPr>
        <p:txBody>
          <a:bodyPr rtlCol="0">
            <a:normAutofit/>
          </a:bodyPr>
          <a:lstStyle/>
          <a:p>
            <a:pPr lvl="0"/>
            <a:endParaRPr lang="en-GB" noProof="0" dirty="0"/>
          </a:p>
        </p:txBody>
      </p:sp>
      <p:sp>
        <p:nvSpPr>
          <p:cNvPr id="6" name="Rectangle 2055"/>
          <p:cNvSpPr>
            <a:spLocks noGrp="1" noChangeArrowheads="1"/>
          </p:cNvSpPr>
          <p:nvPr>
            <p:ph type="dt" sz="half" idx="10"/>
          </p:nvPr>
        </p:nvSpPr>
        <p:spPr/>
        <p:txBody>
          <a:bodyPr/>
          <a:lstStyle>
            <a:lvl1pPr>
              <a:defRPr/>
            </a:lvl1pPr>
          </a:lstStyle>
          <a:p>
            <a:pPr>
              <a:defRPr/>
            </a:pPr>
            <a:fld id="{C6DC2228-0062-4550-997F-E6A03B1D1F76}" type="datetime1">
              <a:rPr lang="en-GB"/>
              <a:pPr>
                <a:defRPr/>
              </a:pPr>
              <a:t>07/09/2019</a:t>
            </a:fld>
            <a:endParaRPr lang="en-GB"/>
          </a:p>
        </p:txBody>
      </p:sp>
      <p:sp>
        <p:nvSpPr>
          <p:cNvPr id="7" name="Rectangle 2056"/>
          <p:cNvSpPr>
            <a:spLocks noGrp="1" noChangeArrowheads="1"/>
          </p:cNvSpPr>
          <p:nvPr>
            <p:ph type="ftr" sz="quarter" idx="11"/>
          </p:nvPr>
        </p:nvSpPr>
        <p:spPr/>
        <p:txBody>
          <a:bodyPr/>
          <a:lstStyle>
            <a:lvl1pPr>
              <a:defRPr/>
            </a:lvl1pPr>
          </a:lstStyle>
          <a:p>
            <a:pPr>
              <a:defRPr/>
            </a:pPr>
            <a:endParaRPr lang="en-GB"/>
          </a:p>
        </p:txBody>
      </p:sp>
      <p:sp>
        <p:nvSpPr>
          <p:cNvPr id="8" name="Rectangle 2057"/>
          <p:cNvSpPr>
            <a:spLocks noGrp="1" noChangeArrowheads="1"/>
          </p:cNvSpPr>
          <p:nvPr>
            <p:ph type="sldNum" sz="quarter" idx="12"/>
          </p:nvPr>
        </p:nvSpPr>
        <p:spPr/>
        <p:txBody>
          <a:bodyPr/>
          <a:lstStyle>
            <a:lvl2pPr lvl="1" eaLnBrk="1" hangingPunct="1">
              <a:defRPr/>
            </a:lvl2pPr>
          </a:lstStyle>
          <a:p>
            <a:pPr lvl="1">
              <a:defRPr/>
            </a:pPr>
            <a:fld id="{067CBF92-9BBF-473D-9ADA-C495C5580CCC}" type="slidenum">
              <a:rPr lang="en-GB" altLang="en-US"/>
              <a:pPr lvl="1">
                <a:defRPr/>
              </a:pPr>
              <a:t>‹#›</a:t>
            </a:fld>
            <a:endParaRPr lang="en-GB" altLang="en-US">
              <a:latin typeface="Tw Cen MT" pitchFamily="34" charset="0"/>
            </a:endParaRPr>
          </a:p>
        </p:txBody>
      </p:sp>
    </p:spTree>
    <p:extLst>
      <p:ext uri="{BB962C8B-B14F-4D97-AF65-F5344CB8AC3E}">
        <p14:creationId xmlns:p14="http://schemas.microsoft.com/office/powerpoint/2010/main" val="89950142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595C9740-41DA-4144-9AFE-70032FE785F9}" type="datetimeFigureOut">
              <a:rPr lang="en-US">
                <a:solidFill>
                  <a:prstClr val="black">
                    <a:tint val="75000"/>
                  </a:prstClr>
                </a:solidFill>
              </a:rPr>
              <a:pPr>
                <a:defRPr/>
              </a:pPr>
              <a:t>9/7/2019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8ADC2C4-98F3-46A0-B65A-2018234E4290}" type="slidenum">
              <a:rPr lang="en-US" altLang="en-US"/>
              <a:pPr>
                <a:defRPr/>
              </a:pPr>
              <a:t>‹#›</a:t>
            </a:fld>
            <a:endParaRPr lang="en-US" altLang="en-US"/>
          </a:p>
        </p:txBody>
      </p:sp>
    </p:spTree>
    <p:extLst>
      <p:ext uri="{BB962C8B-B14F-4D97-AF65-F5344CB8AC3E}">
        <p14:creationId xmlns:p14="http://schemas.microsoft.com/office/powerpoint/2010/main" val="2878610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12585" y="6297614"/>
            <a:ext cx="12467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1" y="6248400"/>
            <a:ext cx="191981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rtlCol="0"/>
          <a:lstStyle>
            <a:lvl1pPr fontAlgn="auto">
              <a:spcBef>
                <a:spcPts val="0"/>
              </a:spcBef>
              <a:spcAft>
                <a:spcPts val="0"/>
              </a:spcAft>
              <a:defRPr>
                <a:solidFill>
                  <a:schemeClr val="tx1">
                    <a:tint val="75000"/>
                  </a:schemeClr>
                </a:solidFill>
                <a:latin typeface="+mn-lt"/>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1350896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34A7CE2F-FB55-4BE3-8080-F9F323CE5FA3}" type="datetimeFigureOut">
              <a:rPr lang="en-US">
                <a:solidFill>
                  <a:prstClr val="black">
                    <a:tint val="75000"/>
                  </a:prstClr>
                </a:solidFill>
              </a:rPr>
              <a:pPr>
                <a:defRPr/>
              </a:pPr>
              <a:t>9/7/2019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763C8C-F24D-45CA-9A75-92949A70352C}" type="slidenum">
              <a:rPr lang="en-US" altLang="en-US"/>
              <a:pPr>
                <a:defRPr/>
              </a:pPr>
              <a:t>‹#›</a:t>
            </a:fld>
            <a:endParaRPr lang="en-US" altLang="en-US"/>
          </a:p>
        </p:txBody>
      </p:sp>
    </p:spTree>
    <p:extLst>
      <p:ext uri="{BB962C8B-B14F-4D97-AF65-F5344CB8AC3E}">
        <p14:creationId xmlns:p14="http://schemas.microsoft.com/office/powerpoint/2010/main" val="2402623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1" y="6272214"/>
            <a:ext cx="19177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24718" y="6278564"/>
            <a:ext cx="130598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4"/>
          <p:cNvSpPr>
            <a:spLocks noGrp="1"/>
          </p:cNvSpPr>
          <p:nvPr>
            <p:ph type="dt" sz="half" idx="10"/>
          </p:nvPr>
        </p:nvSpPr>
        <p:spPr/>
        <p:txBody>
          <a:bodyPr/>
          <a:lstStyle>
            <a:lvl1pPr>
              <a:defRPr/>
            </a:lvl1pPr>
          </a:lstStyle>
          <a:p>
            <a:pPr>
              <a:defRPr/>
            </a:pPr>
            <a:fld id="{292D6F96-F10B-407F-9B4C-7C8979BA87B0}" type="datetimeFigureOut">
              <a:rPr lang="en-US">
                <a:solidFill>
                  <a:prstClr val="black">
                    <a:tint val="75000"/>
                  </a:prstClr>
                </a:solidFill>
              </a:rPr>
              <a:pPr>
                <a:defRPr/>
              </a:pPr>
              <a:t>9/7/2019</a:t>
            </a:fld>
            <a:endParaRPr lang="en-US" dirty="0">
              <a:solidFill>
                <a:prstClr val="black">
                  <a:tint val="75000"/>
                </a:prstClr>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6"/>
          <p:cNvSpPr>
            <a:spLocks noGrp="1"/>
          </p:cNvSpPr>
          <p:nvPr>
            <p:ph type="sldNum" sz="quarter" idx="12"/>
          </p:nvPr>
        </p:nvSpPr>
        <p:spPr/>
        <p:txBody>
          <a:bodyPr/>
          <a:lstStyle>
            <a:lvl1pPr>
              <a:defRPr/>
            </a:lvl1pPr>
          </a:lstStyle>
          <a:p>
            <a:pPr>
              <a:defRPr/>
            </a:pPr>
            <a:fld id="{CE69C4FE-1E0E-41F2-B08B-55003984E1D2}" type="slidenum">
              <a:rPr lang="en-US" altLang="en-US"/>
              <a:pPr>
                <a:defRPr/>
              </a:pPr>
              <a:t>‹#›</a:t>
            </a:fld>
            <a:endParaRPr lang="en-US" altLang="en-US"/>
          </a:p>
        </p:txBody>
      </p:sp>
    </p:spTree>
    <p:extLst>
      <p:ext uri="{BB962C8B-B14F-4D97-AF65-F5344CB8AC3E}">
        <p14:creationId xmlns:p14="http://schemas.microsoft.com/office/powerpoint/2010/main" val="1498612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15218" y="6297613"/>
            <a:ext cx="1200149"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1" y="6289676"/>
            <a:ext cx="19177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6"/>
          <p:cNvSpPr>
            <a:spLocks noGrp="1"/>
          </p:cNvSpPr>
          <p:nvPr>
            <p:ph type="dt" sz="half" idx="10"/>
          </p:nvPr>
        </p:nvSpPr>
        <p:spPr/>
        <p:txBody>
          <a:bodyPr/>
          <a:lstStyle>
            <a:lvl1pPr>
              <a:defRPr/>
            </a:lvl1pPr>
          </a:lstStyle>
          <a:p>
            <a:pPr>
              <a:defRPr/>
            </a:pPr>
            <a:fld id="{B133483C-09EC-4A80-86F9-25A6BC789F7C}" type="datetimeFigureOut">
              <a:rPr lang="en-US">
                <a:solidFill>
                  <a:prstClr val="black">
                    <a:tint val="75000"/>
                  </a:prstClr>
                </a:solidFill>
              </a:rPr>
              <a:pPr>
                <a:defRPr/>
              </a:pPr>
              <a:t>9/7/2019</a:t>
            </a:fld>
            <a:endParaRPr lang="en-US" dirty="0">
              <a:solidFill>
                <a:prstClr val="black">
                  <a:tint val="75000"/>
                </a:prstClr>
              </a:solidFill>
            </a:endParaRPr>
          </a:p>
        </p:txBody>
      </p:sp>
      <p:sp>
        <p:nvSpPr>
          <p:cNvPr id="10" name="Footer Placeholder 7"/>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1" name="Slide Number Placeholder 8"/>
          <p:cNvSpPr>
            <a:spLocks noGrp="1"/>
          </p:cNvSpPr>
          <p:nvPr>
            <p:ph type="sldNum" sz="quarter" idx="12"/>
          </p:nvPr>
        </p:nvSpPr>
        <p:spPr/>
        <p:txBody>
          <a:bodyPr/>
          <a:lstStyle>
            <a:lvl1pPr>
              <a:defRPr/>
            </a:lvl1pPr>
          </a:lstStyle>
          <a:p>
            <a:pPr>
              <a:defRPr/>
            </a:pPr>
            <a:fld id="{5525C320-F3FB-4183-975F-D9E3E08B1DCF}" type="slidenum">
              <a:rPr lang="en-US" altLang="en-US"/>
              <a:pPr>
                <a:defRPr/>
              </a:pPr>
              <a:t>‹#›</a:t>
            </a:fld>
            <a:endParaRPr lang="en-US" altLang="en-US"/>
          </a:p>
        </p:txBody>
      </p:sp>
    </p:spTree>
    <p:extLst>
      <p:ext uri="{BB962C8B-B14F-4D97-AF65-F5344CB8AC3E}">
        <p14:creationId xmlns:p14="http://schemas.microsoft.com/office/powerpoint/2010/main" val="3172257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1" y="6248401"/>
            <a:ext cx="19177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24718" y="6280151"/>
            <a:ext cx="1060449"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5" name="Date Placeholder 2"/>
          <p:cNvSpPr>
            <a:spLocks noGrp="1"/>
          </p:cNvSpPr>
          <p:nvPr>
            <p:ph type="dt" sz="half" idx="10"/>
          </p:nvPr>
        </p:nvSpPr>
        <p:spPr/>
        <p:txBody>
          <a:bodyPr/>
          <a:lstStyle>
            <a:lvl1pPr>
              <a:defRPr/>
            </a:lvl1pPr>
          </a:lstStyle>
          <a:p>
            <a:pPr>
              <a:defRPr/>
            </a:pPr>
            <a:fld id="{DE84D07C-36F5-4D9A-8EF5-7161D33E1B06}" type="datetimeFigureOut">
              <a:rPr lang="en-US">
                <a:solidFill>
                  <a:prstClr val="black">
                    <a:tint val="75000"/>
                  </a:prstClr>
                </a:solidFill>
              </a:rPr>
              <a:pPr>
                <a:defRPr/>
              </a:pPr>
              <a:t>9/7/2019</a:t>
            </a:fld>
            <a:endParaRPr lang="en-US">
              <a:solidFill>
                <a:prstClr val="black">
                  <a:tint val="75000"/>
                </a:prstClr>
              </a:solidFill>
            </a:endParaRPr>
          </a:p>
        </p:txBody>
      </p:sp>
      <p:sp>
        <p:nvSpPr>
          <p:cNvPr id="6" name="Footer Placeholder 3"/>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4"/>
          <p:cNvSpPr>
            <a:spLocks noGrp="1"/>
          </p:cNvSpPr>
          <p:nvPr>
            <p:ph type="sldNum" sz="quarter" idx="12"/>
          </p:nvPr>
        </p:nvSpPr>
        <p:spPr/>
        <p:txBody>
          <a:bodyPr/>
          <a:lstStyle>
            <a:lvl1pPr>
              <a:defRPr/>
            </a:lvl1pPr>
          </a:lstStyle>
          <a:p>
            <a:pPr>
              <a:defRPr/>
            </a:pPr>
            <a:fld id="{5DFBD970-A593-468C-9D85-A1137C8BF098}" type="slidenum">
              <a:rPr lang="en-US" altLang="en-US"/>
              <a:pPr>
                <a:defRPr/>
              </a:pPr>
              <a:t>‹#›</a:t>
            </a:fld>
            <a:endParaRPr lang="en-US" altLang="en-US"/>
          </a:p>
        </p:txBody>
      </p:sp>
    </p:spTree>
    <p:extLst>
      <p:ext uri="{BB962C8B-B14F-4D97-AF65-F5344CB8AC3E}">
        <p14:creationId xmlns:p14="http://schemas.microsoft.com/office/powerpoint/2010/main" val="1221922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1" y="6248401"/>
            <a:ext cx="19177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12584" y="6283325"/>
            <a:ext cx="134408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1"/>
          <p:cNvSpPr>
            <a:spLocks noGrp="1"/>
          </p:cNvSpPr>
          <p:nvPr>
            <p:ph type="dt" sz="half" idx="10"/>
          </p:nvPr>
        </p:nvSpPr>
        <p:spPr/>
        <p:txBody>
          <a:bodyPr/>
          <a:lstStyle>
            <a:lvl1pPr>
              <a:defRPr/>
            </a:lvl1pPr>
          </a:lstStyle>
          <a:p>
            <a:pPr>
              <a:defRPr/>
            </a:pPr>
            <a:fld id="{3FAC5150-D6C5-4C44-815A-FAA292A57852}" type="datetimeFigureOut">
              <a:rPr lang="en-US">
                <a:solidFill>
                  <a:prstClr val="black">
                    <a:tint val="75000"/>
                  </a:prstClr>
                </a:solidFill>
              </a:rPr>
              <a:pPr>
                <a:defRPr/>
              </a:pPr>
              <a:t>9/7/2019</a:t>
            </a:fld>
            <a:endParaRPr lang="en-US" dirty="0">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3"/>
          <p:cNvSpPr>
            <a:spLocks noGrp="1"/>
          </p:cNvSpPr>
          <p:nvPr>
            <p:ph type="sldNum" sz="quarter" idx="12"/>
          </p:nvPr>
        </p:nvSpPr>
        <p:spPr/>
        <p:txBody>
          <a:bodyPr/>
          <a:lstStyle>
            <a:lvl1pPr>
              <a:defRPr/>
            </a:lvl1pPr>
          </a:lstStyle>
          <a:p>
            <a:pPr>
              <a:defRPr/>
            </a:pPr>
            <a:fld id="{76035D8B-26F1-4378-889E-220A32298BB9}" type="slidenum">
              <a:rPr lang="en-US" altLang="en-US"/>
              <a:pPr>
                <a:defRPr/>
              </a:pPr>
              <a:t>‹#›</a:t>
            </a:fld>
            <a:endParaRPr lang="en-US" altLang="en-US"/>
          </a:p>
        </p:txBody>
      </p:sp>
    </p:spTree>
    <p:extLst>
      <p:ext uri="{BB962C8B-B14F-4D97-AF65-F5344CB8AC3E}">
        <p14:creationId xmlns:p14="http://schemas.microsoft.com/office/powerpoint/2010/main" val="17400677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04A874C-F6BA-47BF-ACEC-72FF590986D5}" type="datetimeFigureOut">
              <a:rPr lang="en-US">
                <a:solidFill>
                  <a:prstClr val="black">
                    <a:tint val="75000"/>
                  </a:prstClr>
                </a:solidFill>
              </a:rPr>
              <a:pPr>
                <a:defRPr/>
              </a:pPr>
              <a:t>9/7/2019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8E188CC-ABEF-4B23-B3B1-7ECCA291370B}" type="slidenum">
              <a:rPr lang="en-US" altLang="en-US"/>
              <a:pPr>
                <a:defRPr/>
              </a:pPr>
              <a:t>‹#›</a:t>
            </a:fld>
            <a:endParaRPr lang="en-US" altLang="en-US"/>
          </a:p>
        </p:txBody>
      </p:sp>
    </p:spTree>
    <p:extLst>
      <p:ext uri="{BB962C8B-B14F-4D97-AF65-F5344CB8AC3E}">
        <p14:creationId xmlns:p14="http://schemas.microsoft.com/office/powerpoint/2010/main" val="3764357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D8B231E-9C22-4985-9FC8-72AAB9A89985}" type="datetimeFigureOut">
              <a:rPr lang="en-US">
                <a:solidFill>
                  <a:prstClr val="black">
                    <a:tint val="75000"/>
                  </a:prstClr>
                </a:solidFill>
              </a:rPr>
              <a:pPr>
                <a:defRPr/>
              </a:pPr>
              <a:t>9/7/2019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F254B0-4325-4271-A3B5-78758402D1E0}" type="slidenum">
              <a:rPr lang="en-US" altLang="en-US"/>
              <a:pPr>
                <a:defRPr/>
              </a:pPr>
              <a:t>‹#›</a:t>
            </a:fld>
            <a:endParaRPr lang="en-US" altLang="en-US"/>
          </a:p>
        </p:txBody>
      </p:sp>
    </p:spTree>
    <p:extLst>
      <p:ext uri="{BB962C8B-B14F-4D97-AF65-F5344CB8AC3E}">
        <p14:creationId xmlns:p14="http://schemas.microsoft.com/office/powerpoint/2010/main" val="8602174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6FA6F5B-329F-413A-B3ED-0C1FC9DD559A}" type="datetimeFigureOut">
              <a:rPr lang="en-US">
                <a:solidFill>
                  <a:prstClr val="black">
                    <a:tint val="75000"/>
                  </a:prstClr>
                </a:solidFill>
              </a:rPr>
              <a:pPr>
                <a:defRPr/>
              </a:pPr>
              <a:t>9/7/2019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7C6479-5AB1-4983-829E-3B1AA4E70940}" type="slidenum">
              <a:rPr lang="en-US" altLang="en-US"/>
              <a:pPr>
                <a:defRPr/>
              </a:pPr>
              <a:t>‹#›</a:t>
            </a:fld>
            <a:endParaRPr lang="en-US" altLang="en-US"/>
          </a:p>
        </p:txBody>
      </p:sp>
    </p:spTree>
    <p:extLst>
      <p:ext uri="{BB962C8B-B14F-4D97-AF65-F5344CB8AC3E}">
        <p14:creationId xmlns:p14="http://schemas.microsoft.com/office/powerpoint/2010/main" val="763497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71C89CB1-5708-4A02-B4FF-00C9568AF04E}" type="datetimeFigureOut">
              <a:rPr lang="en-US">
                <a:solidFill>
                  <a:prstClr val="black">
                    <a:tint val="75000"/>
                  </a:prstClr>
                </a:solidFill>
              </a:rPr>
              <a:pPr>
                <a:defRPr/>
              </a:pPr>
              <a:t>9/7/2019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AA437FA-7463-4263-B62B-7EE4D1779DBE}" type="slidenum">
              <a:rPr lang="en-US" altLang="en-US"/>
              <a:pPr>
                <a:defRPr/>
              </a:pPr>
              <a:t>‹#›</a:t>
            </a:fld>
            <a:endParaRPr lang="en-US" altLang="en-US"/>
          </a:p>
        </p:txBody>
      </p:sp>
    </p:spTree>
    <p:extLst>
      <p:ext uri="{BB962C8B-B14F-4D97-AF65-F5344CB8AC3E}">
        <p14:creationId xmlns:p14="http://schemas.microsoft.com/office/powerpoint/2010/main" val="3174451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9234" y="6269039"/>
            <a:ext cx="1246717"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1" y="6248400"/>
            <a:ext cx="191981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0168" y="609600"/>
            <a:ext cx="10773833"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910167" y="1981200"/>
            <a:ext cx="10363200" cy="4114800"/>
          </a:xfrm>
        </p:spPr>
        <p:txBody>
          <a:bodyPr rtlCol="0">
            <a:normAutofit/>
          </a:bodyPr>
          <a:lstStyle/>
          <a:p>
            <a:pPr lvl="0"/>
            <a:endParaRPr lang="en-GB" noProof="0" dirty="0"/>
          </a:p>
        </p:txBody>
      </p:sp>
      <p:sp>
        <p:nvSpPr>
          <p:cNvPr id="6" name="Rectangle 2055"/>
          <p:cNvSpPr>
            <a:spLocks noGrp="1" noChangeArrowheads="1"/>
          </p:cNvSpPr>
          <p:nvPr>
            <p:ph type="dt" sz="half" idx="10"/>
          </p:nvPr>
        </p:nvSpPr>
        <p:spPr/>
        <p:txBody>
          <a:bodyPr/>
          <a:lstStyle>
            <a:lvl1pPr>
              <a:defRPr/>
            </a:lvl1pPr>
          </a:lstStyle>
          <a:p>
            <a:pPr>
              <a:defRPr/>
            </a:pPr>
            <a:fld id="{C6DC2228-0062-4550-997F-E6A03B1D1F76}" type="datetime1">
              <a:rPr lang="en-GB">
                <a:solidFill>
                  <a:prstClr val="black">
                    <a:tint val="75000"/>
                  </a:prstClr>
                </a:solidFill>
              </a:rPr>
              <a:pPr>
                <a:defRPr/>
              </a:pPr>
              <a:t>07/09/2019</a:t>
            </a:fld>
            <a:endParaRPr lang="en-GB">
              <a:solidFill>
                <a:prstClr val="black">
                  <a:tint val="75000"/>
                </a:prstClr>
              </a:solidFill>
            </a:endParaRPr>
          </a:p>
        </p:txBody>
      </p:sp>
      <p:sp>
        <p:nvSpPr>
          <p:cNvPr id="7" name="Rectangle 2056"/>
          <p:cNvSpPr>
            <a:spLocks noGrp="1" noChangeArrowheads="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8" name="Rectangle 2057"/>
          <p:cNvSpPr>
            <a:spLocks noGrp="1" noChangeArrowheads="1"/>
          </p:cNvSpPr>
          <p:nvPr>
            <p:ph type="sldNum" sz="quarter" idx="12"/>
          </p:nvPr>
        </p:nvSpPr>
        <p:spPr/>
        <p:txBody>
          <a:bodyPr/>
          <a:lstStyle>
            <a:lvl2pPr lvl="1" eaLnBrk="1" hangingPunct="1">
              <a:defRPr/>
            </a:lvl2pPr>
          </a:lstStyle>
          <a:p>
            <a:pPr lvl="1">
              <a:defRPr/>
            </a:pPr>
            <a:fld id="{067CBF92-9BBF-473D-9ADA-C495C5580CCC}" type="slidenum">
              <a:rPr lang="en-GB" altLang="en-US">
                <a:solidFill>
                  <a:prstClr val="black"/>
                </a:solidFill>
              </a:rPr>
              <a:pPr lvl="1">
                <a:defRPr/>
              </a:pPr>
              <a:t>‹#›</a:t>
            </a:fld>
            <a:endParaRPr lang="en-GB" altLang="en-US">
              <a:solidFill>
                <a:prstClr val="black"/>
              </a:solidFill>
              <a:latin typeface="Tw Cen MT" pitchFamily="34" charset="0"/>
            </a:endParaRPr>
          </a:p>
        </p:txBody>
      </p:sp>
    </p:spTree>
    <p:extLst>
      <p:ext uri="{BB962C8B-B14F-4D97-AF65-F5344CB8AC3E}">
        <p14:creationId xmlns:p14="http://schemas.microsoft.com/office/powerpoint/2010/main" val="199184501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9/7/2019</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9/7/2019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 id="2147483669"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defTabSz="914400">
              <a:defRPr/>
            </a:pPr>
            <a:fld id="{A7741926-C396-4D40-ADA4-1094C27C1CB5}" type="datetimeFigureOut">
              <a:rPr lang="en-US" smtClean="0">
                <a:solidFill>
                  <a:prstClr val="black">
                    <a:tint val="75000"/>
                  </a:prstClr>
                </a:solidFill>
              </a:rPr>
              <a:pPr defTabSz="914400">
                <a:defRPr/>
              </a:pPr>
              <a:t>9/7/2019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defTabSz="914400" fontAlgn="base">
              <a:spcBef>
                <a:spcPct val="0"/>
              </a:spcBef>
              <a:spcAft>
                <a:spcPct val="0"/>
              </a:spcAft>
              <a:defRPr/>
            </a:pPr>
            <a:fld id="{8E5FB199-BE40-4568-852A-49FEA8BC74EA}" type="slidenum">
              <a:rPr lang="en-US" altLang="en-US" smtClean="0"/>
              <a:pPr defTabSz="914400" fontAlgn="base">
                <a:spcBef>
                  <a:spcPct val="0"/>
                </a:spcBef>
                <a:spcAft>
                  <a:spcPct val="0"/>
                </a:spcAft>
                <a:defRPr/>
              </a:pPr>
              <a:t>‹#›</a:t>
            </a:fld>
            <a:endParaRPr lang="en-US" altLang="en-US"/>
          </a:p>
        </p:txBody>
      </p:sp>
    </p:spTree>
    <p:extLst>
      <p:ext uri="{BB962C8B-B14F-4D97-AF65-F5344CB8AC3E}">
        <p14:creationId xmlns:p14="http://schemas.microsoft.com/office/powerpoint/2010/main" val="22017320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iming>
    <p:tnLst>
      <p:par>
        <p:cTn id="1" dur="indefinite" restart="never" nodeType="tmRoot"/>
      </p:par>
    </p:tnLst>
  </p:timing>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577" y="746976"/>
            <a:ext cx="9016426" cy="978794"/>
          </a:xfrm>
        </p:spPr>
        <p:txBody>
          <a:bodyPr/>
          <a:lstStyle/>
          <a:p>
            <a:r>
              <a:rPr lang="en-GB" sz="4000" dirty="0" smtClean="0">
                <a:solidFill>
                  <a:srgbClr val="FF0000"/>
                </a:solidFill>
              </a:rPr>
              <a:t> Collaborative </a:t>
            </a:r>
            <a:r>
              <a:rPr lang="en-GB" sz="4400" dirty="0" smtClean="0">
                <a:solidFill>
                  <a:srgbClr val="FF0000"/>
                </a:solidFill>
              </a:rPr>
              <a:t>communication skills</a:t>
            </a:r>
            <a:endParaRPr lang="en-GB" sz="4400" dirty="0">
              <a:solidFill>
                <a:srgbClr val="FF0000"/>
              </a:solidFill>
            </a:endParaRPr>
          </a:p>
        </p:txBody>
      </p:sp>
      <p:sp>
        <p:nvSpPr>
          <p:cNvPr id="3" name="Subtitle 2"/>
          <p:cNvSpPr>
            <a:spLocks noGrp="1"/>
          </p:cNvSpPr>
          <p:nvPr>
            <p:ph type="subTitle" idx="1"/>
          </p:nvPr>
        </p:nvSpPr>
        <p:spPr>
          <a:xfrm>
            <a:off x="463640" y="2653048"/>
            <a:ext cx="9002332" cy="2459865"/>
          </a:xfrm>
        </p:spPr>
        <p:txBody>
          <a:bodyPr>
            <a:normAutofit/>
          </a:bodyPr>
          <a:lstStyle/>
          <a:p>
            <a:endParaRPr lang="en-GB" sz="2000" dirty="0"/>
          </a:p>
          <a:p>
            <a:r>
              <a:rPr lang="en-GB" b="1" dirty="0" smtClean="0"/>
              <a:t>National outcomes framework , strengths based practise , </a:t>
            </a:r>
            <a:r>
              <a:rPr lang="en-GB" b="1" dirty="0" smtClean="0">
                <a:solidFill>
                  <a:srgbClr val="FF0000"/>
                </a:solidFill>
              </a:rPr>
              <a:t>Rhoda Emlyn-Jones</a:t>
            </a:r>
          </a:p>
        </p:txBody>
      </p:sp>
    </p:spTree>
    <p:extLst>
      <p:ext uri="{BB962C8B-B14F-4D97-AF65-F5344CB8AC3E}">
        <p14:creationId xmlns:p14="http://schemas.microsoft.com/office/powerpoint/2010/main" val="203441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152650" y="500063"/>
            <a:ext cx="7886700" cy="1325562"/>
          </a:xfrm>
        </p:spPr>
        <p:txBody>
          <a:bodyPr/>
          <a:lstStyle/>
          <a:p>
            <a:pPr eaLnBrk="1" hangingPunct="1"/>
            <a:r>
              <a:rPr lang="en-GB" altLang="en-US" dirty="0" smtClean="0">
                <a:solidFill>
                  <a:srgbClr val="FF0000"/>
                </a:solidFill>
              </a:rPr>
              <a:t>So our response needs to be holistic</a:t>
            </a:r>
          </a:p>
        </p:txBody>
      </p:sp>
      <p:sp>
        <p:nvSpPr>
          <p:cNvPr id="15363" name="Content Placeholder 2"/>
          <p:cNvSpPr>
            <a:spLocks noGrp="1"/>
          </p:cNvSpPr>
          <p:nvPr>
            <p:ph idx="1"/>
          </p:nvPr>
        </p:nvSpPr>
        <p:spPr>
          <a:xfrm>
            <a:off x="2152650" y="2064333"/>
            <a:ext cx="7886700" cy="3108325"/>
          </a:xfrm>
        </p:spPr>
        <p:txBody>
          <a:bodyPr>
            <a:normAutofit/>
          </a:bodyPr>
          <a:lstStyle/>
          <a:p>
            <a:pPr marL="0" indent="0">
              <a:buNone/>
            </a:pPr>
            <a:r>
              <a:rPr lang="en-GB" altLang="en-US" sz="2800" dirty="0"/>
              <a:t>Move away from traditional problem focussed, service and task focussed plans to holistic approaches that focus on the person and their </a:t>
            </a:r>
            <a:r>
              <a:rPr lang="en-GB" altLang="en-US" sz="2800" dirty="0" smtClean="0"/>
              <a:t>networks/family</a:t>
            </a:r>
            <a:r>
              <a:rPr lang="en-GB" altLang="en-US" sz="2800" dirty="0"/>
              <a:t>, understanding the unique identity of each person and situation. To enable them to live as fulfilled a life as possible and achieve a sense of wellbeing.</a:t>
            </a:r>
          </a:p>
        </p:txBody>
      </p:sp>
    </p:spTree>
    <p:extLst>
      <p:ext uri="{BB962C8B-B14F-4D97-AF65-F5344CB8AC3E}">
        <p14:creationId xmlns:p14="http://schemas.microsoft.com/office/powerpoint/2010/main" val="9816806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136775" y="836613"/>
            <a:ext cx="7886700" cy="576262"/>
          </a:xfrm>
        </p:spPr>
        <p:txBody>
          <a:bodyPr>
            <a:normAutofit fontScale="90000"/>
          </a:bodyPr>
          <a:lstStyle/>
          <a:p>
            <a:pPr eaLnBrk="1" hangingPunct="1"/>
            <a:r>
              <a:rPr lang="en-GB" altLang="en-US" dirty="0" smtClean="0">
                <a:solidFill>
                  <a:srgbClr val="FF0000"/>
                </a:solidFill>
              </a:rPr>
              <a:t>The changes people face are challenging</a:t>
            </a:r>
          </a:p>
        </p:txBody>
      </p:sp>
      <p:sp>
        <p:nvSpPr>
          <p:cNvPr id="16387" name="Content Placeholder 2"/>
          <p:cNvSpPr>
            <a:spLocks noGrp="1"/>
          </p:cNvSpPr>
          <p:nvPr>
            <p:ph idx="1"/>
          </p:nvPr>
        </p:nvSpPr>
        <p:spPr>
          <a:xfrm>
            <a:off x="2136775" y="3052293"/>
            <a:ext cx="7886700" cy="1168870"/>
          </a:xfrm>
        </p:spPr>
        <p:txBody>
          <a:bodyPr>
            <a:normAutofit/>
          </a:bodyPr>
          <a:lstStyle/>
          <a:p>
            <a:pPr marL="0" indent="0">
              <a:buNone/>
            </a:pPr>
            <a:r>
              <a:rPr lang="en-US" altLang="en-US" sz="2800" dirty="0"/>
              <a:t>How we think about something effects what we do!!!</a:t>
            </a:r>
          </a:p>
        </p:txBody>
      </p:sp>
    </p:spTree>
    <p:extLst>
      <p:ext uri="{BB962C8B-B14F-4D97-AF65-F5344CB8AC3E}">
        <p14:creationId xmlns:p14="http://schemas.microsoft.com/office/powerpoint/2010/main" val="13347353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2027238" y="476250"/>
            <a:ext cx="8229600" cy="1143000"/>
          </a:xfrm>
        </p:spPr>
        <p:txBody>
          <a:bodyPr>
            <a:normAutofit fontScale="90000"/>
          </a:bodyPr>
          <a:lstStyle/>
          <a:p>
            <a:pPr eaLnBrk="1" hangingPunct="1"/>
            <a:r>
              <a:rPr lang="en-GB" altLang="en-US" dirty="0" smtClean="0"/>
              <a:t/>
            </a:r>
            <a:br>
              <a:rPr lang="en-GB" altLang="en-US" dirty="0" smtClean="0"/>
            </a:br>
            <a:r>
              <a:rPr lang="en-GB" altLang="en-US" dirty="0" smtClean="0">
                <a:solidFill>
                  <a:srgbClr val="FF0000"/>
                </a:solidFill>
              </a:rPr>
              <a:t>Imagine </a:t>
            </a:r>
            <a:br>
              <a:rPr lang="en-GB" altLang="en-US" dirty="0" smtClean="0">
                <a:solidFill>
                  <a:srgbClr val="FF0000"/>
                </a:solidFill>
              </a:rPr>
            </a:br>
            <a:endParaRPr lang="en-GB" altLang="en-US" dirty="0" smtClean="0">
              <a:solidFill>
                <a:srgbClr val="FF0000"/>
              </a:solidFill>
            </a:endParaRPr>
          </a:p>
        </p:txBody>
      </p:sp>
      <p:sp>
        <p:nvSpPr>
          <p:cNvPr id="9219" name="Rectangle 3"/>
          <p:cNvSpPr>
            <a:spLocks noGrp="1" noChangeArrowheads="1"/>
          </p:cNvSpPr>
          <p:nvPr>
            <p:ph type="body" idx="4294967295"/>
          </p:nvPr>
        </p:nvSpPr>
        <p:spPr>
          <a:xfrm>
            <a:off x="2063751" y="2382592"/>
            <a:ext cx="8158163" cy="3700709"/>
          </a:xfrm>
          <a:solidFill>
            <a:schemeClr val="bg1"/>
          </a:solidFill>
        </p:spPr>
        <p:txBody>
          <a:bodyPr/>
          <a:lstStyle/>
          <a:p>
            <a:pPr eaLnBrk="1" hangingPunct="1"/>
            <a:r>
              <a:rPr lang="en-GB" altLang="en-US" sz="2000" dirty="0">
                <a:latin typeface="Arial" panose="020B0604020202020204" pitchFamily="34" charset="0"/>
                <a:cs typeface="Arial" panose="020B0604020202020204" pitchFamily="34" charset="0"/>
              </a:rPr>
              <a:t>A change you are thinking about making</a:t>
            </a:r>
          </a:p>
          <a:p>
            <a:pPr eaLnBrk="1" hangingPunct="1"/>
            <a:r>
              <a:rPr lang="en-GB" altLang="en-US" sz="2000" dirty="0">
                <a:latin typeface="Arial" panose="020B0604020202020204" pitchFamily="34" charset="0"/>
                <a:cs typeface="Arial" panose="020B0604020202020204" pitchFamily="34" charset="0"/>
              </a:rPr>
              <a:t>Work/Life balance</a:t>
            </a:r>
          </a:p>
          <a:p>
            <a:pPr eaLnBrk="1" hangingPunct="1"/>
            <a:r>
              <a:rPr lang="en-GB" altLang="en-US" sz="2000" dirty="0">
                <a:latin typeface="Arial" panose="020B0604020202020204" pitchFamily="34" charset="0"/>
                <a:cs typeface="Arial" panose="020B0604020202020204" pitchFamily="34" charset="0"/>
              </a:rPr>
              <a:t>Eating </a:t>
            </a:r>
          </a:p>
          <a:p>
            <a:pPr eaLnBrk="1" hangingPunct="1"/>
            <a:r>
              <a:rPr lang="en-GB" altLang="en-US" sz="2000" dirty="0">
                <a:latin typeface="Arial" panose="020B0604020202020204" pitchFamily="34" charset="0"/>
                <a:cs typeface="Arial" panose="020B0604020202020204" pitchFamily="34" charset="0"/>
              </a:rPr>
              <a:t>Exercise</a:t>
            </a:r>
          </a:p>
          <a:p>
            <a:pPr eaLnBrk="1" hangingPunct="1"/>
            <a:r>
              <a:rPr lang="en-GB" altLang="en-US" sz="2000" dirty="0">
                <a:latin typeface="Arial" panose="020B0604020202020204" pitchFamily="34" charset="0"/>
                <a:cs typeface="Arial" panose="020B0604020202020204" pitchFamily="34" charset="0"/>
              </a:rPr>
              <a:t>Parenting</a:t>
            </a:r>
          </a:p>
          <a:p>
            <a:pPr eaLnBrk="1" hangingPunct="1"/>
            <a:r>
              <a:rPr lang="en-GB" altLang="en-US" sz="2000" dirty="0">
                <a:latin typeface="Arial" panose="020B0604020202020204" pitchFamily="34" charset="0"/>
                <a:cs typeface="Arial" panose="020B0604020202020204" pitchFamily="34" charset="0"/>
              </a:rPr>
              <a:t>Supporting elderly parents</a:t>
            </a:r>
          </a:p>
          <a:p>
            <a:pPr eaLnBrk="1" hangingPunct="1"/>
            <a:r>
              <a:rPr lang="en-GB" altLang="en-US" sz="2000" dirty="0">
                <a:latin typeface="Arial" panose="020B0604020202020204" pitchFamily="34" charset="0"/>
                <a:cs typeface="Arial" panose="020B0604020202020204" pitchFamily="34" charset="0"/>
              </a:rPr>
              <a:t>Make a commitment!!!!</a:t>
            </a:r>
          </a:p>
        </p:txBody>
      </p:sp>
      <p:sp>
        <p:nvSpPr>
          <p:cNvPr id="4" name="Slide Number Placeholder 3"/>
          <p:cNvSpPr>
            <a:spLocks noGrp="1"/>
          </p:cNvSpPr>
          <p:nvPr>
            <p:ph type="sldNum" sz="quarter" idx="12"/>
          </p:nvPr>
        </p:nvSpPr>
        <p:spPr/>
        <p:txBody>
          <a:bodyPr/>
          <a:lstStyle/>
          <a:p>
            <a:pPr>
              <a:defRPr/>
            </a:pPr>
            <a:fld id="{0D3215A2-CDAB-4B31-9921-99C9DD8A019F}" type="slidenum">
              <a:rPr lang="en-US"/>
              <a:pPr>
                <a:defRPr/>
              </a:pPr>
              <a:t>12</a:t>
            </a:fld>
            <a:endParaRPr lang="en-US"/>
          </a:p>
        </p:txBody>
      </p:sp>
    </p:spTree>
    <p:extLst>
      <p:ext uri="{BB962C8B-B14F-4D97-AF65-F5344CB8AC3E}">
        <p14:creationId xmlns:p14="http://schemas.microsoft.com/office/powerpoint/2010/main" val="26314621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Effect transition="in" filter="fade">
                                      <p:cBhvr>
                                        <p:cTn id="14" dur="1000"/>
                                        <p:tgtEl>
                                          <p:spTgt spid="9219">
                                            <p:txEl>
                                              <p:pRg st="1" end="1"/>
                                            </p:txEl>
                                          </p:spTgt>
                                        </p:tgtEl>
                                      </p:cBhvr>
                                    </p:animEffect>
                                    <p:anim calcmode="lin" valueType="num">
                                      <p:cBhvr>
                                        <p:cTn id="15"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9219">
                                            <p:txEl>
                                              <p:pRg st="2" end="2"/>
                                            </p:txEl>
                                          </p:spTgt>
                                        </p:tgtEl>
                                        <p:attrNameLst>
                                          <p:attrName>style.visibility</p:attrName>
                                        </p:attrNameLst>
                                      </p:cBhvr>
                                      <p:to>
                                        <p:strVal val="visible"/>
                                      </p:to>
                                    </p:set>
                                    <p:animEffect transition="in" filter="fade">
                                      <p:cBhvr>
                                        <p:cTn id="21" dur="1000"/>
                                        <p:tgtEl>
                                          <p:spTgt spid="9219">
                                            <p:txEl>
                                              <p:pRg st="2" end="2"/>
                                            </p:txEl>
                                          </p:spTgt>
                                        </p:tgtEl>
                                      </p:cBhvr>
                                    </p:animEffect>
                                    <p:anim calcmode="lin" valueType="num">
                                      <p:cBhvr>
                                        <p:cTn id="22"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9219">
                                            <p:txEl>
                                              <p:pRg st="3" end="3"/>
                                            </p:txEl>
                                          </p:spTgt>
                                        </p:tgtEl>
                                        <p:attrNameLst>
                                          <p:attrName>style.visibility</p:attrName>
                                        </p:attrNameLst>
                                      </p:cBhvr>
                                      <p:to>
                                        <p:strVal val="visible"/>
                                      </p:to>
                                    </p:set>
                                    <p:animEffect transition="in" filter="fade">
                                      <p:cBhvr>
                                        <p:cTn id="28" dur="1000"/>
                                        <p:tgtEl>
                                          <p:spTgt spid="9219">
                                            <p:txEl>
                                              <p:pRg st="3" end="3"/>
                                            </p:txEl>
                                          </p:spTgt>
                                        </p:tgtEl>
                                      </p:cBhvr>
                                    </p:animEffect>
                                    <p:anim calcmode="lin" valueType="num">
                                      <p:cBhvr>
                                        <p:cTn id="29" dur="1000" fill="hold"/>
                                        <p:tgtEl>
                                          <p:spTgt spid="921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21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9219">
                                            <p:txEl>
                                              <p:pRg st="4" end="4"/>
                                            </p:txEl>
                                          </p:spTgt>
                                        </p:tgtEl>
                                        <p:attrNameLst>
                                          <p:attrName>style.visibility</p:attrName>
                                        </p:attrNameLst>
                                      </p:cBhvr>
                                      <p:to>
                                        <p:strVal val="visible"/>
                                      </p:to>
                                    </p:set>
                                    <p:animEffect transition="in" filter="fade">
                                      <p:cBhvr>
                                        <p:cTn id="35" dur="1000"/>
                                        <p:tgtEl>
                                          <p:spTgt spid="9219">
                                            <p:txEl>
                                              <p:pRg st="4" end="4"/>
                                            </p:txEl>
                                          </p:spTgt>
                                        </p:tgtEl>
                                      </p:cBhvr>
                                    </p:animEffect>
                                    <p:anim calcmode="lin" valueType="num">
                                      <p:cBhvr>
                                        <p:cTn id="36" dur="1000" fill="hold"/>
                                        <p:tgtEl>
                                          <p:spTgt spid="921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21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9219">
                                            <p:txEl>
                                              <p:pRg st="5" end="5"/>
                                            </p:txEl>
                                          </p:spTgt>
                                        </p:tgtEl>
                                        <p:attrNameLst>
                                          <p:attrName>style.visibility</p:attrName>
                                        </p:attrNameLst>
                                      </p:cBhvr>
                                      <p:to>
                                        <p:strVal val="visible"/>
                                      </p:to>
                                    </p:set>
                                    <p:animEffect transition="in" filter="fade">
                                      <p:cBhvr>
                                        <p:cTn id="42" dur="1000"/>
                                        <p:tgtEl>
                                          <p:spTgt spid="9219">
                                            <p:txEl>
                                              <p:pRg st="5" end="5"/>
                                            </p:txEl>
                                          </p:spTgt>
                                        </p:tgtEl>
                                      </p:cBhvr>
                                    </p:animEffect>
                                    <p:anim calcmode="lin" valueType="num">
                                      <p:cBhvr>
                                        <p:cTn id="43" dur="1000" fill="hold"/>
                                        <p:tgtEl>
                                          <p:spTgt spid="921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21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9219">
                                            <p:txEl>
                                              <p:pRg st="6" end="6"/>
                                            </p:txEl>
                                          </p:spTgt>
                                        </p:tgtEl>
                                        <p:attrNameLst>
                                          <p:attrName>style.visibility</p:attrName>
                                        </p:attrNameLst>
                                      </p:cBhvr>
                                      <p:to>
                                        <p:strVal val="visible"/>
                                      </p:to>
                                    </p:set>
                                    <p:anim calcmode="lin" valueType="num">
                                      <p:cBhvr additive="base">
                                        <p:cTn id="49" dur="500" fill="hold"/>
                                        <p:tgtEl>
                                          <p:spTgt spid="921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2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197100" y="404813"/>
            <a:ext cx="7886700" cy="1325562"/>
          </a:xfrm>
        </p:spPr>
        <p:txBody>
          <a:bodyPr/>
          <a:lstStyle/>
          <a:p>
            <a:pPr eaLnBrk="1" hangingPunct="1"/>
            <a:r>
              <a:rPr lang="en-GB" altLang="en-US" dirty="0" smtClean="0">
                <a:solidFill>
                  <a:srgbClr val="FF0000"/>
                </a:solidFill>
              </a:rPr>
              <a:t>A bad start!</a:t>
            </a:r>
          </a:p>
        </p:txBody>
      </p:sp>
      <p:sp>
        <p:nvSpPr>
          <p:cNvPr id="30723" name="Content Placeholder 2"/>
          <p:cNvSpPr>
            <a:spLocks noGrp="1"/>
          </p:cNvSpPr>
          <p:nvPr>
            <p:ph idx="1"/>
          </p:nvPr>
        </p:nvSpPr>
        <p:spPr>
          <a:xfrm>
            <a:off x="978794" y="2099256"/>
            <a:ext cx="9238356" cy="3953882"/>
          </a:xfrm>
        </p:spPr>
        <p:txBody>
          <a:bodyPr/>
          <a:lstStyle/>
          <a:p>
            <a:pPr eaLnBrk="1" hangingPunct="1"/>
            <a:r>
              <a:rPr lang="en-GB" altLang="en-US" sz="2000" dirty="0"/>
              <a:t>How do you feel about the issue now</a:t>
            </a:r>
            <a:r>
              <a:rPr lang="en-GB" altLang="en-US" sz="2000" dirty="0" smtClean="0"/>
              <a:t>?</a:t>
            </a:r>
          </a:p>
          <a:p>
            <a:pPr eaLnBrk="1" hangingPunct="1"/>
            <a:endParaRPr lang="en-GB" altLang="en-US" sz="2000" dirty="0"/>
          </a:p>
          <a:p>
            <a:pPr eaLnBrk="1" hangingPunct="1"/>
            <a:endParaRPr lang="en-GB" altLang="en-US" sz="2000" dirty="0" smtClean="0"/>
          </a:p>
          <a:p>
            <a:pPr eaLnBrk="1" hangingPunct="1"/>
            <a:endParaRPr lang="en-GB" altLang="en-US" sz="2000" dirty="0"/>
          </a:p>
          <a:p>
            <a:pPr eaLnBrk="1" hangingPunct="1"/>
            <a:r>
              <a:rPr lang="en-GB" altLang="en-US" sz="2000" dirty="0"/>
              <a:t>How do you feel about me?</a:t>
            </a:r>
          </a:p>
        </p:txBody>
      </p:sp>
    </p:spTree>
    <p:extLst>
      <p:ext uri="{BB962C8B-B14F-4D97-AF65-F5344CB8AC3E}">
        <p14:creationId xmlns:p14="http://schemas.microsoft.com/office/powerpoint/2010/main" val="599881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1000"/>
                                        <p:tgtEl>
                                          <p:spTgt spid="30723">
                                            <p:txEl>
                                              <p:pRg st="0" end="0"/>
                                            </p:txEl>
                                          </p:spTgt>
                                        </p:tgtEl>
                                      </p:cBhvr>
                                    </p:animEffect>
                                    <p:anim calcmode="lin" valueType="num">
                                      <p:cBhvr>
                                        <p:cTn id="8" dur="10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0723">
                                            <p:txEl>
                                              <p:pRg st="4" end="4"/>
                                            </p:txEl>
                                          </p:spTgt>
                                        </p:tgtEl>
                                        <p:attrNameLst>
                                          <p:attrName>style.visibility</p:attrName>
                                        </p:attrNameLst>
                                      </p:cBhvr>
                                      <p:to>
                                        <p:strVal val="visible"/>
                                      </p:to>
                                    </p:set>
                                    <p:animEffect transition="in" filter="fade">
                                      <p:cBhvr>
                                        <p:cTn id="14" dur="1000"/>
                                        <p:tgtEl>
                                          <p:spTgt spid="30723">
                                            <p:txEl>
                                              <p:pRg st="4" end="4"/>
                                            </p:txEl>
                                          </p:spTgt>
                                        </p:tgtEl>
                                      </p:cBhvr>
                                    </p:animEffect>
                                    <p:anim calcmode="lin" valueType="num">
                                      <p:cBhvr>
                                        <p:cTn id="15" dur="10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07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058384" y="549276"/>
            <a:ext cx="8153400" cy="990600"/>
          </a:xfrm>
        </p:spPr>
        <p:txBody>
          <a:bodyPr/>
          <a:lstStyle/>
          <a:p>
            <a:pPr eaLnBrk="1" hangingPunct="1"/>
            <a:r>
              <a:rPr lang="en-GB" altLang="en-US" dirty="0" smtClean="0">
                <a:solidFill>
                  <a:srgbClr val="FF0000"/>
                </a:solidFill>
              </a:rPr>
              <a:t>Managing your life</a:t>
            </a:r>
          </a:p>
        </p:txBody>
      </p:sp>
      <p:sp>
        <p:nvSpPr>
          <p:cNvPr id="68611" name="Rectangle 3"/>
          <p:cNvSpPr>
            <a:spLocks noGrp="1" noChangeArrowheads="1"/>
          </p:cNvSpPr>
          <p:nvPr>
            <p:ph idx="1"/>
          </p:nvPr>
        </p:nvSpPr>
        <p:spPr>
          <a:xfrm>
            <a:off x="2136775" y="1539876"/>
            <a:ext cx="8153400" cy="4657725"/>
          </a:xfrm>
        </p:spPr>
        <p:txBody>
          <a:bodyPr rtlCol="0">
            <a:normAutofit/>
          </a:bodyPr>
          <a:lstStyle/>
          <a:p>
            <a:pPr marL="0" indent="0">
              <a:buNone/>
              <a:defRPr/>
            </a:pPr>
            <a:r>
              <a:rPr lang="en-GB" sz="2000" dirty="0">
                <a:solidFill>
                  <a:srgbClr val="EB5E57"/>
                </a:solidFill>
              </a:rPr>
              <a:t>How important </a:t>
            </a:r>
            <a:r>
              <a:rPr lang="en-GB" sz="2000" dirty="0"/>
              <a:t>is to me to make/maintain this change?</a:t>
            </a:r>
          </a:p>
          <a:p>
            <a:pPr marL="320040" indent="-320040">
              <a:buNone/>
              <a:defRPr/>
            </a:pPr>
            <a:r>
              <a:rPr lang="en-GB" sz="2000" dirty="0"/>
              <a:t>		0 -----------------------------------------10</a:t>
            </a:r>
          </a:p>
          <a:p>
            <a:pPr marL="320040" indent="-320040">
              <a:buNone/>
              <a:defRPr/>
            </a:pPr>
            <a:r>
              <a:rPr lang="en-GB" sz="2000" dirty="0"/>
              <a:t>		</a:t>
            </a:r>
            <a:r>
              <a:rPr lang="en-GB" sz="2000" dirty="0">
                <a:solidFill>
                  <a:srgbClr val="EB5E57"/>
                </a:solidFill>
              </a:rPr>
              <a:t>not at all</a:t>
            </a:r>
            <a:r>
              <a:rPr lang="en-GB" sz="2000" dirty="0">
                <a:solidFill>
                  <a:schemeClr val="accent2">
                    <a:lumMod val="75000"/>
                  </a:schemeClr>
                </a:solidFill>
              </a:rPr>
              <a:t>	</a:t>
            </a:r>
            <a:r>
              <a:rPr lang="en-GB" sz="2000" dirty="0"/>
              <a:t>			</a:t>
            </a:r>
            <a:r>
              <a:rPr lang="en-GB" sz="2000" dirty="0">
                <a:solidFill>
                  <a:srgbClr val="EB5E57"/>
                </a:solidFill>
              </a:rPr>
              <a:t>very</a:t>
            </a:r>
          </a:p>
          <a:p>
            <a:pPr marL="320040" indent="-320040">
              <a:buNone/>
              <a:defRPr/>
            </a:pPr>
            <a:endParaRPr lang="en-GB" sz="2000" dirty="0">
              <a:solidFill>
                <a:schemeClr val="accent2">
                  <a:lumMod val="75000"/>
                </a:schemeClr>
              </a:solidFill>
            </a:endParaRPr>
          </a:p>
          <a:p>
            <a:pPr marL="320040" indent="-320040">
              <a:buNone/>
              <a:defRPr/>
            </a:pPr>
            <a:endParaRPr lang="en-GB" sz="2000" dirty="0">
              <a:solidFill>
                <a:schemeClr val="accent2">
                  <a:lumMod val="75000"/>
                </a:schemeClr>
              </a:solidFill>
            </a:endParaRPr>
          </a:p>
          <a:p>
            <a:pPr marL="0" indent="0">
              <a:buNone/>
              <a:defRPr/>
            </a:pPr>
            <a:r>
              <a:rPr lang="en-GB" sz="2000" dirty="0"/>
              <a:t>How</a:t>
            </a:r>
            <a:r>
              <a:rPr lang="en-GB" sz="2000" dirty="0">
                <a:solidFill>
                  <a:schemeClr val="accent2">
                    <a:lumMod val="75000"/>
                  </a:schemeClr>
                </a:solidFill>
              </a:rPr>
              <a:t> </a:t>
            </a:r>
            <a:r>
              <a:rPr lang="en-GB" sz="2000" dirty="0">
                <a:solidFill>
                  <a:srgbClr val="EB5E57"/>
                </a:solidFill>
              </a:rPr>
              <a:t>confident</a:t>
            </a:r>
            <a:r>
              <a:rPr lang="en-GB" sz="2000" dirty="0">
                <a:solidFill>
                  <a:schemeClr val="accent2">
                    <a:lumMod val="75000"/>
                  </a:schemeClr>
                </a:solidFill>
              </a:rPr>
              <a:t> </a:t>
            </a:r>
            <a:r>
              <a:rPr lang="en-GB" sz="2000" dirty="0"/>
              <a:t>am I that I could make/maintain this change if I decided to?</a:t>
            </a:r>
          </a:p>
          <a:p>
            <a:pPr marL="320040" indent="-320040">
              <a:buNone/>
              <a:defRPr/>
            </a:pPr>
            <a:r>
              <a:rPr lang="en-GB" sz="2000" dirty="0"/>
              <a:t>		0 -----------------------------------------10</a:t>
            </a:r>
          </a:p>
          <a:p>
            <a:pPr marL="320040" indent="-320040">
              <a:buNone/>
              <a:defRPr/>
            </a:pPr>
            <a:r>
              <a:rPr lang="en-GB" sz="2000" dirty="0"/>
              <a:t>		</a:t>
            </a:r>
            <a:r>
              <a:rPr lang="en-GB" sz="2000" dirty="0">
                <a:solidFill>
                  <a:srgbClr val="EB5E57"/>
                </a:solidFill>
              </a:rPr>
              <a:t>not at all</a:t>
            </a:r>
            <a:r>
              <a:rPr lang="en-GB" sz="2000" dirty="0">
                <a:solidFill>
                  <a:schemeClr val="accent2">
                    <a:lumMod val="75000"/>
                  </a:schemeClr>
                </a:solidFill>
              </a:rPr>
              <a:t>	</a:t>
            </a:r>
            <a:r>
              <a:rPr lang="en-GB" sz="2000" dirty="0"/>
              <a:t>			</a:t>
            </a:r>
            <a:r>
              <a:rPr lang="en-GB" sz="2000" dirty="0">
                <a:solidFill>
                  <a:srgbClr val="EB5E57"/>
                </a:solidFill>
              </a:rPr>
              <a:t>very </a:t>
            </a:r>
          </a:p>
        </p:txBody>
      </p:sp>
    </p:spTree>
    <p:extLst>
      <p:ext uri="{BB962C8B-B14F-4D97-AF65-F5344CB8AC3E}">
        <p14:creationId xmlns:p14="http://schemas.microsoft.com/office/powerpoint/2010/main" val="6343970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68610"/>
                                        </p:tgtEl>
                                        <p:attrNameLst>
                                          <p:attrName>style.visibility</p:attrName>
                                        </p:attrNameLst>
                                      </p:cBhvr>
                                      <p:to>
                                        <p:strVal val="visible"/>
                                      </p:to>
                                    </p:set>
                                    <p:animEffect transition="in" filter="fade">
                                      <p:cBhvr>
                                        <p:cTn id="7" dur="1000">
                                          <p:stCondLst>
                                            <p:cond delay="0"/>
                                          </p:stCondLst>
                                        </p:cTn>
                                        <p:tgtEl>
                                          <p:spTgt spid="686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8611">
                                            <p:txEl>
                                              <p:pRg st="0" end="0"/>
                                            </p:txEl>
                                          </p:spTgt>
                                        </p:tgtEl>
                                        <p:attrNameLst>
                                          <p:attrName>style.visibility</p:attrName>
                                        </p:attrNameLst>
                                      </p:cBhvr>
                                      <p:to>
                                        <p:strVal val="visible"/>
                                      </p:to>
                                    </p:set>
                                    <p:animEffect transition="in" filter="fade">
                                      <p:cBhvr>
                                        <p:cTn id="12" dur="1000"/>
                                        <p:tgtEl>
                                          <p:spTgt spid="68611">
                                            <p:txEl>
                                              <p:pRg st="0" end="0"/>
                                            </p:txEl>
                                          </p:spTgt>
                                        </p:tgtEl>
                                      </p:cBhvr>
                                    </p:animEffect>
                                    <p:anim calcmode="lin" valueType="num">
                                      <p:cBhvr>
                                        <p:cTn id="13" dur="10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8611">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8611">
                                            <p:txEl>
                                              <p:pRg st="1" end="1"/>
                                            </p:txEl>
                                          </p:spTgt>
                                        </p:tgtEl>
                                        <p:attrNameLst>
                                          <p:attrName>style.visibility</p:attrName>
                                        </p:attrNameLst>
                                      </p:cBhvr>
                                      <p:to>
                                        <p:strVal val="visible"/>
                                      </p:to>
                                    </p:set>
                                    <p:animEffect transition="in" filter="fade">
                                      <p:cBhvr>
                                        <p:cTn id="17" dur="1000"/>
                                        <p:tgtEl>
                                          <p:spTgt spid="68611">
                                            <p:txEl>
                                              <p:pRg st="1" end="1"/>
                                            </p:txEl>
                                          </p:spTgt>
                                        </p:tgtEl>
                                      </p:cBhvr>
                                    </p:animEffect>
                                    <p:anim calcmode="lin" valueType="num">
                                      <p:cBhvr>
                                        <p:cTn id="18" dur="10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8611">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8611">
                                            <p:txEl>
                                              <p:pRg st="2" end="2"/>
                                            </p:txEl>
                                          </p:spTgt>
                                        </p:tgtEl>
                                        <p:attrNameLst>
                                          <p:attrName>style.visibility</p:attrName>
                                        </p:attrNameLst>
                                      </p:cBhvr>
                                      <p:to>
                                        <p:strVal val="visible"/>
                                      </p:to>
                                    </p:set>
                                    <p:animEffect transition="in" filter="fade">
                                      <p:cBhvr>
                                        <p:cTn id="22" dur="1000"/>
                                        <p:tgtEl>
                                          <p:spTgt spid="68611">
                                            <p:txEl>
                                              <p:pRg st="2" end="2"/>
                                            </p:txEl>
                                          </p:spTgt>
                                        </p:tgtEl>
                                      </p:cBhvr>
                                    </p:animEffect>
                                    <p:anim calcmode="lin" valueType="num">
                                      <p:cBhvr>
                                        <p:cTn id="23" dur="10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686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8611">
                                            <p:txEl>
                                              <p:pRg st="5" end="5"/>
                                            </p:txEl>
                                          </p:spTgt>
                                        </p:tgtEl>
                                        <p:attrNameLst>
                                          <p:attrName>style.visibility</p:attrName>
                                        </p:attrNameLst>
                                      </p:cBhvr>
                                      <p:to>
                                        <p:strVal val="visible"/>
                                      </p:to>
                                    </p:set>
                                    <p:animEffect transition="in" filter="fade">
                                      <p:cBhvr>
                                        <p:cTn id="29" dur="1000"/>
                                        <p:tgtEl>
                                          <p:spTgt spid="68611">
                                            <p:txEl>
                                              <p:pRg st="5" end="5"/>
                                            </p:txEl>
                                          </p:spTgt>
                                        </p:tgtEl>
                                      </p:cBhvr>
                                    </p:animEffect>
                                    <p:anim calcmode="lin" valueType="num">
                                      <p:cBhvr>
                                        <p:cTn id="30" dur="1000" fill="hold"/>
                                        <p:tgtEl>
                                          <p:spTgt spid="68611">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68611">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8611">
                                            <p:txEl>
                                              <p:pRg st="6" end="6"/>
                                            </p:txEl>
                                          </p:spTgt>
                                        </p:tgtEl>
                                        <p:attrNameLst>
                                          <p:attrName>style.visibility</p:attrName>
                                        </p:attrNameLst>
                                      </p:cBhvr>
                                      <p:to>
                                        <p:strVal val="visible"/>
                                      </p:to>
                                    </p:set>
                                    <p:animEffect transition="in" filter="fade">
                                      <p:cBhvr>
                                        <p:cTn id="34" dur="1000"/>
                                        <p:tgtEl>
                                          <p:spTgt spid="68611">
                                            <p:txEl>
                                              <p:pRg st="6" end="6"/>
                                            </p:txEl>
                                          </p:spTgt>
                                        </p:tgtEl>
                                      </p:cBhvr>
                                    </p:animEffect>
                                    <p:anim calcmode="lin" valueType="num">
                                      <p:cBhvr>
                                        <p:cTn id="35" dur="1000" fill="hold"/>
                                        <p:tgtEl>
                                          <p:spTgt spid="68611">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68611">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8611">
                                            <p:txEl>
                                              <p:pRg st="7" end="7"/>
                                            </p:txEl>
                                          </p:spTgt>
                                        </p:tgtEl>
                                        <p:attrNameLst>
                                          <p:attrName>style.visibility</p:attrName>
                                        </p:attrNameLst>
                                      </p:cBhvr>
                                      <p:to>
                                        <p:strVal val="visible"/>
                                      </p:to>
                                    </p:set>
                                    <p:animEffect transition="in" filter="fade">
                                      <p:cBhvr>
                                        <p:cTn id="39" dur="1000"/>
                                        <p:tgtEl>
                                          <p:spTgt spid="68611">
                                            <p:txEl>
                                              <p:pRg st="7" end="7"/>
                                            </p:txEl>
                                          </p:spTgt>
                                        </p:tgtEl>
                                      </p:cBhvr>
                                    </p:animEffect>
                                    <p:anim calcmode="lin" valueType="num">
                                      <p:cBhvr>
                                        <p:cTn id="40" dur="1000" fill="hold"/>
                                        <p:tgtEl>
                                          <p:spTgt spid="68611">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686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152650" y="765175"/>
            <a:ext cx="7886700" cy="503238"/>
          </a:xfrm>
        </p:spPr>
        <p:txBody>
          <a:bodyPr>
            <a:normAutofit fontScale="90000"/>
          </a:bodyPr>
          <a:lstStyle/>
          <a:p>
            <a:pPr eaLnBrk="1" hangingPunct="1"/>
            <a:r>
              <a:rPr lang="en-GB" altLang="en-US" dirty="0" smtClean="0">
                <a:solidFill>
                  <a:srgbClr val="FF0000"/>
                </a:solidFill>
              </a:rPr>
              <a:t>Changing things is never easy</a:t>
            </a:r>
          </a:p>
        </p:txBody>
      </p:sp>
      <p:sp>
        <p:nvSpPr>
          <p:cNvPr id="21507" name="Content Placeholder 2"/>
          <p:cNvSpPr>
            <a:spLocks noGrp="1"/>
          </p:cNvSpPr>
          <p:nvPr>
            <p:ph idx="1"/>
          </p:nvPr>
        </p:nvSpPr>
        <p:spPr>
          <a:xfrm>
            <a:off x="2152650" y="2665926"/>
            <a:ext cx="7886700" cy="2934773"/>
          </a:xfrm>
        </p:spPr>
        <p:txBody>
          <a:bodyPr>
            <a:normAutofit/>
          </a:bodyPr>
          <a:lstStyle/>
          <a:p>
            <a:pPr eaLnBrk="1" hangingPunct="1"/>
            <a:r>
              <a:rPr lang="en-US" altLang="en-US" sz="2800" dirty="0"/>
              <a:t>Our starting </a:t>
            </a:r>
            <a:r>
              <a:rPr lang="en-US" altLang="en-US" sz="2800" dirty="0" smtClean="0"/>
              <a:t>point</a:t>
            </a:r>
          </a:p>
          <a:p>
            <a:pPr marL="0" indent="0" eaLnBrk="1" hangingPunct="1">
              <a:buNone/>
            </a:pPr>
            <a:r>
              <a:rPr lang="en-US" altLang="en-US" sz="2800" dirty="0" smtClean="0"/>
              <a:t> </a:t>
            </a:r>
            <a:endParaRPr lang="en-US" altLang="en-US" sz="2800" dirty="0"/>
          </a:p>
          <a:p>
            <a:pPr eaLnBrk="1" hangingPunct="1"/>
            <a:r>
              <a:rPr lang="en-US" altLang="en-US" sz="2800" dirty="0"/>
              <a:t>Understanding the challenges people face</a:t>
            </a:r>
          </a:p>
        </p:txBody>
      </p:sp>
    </p:spTree>
    <p:extLst>
      <p:ext uri="{BB962C8B-B14F-4D97-AF65-F5344CB8AC3E}">
        <p14:creationId xmlns:p14="http://schemas.microsoft.com/office/powerpoint/2010/main" val="269163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152650" y="365126"/>
            <a:ext cx="7886700" cy="1325563"/>
          </a:xfrm>
        </p:spPr>
        <p:txBody>
          <a:bodyPr/>
          <a:lstStyle/>
          <a:p>
            <a:pPr eaLnBrk="1" hangingPunct="1"/>
            <a:r>
              <a:rPr lang="en-GB" altLang="en-US" dirty="0" smtClean="0">
                <a:solidFill>
                  <a:srgbClr val="FF0000"/>
                </a:solidFill>
              </a:rPr>
              <a:t>Empathy and Understanding</a:t>
            </a:r>
          </a:p>
        </p:txBody>
      </p:sp>
      <p:graphicFrame>
        <p:nvGraphicFramePr>
          <p:cNvPr id="4" name="Content Placeholder 3"/>
          <p:cNvGraphicFramePr>
            <a:graphicFrameLocks noGrp="1"/>
          </p:cNvGraphicFramePr>
          <p:nvPr>
            <p:ph idx="1"/>
          </p:nvPr>
        </p:nvGraphicFramePr>
        <p:xfrm>
          <a:off x="2152650" y="1484313"/>
          <a:ext cx="7886700" cy="4051300"/>
        </p:xfrm>
        <a:graphic>
          <a:graphicData uri="http://schemas.openxmlformats.org/drawingml/2006/table">
            <a:tbl>
              <a:tblPr firstRow="1" bandRow="1">
                <a:tableStyleId>{5C22544A-7EE6-4342-B048-85BDC9FD1C3A}</a:tableStyleId>
              </a:tblPr>
              <a:tblGrid>
                <a:gridCol w="3943350">
                  <a:extLst>
                    <a:ext uri="{9D8B030D-6E8A-4147-A177-3AD203B41FA5}"/>
                  </a:extLst>
                </a:gridCol>
                <a:gridCol w="3943350">
                  <a:extLst>
                    <a:ext uri="{9D8B030D-6E8A-4147-A177-3AD203B41FA5}"/>
                  </a:extLst>
                </a:gridCol>
              </a:tblGrid>
              <a:tr h="2025650">
                <a:tc>
                  <a:txBody>
                    <a:bodyPr/>
                    <a:lstStyle/>
                    <a:p>
                      <a:r>
                        <a:rPr lang="en-GB" sz="2400" b="1" dirty="0">
                          <a:solidFill>
                            <a:schemeClr val="bg1"/>
                          </a:solidFill>
                          <a:latin typeface="Arial" panose="020B0604020202020204" pitchFamily="34" charset="0"/>
                          <a:cs typeface="Arial" panose="020B0604020202020204" pitchFamily="34" charset="0"/>
                        </a:rPr>
                        <a:t>Step 1: </a:t>
                      </a:r>
                    </a:p>
                    <a:p>
                      <a:endParaRPr lang="en-GB" sz="2400" b="1" dirty="0">
                        <a:solidFill>
                          <a:schemeClr val="bg1"/>
                        </a:solidFill>
                        <a:latin typeface="Arial" panose="020B0604020202020204" pitchFamily="34" charset="0"/>
                        <a:cs typeface="Arial" panose="020B0604020202020204" pitchFamily="34" charset="0"/>
                      </a:endParaRPr>
                    </a:p>
                    <a:p>
                      <a:r>
                        <a:rPr lang="en-GB" sz="2400" b="1" dirty="0">
                          <a:solidFill>
                            <a:schemeClr val="bg1"/>
                          </a:solidFill>
                          <a:latin typeface="Arial" panose="020B0604020202020204" pitchFamily="34" charset="0"/>
                          <a:cs typeface="Arial" panose="020B0604020202020204" pitchFamily="34" charset="0"/>
                        </a:rPr>
                        <a:t>Good things about staying the same</a:t>
                      </a:r>
                    </a:p>
                    <a:p>
                      <a:endParaRPr lang="en-GB" sz="2400" b="1" dirty="0">
                        <a:solidFill>
                          <a:schemeClr val="bg1"/>
                        </a:solidFill>
                        <a:latin typeface="Arial" panose="020B0604020202020204" pitchFamily="34" charset="0"/>
                        <a:cs typeface="Arial" panose="020B0604020202020204" pitchFamily="34" charset="0"/>
                      </a:endParaRPr>
                    </a:p>
                  </a:txBody>
                  <a:tcPr marT="45716" marB="45716">
                    <a:solidFill>
                      <a:srgbClr val="16AD85"/>
                    </a:solidFill>
                  </a:tcPr>
                </a:tc>
                <a:tc>
                  <a:txBody>
                    <a:bodyPr/>
                    <a:lstStyle/>
                    <a:p>
                      <a:r>
                        <a:rPr lang="en-GB" sz="2400" b="1" dirty="0">
                          <a:solidFill>
                            <a:schemeClr val="bg1"/>
                          </a:solidFill>
                          <a:latin typeface="Arial" panose="020B0604020202020204" pitchFamily="34" charset="0"/>
                          <a:cs typeface="Arial" panose="020B0604020202020204" pitchFamily="34" charset="0"/>
                        </a:rPr>
                        <a:t>Step 4: </a:t>
                      </a:r>
                    </a:p>
                    <a:p>
                      <a:endParaRPr lang="en-GB" sz="2400" b="1" dirty="0">
                        <a:solidFill>
                          <a:schemeClr val="bg1"/>
                        </a:solidFill>
                        <a:latin typeface="Arial" panose="020B0604020202020204" pitchFamily="34" charset="0"/>
                        <a:cs typeface="Arial" panose="020B0604020202020204" pitchFamily="34" charset="0"/>
                      </a:endParaRPr>
                    </a:p>
                    <a:p>
                      <a:r>
                        <a:rPr lang="en-GB" sz="2400" b="1" dirty="0">
                          <a:solidFill>
                            <a:schemeClr val="bg1"/>
                          </a:solidFill>
                          <a:latin typeface="Arial" panose="020B0604020202020204" pitchFamily="34" charset="0"/>
                          <a:cs typeface="Arial" panose="020B0604020202020204" pitchFamily="34" charset="0"/>
                        </a:rPr>
                        <a:t>Good things about making the change</a:t>
                      </a:r>
                    </a:p>
                    <a:p>
                      <a:endParaRPr lang="en-GB" sz="2400" b="1" dirty="0">
                        <a:solidFill>
                          <a:schemeClr val="bg1"/>
                        </a:solidFill>
                        <a:latin typeface="Arial" panose="020B0604020202020204" pitchFamily="34" charset="0"/>
                        <a:cs typeface="Arial" panose="020B0604020202020204" pitchFamily="34" charset="0"/>
                      </a:endParaRPr>
                    </a:p>
                  </a:txBody>
                  <a:tcPr marT="45716" marB="45716">
                    <a:solidFill>
                      <a:srgbClr val="16AD85"/>
                    </a:solidFill>
                  </a:tcPr>
                </a:tc>
                <a:extLst>
                  <a:ext uri="{0D108BD9-81ED-4DB2-BD59-A6C34878D82A}"/>
                </a:extLst>
              </a:tr>
              <a:tr h="2025650">
                <a:tc>
                  <a:txBody>
                    <a:bodyPr/>
                    <a:lstStyle/>
                    <a:p>
                      <a:r>
                        <a:rPr lang="en-GB" sz="2400" b="1" dirty="0">
                          <a:solidFill>
                            <a:schemeClr val="bg1"/>
                          </a:solidFill>
                          <a:latin typeface="Arial" panose="020B0604020202020204" pitchFamily="34" charset="0"/>
                          <a:cs typeface="Arial" panose="020B0604020202020204" pitchFamily="34" charset="0"/>
                        </a:rPr>
                        <a:t>Step 2: </a:t>
                      </a:r>
                    </a:p>
                    <a:p>
                      <a:endParaRPr lang="en-GB" sz="2400" b="1" dirty="0">
                        <a:solidFill>
                          <a:schemeClr val="bg1"/>
                        </a:solidFill>
                        <a:latin typeface="Arial" panose="020B0604020202020204" pitchFamily="34" charset="0"/>
                        <a:cs typeface="Arial" panose="020B0604020202020204" pitchFamily="34" charset="0"/>
                      </a:endParaRPr>
                    </a:p>
                    <a:p>
                      <a:r>
                        <a:rPr lang="en-GB" sz="2400" b="1" dirty="0">
                          <a:solidFill>
                            <a:schemeClr val="bg1"/>
                          </a:solidFill>
                          <a:latin typeface="Arial" panose="020B0604020202020204" pitchFamily="34" charset="0"/>
                          <a:cs typeface="Arial" panose="020B0604020202020204" pitchFamily="34" charset="0"/>
                        </a:rPr>
                        <a:t>Not so good things about staying the same</a:t>
                      </a:r>
                    </a:p>
                    <a:p>
                      <a:endParaRPr lang="en-GB" sz="2400" b="1" dirty="0">
                        <a:solidFill>
                          <a:schemeClr val="bg1"/>
                        </a:solidFill>
                        <a:latin typeface="Arial" panose="020B0604020202020204" pitchFamily="34" charset="0"/>
                        <a:cs typeface="Arial" panose="020B0604020202020204" pitchFamily="34" charset="0"/>
                      </a:endParaRPr>
                    </a:p>
                  </a:txBody>
                  <a:tcPr marT="45716" marB="45716">
                    <a:solidFill>
                      <a:srgbClr val="16AD85"/>
                    </a:solidFill>
                  </a:tcPr>
                </a:tc>
                <a:tc>
                  <a:txBody>
                    <a:bodyPr/>
                    <a:lstStyle/>
                    <a:p>
                      <a:r>
                        <a:rPr lang="en-GB" sz="2400" b="1" dirty="0">
                          <a:solidFill>
                            <a:schemeClr val="bg1"/>
                          </a:solidFill>
                          <a:latin typeface="Arial" panose="020B0604020202020204" pitchFamily="34" charset="0"/>
                          <a:cs typeface="Arial" panose="020B0604020202020204" pitchFamily="34" charset="0"/>
                        </a:rPr>
                        <a:t>Step 3: </a:t>
                      </a:r>
                    </a:p>
                    <a:p>
                      <a:endParaRPr lang="en-GB" sz="2400" b="1" dirty="0">
                        <a:solidFill>
                          <a:schemeClr val="bg1"/>
                        </a:solidFill>
                        <a:latin typeface="Arial" panose="020B0604020202020204" pitchFamily="34" charset="0"/>
                        <a:cs typeface="Arial" panose="020B0604020202020204" pitchFamily="34" charset="0"/>
                      </a:endParaRPr>
                    </a:p>
                    <a:p>
                      <a:r>
                        <a:rPr lang="en-GB" sz="2400" b="1" dirty="0">
                          <a:solidFill>
                            <a:schemeClr val="bg1"/>
                          </a:solidFill>
                          <a:latin typeface="Arial" panose="020B0604020202020204" pitchFamily="34" charset="0"/>
                          <a:cs typeface="Arial" panose="020B0604020202020204" pitchFamily="34" charset="0"/>
                        </a:rPr>
                        <a:t>Not so good things about making the change</a:t>
                      </a:r>
                    </a:p>
                    <a:p>
                      <a:endParaRPr lang="en-GB" sz="2400" b="1" dirty="0">
                        <a:solidFill>
                          <a:schemeClr val="bg1"/>
                        </a:solidFill>
                        <a:latin typeface="Arial" panose="020B0604020202020204" pitchFamily="34" charset="0"/>
                        <a:cs typeface="Arial" panose="020B0604020202020204" pitchFamily="34" charset="0"/>
                      </a:endParaRPr>
                    </a:p>
                  </a:txBody>
                  <a:tcPr marT="45716" marB="45716">
                    <a:solidFill>
                      <a:srgbClr val="16AD85"/>
                    </a:solidFill>
                  </a:tcPr>
                </a:tc>
                <a:extLst>
                  <a:ext uri="{0D108BD9-81ED-4DB2-BD59-A6C34878D82A}"/>
                </a:extLst>
              </a:tr>
            </a:tbl>
          </a:graphicData>
        </a:graphic>
      </p:graphicFrame>
    </p:spTree>
    <p:extLst>
      <p:ext uri="{BB962C8B-B14F-4D97-AF65-F5344CB8AC3E}">
        <p14:creationId xmlns:p14="http://schemas.microsoft.com/office/powerpoint/2010/main" val="3516171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52650" y="549276"/>
            <a:ext cx="7886700" cy="1325563"/>
          </a:xfrm>
        </p:spPr>
        <p:txBody>
          <a:bodyPr/>
          <a:lstStyle/>
          <a:p>
            <a:pPr eaLnBrk="1" hangingPunct="1"/>
            <a:r>
              <a:rPr lang="en-GB" altLang="en-US" dirty="0" smtClean="0">
                <a:solidFill>
                  <a:srgbClr val="FF0000"/>
                </a:solidFill>
              </a:rPr>
              <a:t>The most important elements of good communication?</a:t>
            </a:r>
          </a:p>
        </p:txBody>
      </p:sp>
      <p:sp>
        <p:nvSpPr>
          <p:cNvPr id="3" name="Content Placeholder 2"/>
          <p:cNvSpPr>
            <a:spLocks noGrp="1"/>
          </p:cNvSpPr>
          <p:nvPr>
            <p:ph idx="1"/>
          </p:nvPr>
        </p:nvSpPr>
        <p:spPr>
          <a:xfrm>
            <a:off x="2152650" y="2781300"/>
            <a:ext cx="7886700" cy="3240088"/>
          </a:xfrm>
        </p:spPr>
        <p:txBody>
          <a:bodyPr/>
          <a:lstStyle/>
          <a:p>
            <a:pPr eaLnBrk="1" hangingPunct="1"/>
            <a:r>
              <a:rPr lang="en-GB" altLang="en-US" sz="2000"/>
              <a:t>Empathy</a:t>
            </a:r>
          </a:p>
          <a:p>
            <a:pPr eaLnBrk="1" hangingPunct="1"/>
            <a:endParaRPr lang="en-GB" altLang="en-US" sz="2000"/>
          </a:p>
          <a:p>
            <a:pPr eaLnBrk="1" hangingPunct="1"/>
            <a:r>
              <a:rPr lang="en-GB" altLang="en-US" sz="2000"/>
              <a:t>Warmth</a:t>
            </a:r>
          </a:p>
          <a:p>
            <a:pPr eaLnBrk="1" hangingPunct="1"/>
            <a:endParaRPr lang="en-GB" altLang="en-US" sz="2000"/>
          </a:p>
          <a:p>
            <a:pPr eaLnBrk="1" hangingPunct="1"/>
            <a:r>
              <a:rPr lang="en-GB" altLang="en-US" sz="2000"/>
              <a:t>Clarity about concerns</a:t>
            </a:r>
          </a:p>
          <a:p>
            <a:pPr eaLnBrk="1" hangingPunct="1"/>
            <a:endParaRPr lang="en-GB" altLang="en-US" sz="2000"/>
          </a:p>
          <a:p>
            <a:pPr eaLnBrk="1" hangingPunct="1"/>
            <a:r>
              <a:rPr lang="en-GB" altLang="en-US" sz="2000"/>
              <a:t>Recognition of strengths</a:t>
            </a:r>
          </a:p>
        </p:txBody>
      </p:sp>
    </p:spTree>
    <p:extLst>
      <p:ext uri="{BB962C8B-B14F-4D97-AF65-F5344CB8AC3E}">
        <p14:creationId xmlns:p14="http://schemas.microsoft.com/office/powerpoint/2010/main" val="1176847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152650" y="620713"/>
            <a:ext cx="8153400" cy="792162"/>
          </a:xfrm>
        </p:spPr>
        <p:txBody>
          <a:bodyPr/>
          <a:lstStyle/>
          <a:p>
            <a:pPr eaLnBrk="1" hangingPunct="1"/>
            <a:r>
              <a:rPr lang="en-US" altLang="en-US" dirty="0" smtClean="0">
                <a:solidFill>
                  <a:srgbClr val="FF0000"/>
                </a:solidFill>
              </a:rPr>
              <a:t>Skilled and Sensitive Conversations</a:t>
            </a:r>
          </a:p>
        </p:txBody>
      </p:sp>
      <p:sp>
        <p:nvSpPr>
          <p:cNvPr id="26627" name="Content Placeholder 2"/>
          <p:cNvSpPr>
            <a:spLocks noGrp="1"/>
          </p:cNvSpPr>
          <p:nvPr>
            <p:ph idx="1"/>
          </p:nvPr>
        </p:nvSpPr>
        <p:spPr>
          <a:xfrm>
            <a:off x="2162175" y="1484313"/>
            <a:ext cx="7886700" cy="4483100"/>
          </a:xfrm>
        </p:spPr>
        <p:txBody>
          <a:bodyPr>
            <a:normAutofit fontScale="92500" lnSpcReduction="20000"/>
          </a:bodyPr>
          <a:lstStyle/>
          <a:p>
            <a:pPr eaLnBrk="1" hangingPunct="1"/>
            <a:r>
              <a:rPr lang="en-GB" altLang="en-US" sz="2000" b="1"/>
              <a:t>The only way you can Ascertain the most meaningful things for people is through sensitive conversations.</a:t>
            </a:r>
            <a:endParaRPr lang="en-GB" altLang="en-US" sz="2000"/>
          </a:p>
          <a:p>
            <a:pPr eaLnBrk="1" hangingPunct="1"/>
            <a:r>
              <a:rPr lang="en-GB" altLang="en-US" sz="2000"/>
              <a:t>Staffs understanding of persons needs</a:t>
            </a:r>
          </a:p>
          <a:p>
            <a:pPr eaLnBrk="1" hangingPunct="1"/>
            <a:r>
              <a:rPr lang="en-GB" altLang="en-US" sz="2000"/>
              <a:t>What's important to them</a:t>
            </a:r>
          </a:p>
          <a:p>
            <a:pPr eaLnBrk="1" hangingPunct="1"/>
            <a:endParaRPr lang="en-GB" altLang="en-US" sz="2000"/>
          </a:p>
          <a:p>
            <a:pPr eaLnBrk="1" hangingPunct="1"/>
            <a:r>
              <a:rPr lang="en-GB" altLang="en-US" sz="2000"/>
              <a:t>And </a:t>
            </a:r>
            <a:r>
              <a:rPr lang="en-GB" altLang="en-US" sz="2000" b="1"/>
              <a:t>have regard to:</a:t>
            </a:r>
          </a:p>
          <a:p>
            <a:pPr eaLnBrk="1" hangingPunct="1"/>
            <a:r>
              <a:rPr lang="en-GB" altLang="en-US" sz="2000"/>
              <a:t>Listen to and value the insights from service user, family and worker</a:t>
            </a:r>
          </a:p>
          <a:p>
            <a:pPr eaLnBrk="1" hangingPunct="1"/>
            <a:r>
              <a:rPr lang="en-GB" altLang="en-US" sz="2000"/>
              <a:t>Regularly reflect on change? Respect the insights and act upon them</a:t>
            </a:r>
          </a:p>
          <a:p>
            <a:pPr eaLnBrk="1" hangingPunct="1"/>
            <a:r>
              <a:rPr lang="en-GB" altLang="en-US" sz="2000"/>
              <a:t>More emphasis on what worker and family can achieve when the work together</a:t>
            </a:r>
          </a:p>
          <a:p>
            <a:pPr eaLnBrk="1" hangingPunct="1"/>
            <a:r>
              <a:rPr lang="en-GB" altLang="en-US" sz="2000"/>
              <a:t>Less exploration of what people cant do, more emphasis on what they want to do</a:t>
            </a:r>
          </a:p>
          <a:p>
            <a:pPr eaLnBrk="1" hangingPunct="1"/>
            <a:endParaRPr lang="en-GB" altLang="en-US" sz="2000"/>
          </a:p>
          <a:p>
            <a:pPr eaLnBrk="1" hangingPunct="1"/>
            <a:endParaRPr lang="en-GB" altLang="en-US" smtClean="0"/>
          </a:p>
        </p:txBody>
      </p:sp>
    </p:spTree>
    <p:extLst>
      <p:ext uri="{BB962C8B-B14F-4D97-AF65-F5344CB8AC3E}">
        <p14:creationId xmlns:p14="http://schemas.microsoft.com/office/powerpoint/2010/main" val="3414911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020888" y="765175"/>
            <a:ext cx="8107362" cy="590550"/>
          </a:xfrm>
        </p:spPr>
        <p:txBody>
          <a:bodyPr>
            <a:normAutofit fontScale="90000"/>
          </a:bodyPr>
          <a:lstStyle/>
          <a:p>
            <a:pPr eaLnBrk="1" hangingPunct="1"/>
            <a:r>
              <a:rPr lang="en-GB" altLang="en-US" sz="4000" b="1">
                <a:solidFill>
                  <a:srgbClr val="C00000"/>
                </a:solidFill>
              </a:rPr>
              <a:t>Relationship based practise</a:t>
            </a:r>
          </a:p>
        </p:txBody>
      </p:sp>
      <p:sp>
        <p:nvSpPr>
          <p:cNvPr id="21507" name="Content Placeholder 2"/>
          <p:cNvSpPr>
            <a:spLocks noGrp="1"/>
          </p:cNvSpPr>
          <p:nvPr>
            <p:ph idx="1"/>
          </p:nvPr>
        </p:nvSpPr>
        <p:spPr>
          <a:xfrm>
            <a:off x="2020888" y="1916113"/>
            <a:ext cx="8107362" cy="3744912"/>
          </a:xfrm>
        </p:spPr>
        <p:txBody>
          <a:bodyPr>
            <a:normAutofit lnSpcReduction="10000"/>
          </a:bodyPr>
          <a:lstStyle/>
          <a:p>
            <a:pPr eaLnBrk="1" hangingPunct="1">
              <a:lnSpc>
                <a:spcPct val="100000"/>
              </a:lnSpc>
              <a:buSzPct val="70000"/>
              <a:buFont typeface="Wingdings" panose="05000000000000000000" pitchFamily="2" charset="2"/>
              <a:buChar char="§"/>
            </a:pPr>
            <a:r>
              <a:rPr lang="en-GB" altLang="en-US" sz="2400"/>
              <a:t>How we think about something affects what we do about something </a:t>
            </a:r>
          </a:p>
          <a:p>
            <a:pPr eaLnBrk="1" hangingPunct="1">
              <a:lnSpc>
                <a:spcPct val="100000"/>
              </a:lnSpc>
              <a:buSzPct val="70000"/>
              <a:buFont typeface="Wingdings" panose="05000000000000000000" pitchFamily="2" charset="2"/>
              <a:buChar char="§"/>
            </a:pPr>
            <a:r>
              <a:rPr lang="en-GB" altLang="en-US" sz="2400"/>
              <a:t>Our approach to the issue affects the outcome</a:t>
            </a:r>
          </a:p>
          <a:p>
            <a:pPr eaLnBrk="1" hangingPunct="1">
              <a:lnSpc>
                <a:spcPct val="100000"/>
              </a:lnSpc>
              <a:buSzPct val="70000"/>
              <a:buFont typeface="Wingdings" panose="05000000000000000000" pitchFamily="2" charset="2"/>
              <a:buChar char="§"/>
            </a:pPr>
            <a:r>
              <a:rPr lang="en-GB" altLang="en-US" sz="2400"/>
              <a:t>We are engaged in a </a:t>
            </a:r>
            <a:r>
              <a:rPr lang="en-GB" altLang="en-US" sz="2400" b="1"/>
              <a:t>dynamic process </a:t>
            </a:r>
            <a:r>
              <a:rPr lang="en-GB" altLang="en-US" sz="2400"/>
              <a:t>, in any encounter between a worker and a family member there should always be </a:t>
            </a:r>
            <a:r>
              <a:rPr lang="en-GB" altLang="en-US" sz="2400" b="1"/>
              <a:t>two people learning </a:t>
            </a:r>
            <a:r>
              <a:rPr lang="en-GB" altLang="en-US" sz="2400"/>
              <a:t>!</a:t>
            </a:r>
          </a:p>
          <a:p>
            <a:pPr eaLnBrk="1" hangingPunct="1">
              <a:lnSpc>
                <a:spcPct val="100000"/>
              </a:lnSpc>
              <a:buSzPct val="70000"/>
              <a:buFont typeface="Wingdings" panose="05000000000000000000" pitchFamily="2" charset="2"/>
              <a:buChar char="§"/>
            </a:pPr>
            <a:r>
              <a:rPr lang="en-GB" altLang="en-US" sz="2400"/>
              <a:t>The result needs to be ‘self empowering’ for the  family</a:t>
            </a:r>
          </a:p>
          <a:p>
            <a:pPr eaLnBrk="1" hangingPunct="1">
              <a:lnSpc>
                <a:spcPct val="100000"/>
              </a:lnSpc>
              <a:buSzPct val="70000"/>
              <a:buFont typeface="Wingdings" panose="05000000000000000000" pitchFamily="2" charset="2"/>
              <a:buChar char="§"/>
            </a:pPr>
            <a:r>
              <a:rPr lang="en-GB" altLang="en-US" sz="2400"/>
              <a:t>The goal to gain </a:t>
            </a:r>
            <a:r>
              <a:rPr lang="en-GB" altLang="en-US" sz="2400" b="1"/>
              <a:t>insight</a:t>
            </a:r>
            <a:r>
              <a:rPr lang="en-GB" altLang="en-US" sz="2400"/>
              <a:t> as well as information.</a:t>
            </a:r>
          </a:p>
          <a:p>
            <a:pPr eaLnBrk="1" hangingPunct="1"/>
            <a:endParaRPr lang="en-GB" altLang="en-US" smtClean="0"/>
          </a:p>
        </p:txBody>
      </p:sp>
    </p:spTree>
    <p:extLst>
      <p:ext uri="{BB962C8B-B14F-4D97-AF65-F5344CB8AC3E}">
        <p14:creationId xmlns:p14="http://schemas.microsoft.com/office/powerpoint/2010/main" val="40117465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063750" y="365126"/>
            <a:ext cx="7975600" cy="1325563"/>
          </a:xfrm>
        </p:spPr>
        <p:txBody>
          <a:bodyPr/>
          <a:lstStyle/>
          <a:p>
            <a:pPr eaLnBrk="1" hangingPunct="1"/>
            <a:r>
              <a:rPr lang="en-GB" altLang="en-US" sz="4000" b="1" dirty="0">
                <a:solidFill>
                  <a:srgbClr val="FF0000"/>
                </a:solidFill>
              </a:rPr>
              <a:t>Strengths Based Practice</a:t>
            </a:r>
          </a:p>
        </p:txBody>
      </p:sp>
      <p:sp>
        <p:nvSpPr>
          <p:cNvPr id="12291" name="Content Placeholder 1"/>
          <p:cNvSpPr>
            <a:spLocks noGrp="1"/>
          </p:cNvSpPr>
          <p:nvPr>
            <p:ph idx="1"/>
          </p:nvPr>
        </p:nvSpPr>
        <p:spPr>
          <a:xfrm>
            <a:off x="2063750" y="1957389"/>
            <a:ext cx="7975600" cy="4351337"/>
          </a:xfrm>
        </p:spPr>
        <p:txBody>
          <a:bodyPr/>
          <a:lstStyle/>
          <a:p>
            <a:pPr eaLnBrk="1" hangingPunct="1">
              <a:buSzPct val="70000"/>
              <a:buFont typeface="Wingdings" panose="05000000000000000000" pitchFamily="2" charset="2"/>
              <a:buChar char="§"/>
            </a:pPr>
            <a:r>
              <a:rPr lang="en-US" altLang="en-US" sz="2800"/>
              <a:t>Outcome focused public services</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Collaborative communication</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Exploring personal outcomes</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Supporting a skilled workforce</a:t>
            </a:r>
          </a:p>
          <a:p>
            <a:pPr eaLnBrk="1" hangingPunct="1"/>
            <a:endParaRPr lang="en-US" altLang="en-US" smtClean="0"/>
          </a:p>
        </p:txBody>
      </p:sp>
    </p:spTree>
    <p:extLst>
      <p:ext uri="{BB962C8B-B14F-4D97-AF65-F5344CB8AC3E}">
        <p14:creationId xmlns:p14="http://schemas.microsoft.com/office/powerpoint/2010/main" val="39647544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152650" y="549276"/>
            <a:ext cx="8064500" cy="638175"/>
          </a:xfrm>
        </p:spPr>
        <p:txBody>
          <a:bodyPr>
            <a:normAutofit fontScale="90000"/>
          </a:bodyPr>
          <a:lstStyle/>
          <a:p>
            <a:pPr eaLnBrk="1" hangingPunct="1"/>
            <a:r>
              <a:rPr lang="en-GB" altLang="en-US" sz="4000" b="1">
                <a:solidFill>
                  <a:srgbClr val="C00000"/>
                </a:solidFill>
              </a:rPr>
              <a:t>Focussing our skills</a:t>
            </a:r>
          </a:p>
        </p:txBody>
      </p:sp>
      <p:sp>
        <p:nvSpPr>
          <p:cNvPr id="22531" name="Content Placeholder 2"/>
          <p:cNvSpPr>
            <a:spLocks noGrp="1"/>
          </p:cNvSpPr>
          <p:nvPr>
            <p:ph idx="1"/>
          </p:nvPr>
        </p:nvSpPr>
        <p:spPr>
          <a:xfrm>
            <a:off x="2152650" y="1341439"/>
            <a:ext cx="7886700" cy="4351337"/>
          </a:xfrm>
        </p:spPr>
        <p:txBody>
          <a:bodyPr>
            <a:normAutofit fontScale="92500"/>
          </a:bodyPr>
          <a:lstStyle/>
          <a:p>
            <a:pPr eaLnBrk="1" hangingPunct="1">
              <a:buSzPct val="70000"/>
              <a:buFont typeface="Wingdings" panose="05000000000000000000" pitchFamily="2" charset="2"/>
              <a:buChar char="§"/>
            </a:pPr>
            <a:r>
              <a:rPr lang="en-GB" altLang="en-US" sz="2800"/>
              <a:t>We notice people for the problems they face not just the problems they cause</a:t>
            </a:r>
          </a:p>
          <a:p>
            <a:pPr eaLnBrk="1" hangingPunct="1">
              <a:buSzPct val="70000"/>
              <a:buFont typeface="Wingdings" panose="05000000000000000000" pitchFamily="2" charset="2"/>
              <a:buChar char="§"/>
            </a:pPr>
            <a:r>
              <a:rPr lang="en-GB" altLang="en-US" sz="2800"/>
              <a:t>We notice peoples abilities to alter their course</a:t>
            </a:r>
          </a:p>
          <a:p>
            <a:pPr eaLnBrk="1" hangingPunct="1">
              <a:buSzPct val="70000"/>
              <a:buFont typeface="Wingdings" panose="05000000000000000000" pitchFamily="2" charset="2"/>
              <a:buChar char="§"/>
            </a:pPr>
            <a:r>
              <a:rPr lang="en-GB" altLang="en-US" sz="2800"/>
              <a:t>We focus on their hopes and aspirations </a:t>
            </a:r>
          </a:p>
          <a:p>
            <a:pPr eaLnBrk="1" hangingPunct="1">
              <a:buSzPct val="70000"/>
              <a:buFont typeface="Wingdings" panose="05000000000000000000" pitchFamily="2" charset="2"/>
              <a:buChar char="§"/>
            </a:pPr>
            <a:r>
              <a:rPr lang="en-GB" altLang="en-US" sz="2800"/>
              <a:t>We notice the ability people have to offset their own risk and concerns</a:t>
            </a:r>
          </a:p>
          <a:p>
            <a:pPr eaLnBrk="1" hangingPunct="1">
              <a:buSzPct val="70000"/>
              <a:buFont typeface="Wingdings" panose="05000000000000000000" pitchFamily="2" charset="2"/>
              <a:buChar char="§"/>
            </a:pPr>
            <a:r>
              <a:rPr lang="en-GB" altLang="en-US" sz="2800"/>
              <a:t>We notice the strengths of families/groups/units and support what's important to them building on their resilience</a:t>
            </a:r>
          </a:p>
          <a:p>
            <a:pPr eaLnBrk="1" hangingPunct="1"/>
            <a:endParaRPr lang="en-GB" altLang="en-US" smtClean="0"/>
          </a:p>
          <a:p>
            <a:pPr eaLnBrk="1" hangingPunct="1"/>
            <a:endParaRPr lang="en-GB" altLang="en-US" smtClean="0"/>
          </a:p>
        </p:txBody>
      </p:sp>
    </p:spTree>
    <p:extLst>
      <p:ext uri="{BB962C8B-B14F-4D97-AF65-F5344CB8AC3E}">
        <p14:creationId xmlns:p14="http://schemas.microsoft.com/office/powerpoint/2010/main" val="2959370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2855913" y="304801"/>
            <a:ext cx="6769100" cy="792163"/>
          </a:xfrm>
        </p:spPr>
        <p:txBody>
          <a:bodyPr>
            <a:normAutofit fontScale="90000"/>
          </a:bodyPr>
          <a:lstStyle/>
          <a:p>
            <a:pPr eaLnBrk="1" hangingPunct="1"/>
            <a:r>
              <a:rPr lang="en-GB" altLang="en-US" sz="3200" b="1">
                <a:solidFill>
                  <a:srgbClr val="C00000"/>
                </a:solidFill>
              </a:rPr>
              <a:t>Empathy Client defence and Disclosure</a:t>
            </a:r>
            <a:endParaRPr lang="en-US" altLang="en-US" sz="3200" b="1">
              <a:solidFill>
                <a:srgbClr val="C00000"/>
              </a:solidFill>
            </a:endParaRPr>
          </a:p>
        </p:txBody>
      </p:sp>
      <p:pic>
        <p:nvPicPr>
          <p:cNvPr id="45059" name="Picture 3"/>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2063750" y="1125538"/>
            <a:ext cx="7734300" cy="5111750"/>
          </a:xfrm>
        </p:spPr>
      </p:pic>
    </p:spTree>
    <p:extLst>
      <p:ext uri="{BB962C8B-B14F-4D97-AF65-F5344CB8AC3E}">
        <p14:creationId xmlns:p14="http://schemas.microsoft.com/office/powerpoint/2010/main" val="27156301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solidFill>
            <a:schemeClr val="bg1"/>
          </a:solidFill>
        </p:spPr>
        <p:txBody>
          <a:bodyPr/>
          <a:lstStyle/>
          <a:p>
            <a:pPr eaLnBrk="1" hangingPunct="1"/>
            <a:r>
              <a:rPr lang="en-GB" altLang="en-US" sz="4000" b="1">
                <a:solidFill>
                  <a:srgbClr val="C00000"/>
                </a:solidFill>
                <a:ea typeface="Aparajita" pitchFamily="34" charset="0"/>
                <a:cs typeface="Aparajita" pitchFamily="34" charset="0"/>
              </a:rPr>
              <a:t>Investment in skilled listening from the outset</a:t>
            </a:r>
          </a:p>
        </p:txBody>
      </p:sp>
      <p:sp>
        <p:nvSpPr>
          <p:cNvPr id="46083" name="Content Placeholder 2"/>
          <p:cNvSpPr>
            <a:spLocks noGrp="1"/>
          </p:cNvSpPr>
          <p:nvPr>
            <p:ph idx="1"/>
          </p:nvPr>
        </p:nvSpPr>
        <p:spPr>
          <a:xfrm>
            <a:off x="1992314" y="1844675"/>
            <a:ext cx="8218487" cy="4281488"/>
          </a:xfrm>
        </p:spPr>
        <p:txBody>
          <a:bodyPr/>
          <a:lstStyle/>
          <a:p>
            <a:pPr eaLnBrk="1" hangingPunct="1">
              <a:buSzPct val="70000"/>
              <a:buFont typeface="Wingdings" panose="05000000000000000000" pitchFamily="2" charset="2"/>
              <a:buChar char="§"/>
            </a:pPr>
            <a:r>
              <a:rPr lang="en-GB" altLang="en-US" sz="2800">
                <a:ea typeface="Aparajita" pitchFamily="34" charset="0"/>
                <a:cs typeface="Aparajita" pitchFamily="34" charset="0"/>
              </a:rPr>
              <a:t>Builds trust</a:t>
            </a:r>
          </a:p>
          <a:p>
            <a:pPr eaLnBrk="1" hangingPunct="1">
              <a:buSzPct val="70000"/>
              <a:buFont typeface="Wingdings" panose="05000000000000000000" pitchFamily="2" charset="2"/>
              <a:buChar char="§"/>
            </a:pPr>
            <a:endParaRPr lang="en-GB" altLang="en-US" sz="2800">
              <a:ea typeface="Aparajita" pitchFamily="34" charset="0"/>
              <a:cs typeface="Aparajita" pitchFamily="34" charset="0"/>
            </a:endParaRP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Increases disclosure</a:t>
            </a:r>
          </a:p>
          <a:p>
            <a:pPr eaLnBrk="1" hangingPunct="1">
              <a:buSzPct val="70000"/>
              <a:buFont typeface="Wingdings" panose="05000000000000000000" pitchFamily="2" charset="2"/>
              <a:buChar char="§"/>
            </a:pPr>
            <a:endParaRPr lang="en-GB" altLang="en-US" sz="2800">
              <a:ea typeface="Aparajita" pitchFamily="34" charset="0"/>
              <a:cs typeface="Aparajita" pitchFamily="34" charset="0"/>
            </a:endParaRP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Reduces defensive behaviour</a:t>
            </a:r>
          </a:p>
          <a:p>
            <a:pPr eaLnBrk="1" hangingPunct="1">
              <a:buSzPct val="70000"/>
              <a:buFont typeface="Wingdings" panose="05000000000000000000" pitchFamily="2" charset="2"/>
              <a:buChar char="§"/>
            </a:pPr>
            <a:endParaRPr lang="en-GB" altLang="en-US" sz="2800">
              <a:ea typeface="Aparajita" pitchFamily="34" charset="0"/>
              <a:cs typeface="Aparajita" pitchFamily="34" charset="0"/>
            </a:endParaRP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Decreases ‘hidden harm’</a:t>
            </a:r>
          </a:p>
        </p:txBody>
      </p:sp>
    </p:spTree>
    <p:extLst>
      <p:ext uri="{BB962C8B-B14F-4D97-AF65-F5344CB8AC3E}">
        <p14:creationId xmlns:p14="http://schemas.microsoft.com/office/powerpoint/2010/main" val="3917756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063750" y="365126"/>
            <a:ext cx="7975600" cy="976313"/>
          </a:xfrm>
          <a:solidFill>
            <a:schemeClr val="bg1"/>
          </a:solidFill>
        </p:spPr>
        <p:txBody>
          <a:bodyPr/>
          <a:lstStyle/>
          <a:p>
            <a:pPr eaLnBrk="1" hangingPunct="1"/>
            <a:r>
              <a:rPr lang="en-GB" altLang="en-US" smtClean="0"/>
              <a:t> Conversational </a:t>
            </a:r>
            <a:r>
              <a:rPr lang="en-GB" altLang="en-US" sz="4000" b="1">
                <a:solidFill>
                  <a:srgbClr val="C00000"/>
                </a:solidFill>
              </a:rPr>
              <a:t>Traps</a:t>
            </a:r>
          </a:p>
        </p:txBody>
      </p:sp>
      <p:sp>
        <p:nvSpPr>
          <p:cNvPr id="44035" name="Rectangle 3"/>
          <p:cNvSpPr>
            <a:spLocks noGrp="1" noChangeArrowheads="1"/>
          </p:cNvSpPr>
          <p:nvPr>
            <p:ph sz="half" idx="1"/>
          </p:nvPr>
        </p:nvSpPr>
        <p:spPr>
          <a:xfrm>
            <a:off x="2135188" y="1628775"/>
            <a:ext cx="3879850" cy="4497388"/>
          </a:xfrm>
        </p:spPr>
        <p:txBody>
          <a:bodyPr/>
          <a:lstStyle/>
          <a:p>
            <a:pPr eaLnBrk="1" hangingPunct="1">
              <a:buSzPct val="70000"/>
              <a:buFont typeface="Wingdings" panose="05000000000000000000" pitchFamily="2" charset="2"/>
              <a:buChar char="§"/>
            </a:pPr>
            <a:r>
              <a:rPr lang="en-GB" altLang="en-US" sz="2800"/>
              <a:t>Expert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Power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Problem solving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Question and answer trap</a:t>
            </a:r>
          </a:p>
        </p:txBody>
      </p:sp>
      <p:sp>
        <p:nvSpPr>
          <p:cNvPr id="44036" name="Rectangle 4"/>
          <p:cNvSpPr>
            <a:spLocks noGrp="1" noChangeArrowheads="1"/>
          </p:cNvSpPr>
          <p:nvPr>
            <p:ph sz="half" idx="2"/>
          </p:nvPr>
        </p:nvSpPr>
        <p:spPr>
          <a:xfrm>
            <a:off x="6240463" y="1628776"/>
            <a:ext cx="3816350" cy="5229225"/>
          </a:xfrm>
        </p:spPr>
        <p:txBody>
          <a:bodyPr/>
          <a:lstStyle/>
          <a:p>
            <a:pPr eaLnBrk="1" hangingPunct="1">
              <a:buSzPct val="70000"/>
              <a:buFont typeface="Wingdings" panose="05000000000000000000" pitchFamily="2" charset="2"/>
              <a:buChar char="§"/>
            </a:pPr>
            <a:r>
              <a:rPr lang="en-GB" altLang="en-US" sz="2800"/>
              <a:t>Yes-but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Blaming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Labelling trap</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Confrontation trap</a:t>
            </a:r>
          </a:p>
        </p:txBody>
      </p:sp>
    </p:spTree>
    <p:extLst>
      <p:ext uri="{BB962C8B-B14F-4D97-AF65-F5344CB8AC3E}">
        <p14:creationId xmlns:p14="http://schemas.microsoft.com/office/powerpoint/2010/main" val="29672691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anim calcmode="lin" valueType="num">
                                      <p:cBhvr additive="base">
                                        <p:cTn id="13"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4035">
                                            <p:txEl>
                                              <p:pRg st="4" end="4"/>
                                            </p:txEl>
                                          </p:spTgt>
                                        </p:tgtEl>
                                        <p:attrNameLst>
                                          <p:attrName>style.visibility</p:attrName>
                                        </p:attrNameLst>
                                      </p:cBhvr>
                                      <p:to>
                                        <p:strVal val="visible"/>
                                      </p:to>
                                    </p:set>
                                    <p:anim calcmode="lin" valueType="num">
                                      <p:cBhvr additive="base">
                                        <p:cTn id="19" dur="5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4035">
                                            <p:txEl>
                                              <p:pRg st="6" end="6"/>
                                            </p:txEl>
                                          </p:spTgt>
                                        </p:tgtEl>
                                        <p:attrNameLst>
                                          <p:attrName>style.visibility</p:attrName>
                                        </p:attrNameLst>
                                      </p:cBhvr>
                                      <p:to>
                                        <p:strVal val="visible"/>
                                      </p:to>
                                    </p:set>
                                    <p:anim calcmode="lin" valueType="num">
                                      <p:cBhvr additive="base">
                                        <p:cTn id="25" dur="500" fill="hold"/>
                                        <p:tgtEl>
                                          <p:spTgt spid="4403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4036">
                                            <p:txEl>
                                              <p:pRg st="0" end="0"/>
                                            </p:txEl>
                                          </p:spTgt>
                                        </p:tgtEl>
                                        <p:attrNameLst>
                                          <p:attrName>style.visibility</p:attrName>
                                        </p:attrNameLst>
                                      </p:cBhvr>
                                      <p:to>
                                        <p:strVal val="visible"/>
                                      </p:to>
                                    </p:set>
                                    <p:anim calcmode="lin" valueType="num">
                                      <p:cBhvr additive="base">
                                        <p:cTn id="31" dur="500" fill="hold"/>
                                        <p:tgtEl>
                                          <p:spTgt spid="4403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4036">
                                            <p:txEl>
                                              <p:pRg st="2" end="2"/>
                                            </p:txEl>
                                          </p:spTgt>
                                        </p:tgtEl>
                                        <p:attrNameLst>
                                          <p:attrName>style.visibility</p:attrName>
                                        </p:attrNameLst>
                                      </p:cBhvr>
                                      <p:to>
                                        <p:strVal val="visible"/>
                                      </p:to>
                                    </p:set>
                                    <p:anim calcmode="lin" valueType="num">
                                      <p:cBhvr additive="base">
                                        <p:cTn id="37" dur="500" fill="hold"/>
                                        <p:tgtEl>
                                          <p:spTgt spid="44036">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403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44036">
                                            <p:txEl>
                                              <p:pRg st="4" end="4"/>
                                            </p:txEl>
                                          </p:spTgt>
                                        </p:tgtEl>
                                        <p:attrNameLst>
                                          <p:attrName>style.visibility</p:attrName>
                                        </p:attrNameLst>
                                      </p:cBhvr>
                                      <p:to>
                                        <p:strVal val="visible"/>
                                      </p:to>
                                    </p:set>
                                    <p:anim calcmode="lin" valueType="num">
                                      <p:cBhvr additive="base">
                                        <p:cTn id="43" dur="500" fill="hold"/>
                                        <p:tgtEl>
                                          <p:spTgt spid="44036">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403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44036">
                                            <p:txEl>
                                              <p:pRg st="6" end="6"/>
                                            </p:txEl>
                                          </p:spTgt>
                                        </p:tgtEl>
                                        <p:attrNameLst>
                                          <p:attrName>style.visibility</p:attrName>
                                        </p:attrNameLst>
                                      </p:cBhvr>
                                      <p:to>
                                        <p:strVal val="visible"/>
                                      </p:to>
                                    </p:set>
                                    <p:anim calcmode="lin" valueType="num">
                                      <p:cBhvr additive="base">
                                        <p:cTn id="49" dur="500" fill="hold"/>
                                        <p:tgtEl>
                                          <p:spTgt spid="44036">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403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spTree>
    <p:extLst>
      <p:ext uri="{BB962C8B-B14F-4D97-AF65-F5344CB8AC3E}">
        <p14:creationId xmlns:p14="http://schemas.microsoft.com/office/powerpoint/2010/main" val="3943056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altLang="en-US" sz="4000" b="1">
                <a:solidFill>
                  <a:srgbClr val="C00000"/>
                </a:solidFill>
              </a:rPr>
              <a:t>The essence</a:t>
            </a:r>
          </a:p>
        </p:txBody>
      </p:sp>
      <p:sp>
        <p:nvSpPr>
          <p:cNvPr id="50179" name="Rectangle 3"/>
          <p:cNvSpPr>
            <a:spLocks noGrp="1" noChangeArrowheads="1"/>
          </p:cNvSpPr>
          <p:nvPr>
            <p:ph idx="1"/>
          </p:nvPr>
        </p:nvSpPr>
        <p:spPr>
          <a:solidFill>
            <a:schemeClr val="bg1"/>
          </a:solidFill>
        </p:spPr>
        <p:txBody>
          <a:bodyPr/>
          <a:lstStyle/>
          <a:p>
            <a:pPr eaLnBrk="1" hangingPunct="1">
              <a:buSzPct val="70000"/>
              <a:buFont typeface="Wingdings" panose="05000000000000000000" pitchFamily="2" charset="2"/>
              <a:buChar char="§"/>
            </a:pPr>
            <a:r>
              <a:rPr lang="en-GB" altLang="en-US" sz="2800"/>
              <a:t>Collaboration</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Listening and evoking</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Respecting autonomy</a:t>
            </a:r>
          </a:p>
        </p:txBody>
      </p:sp>
    </p:spTree>
    <p:extLst>
      <p:ext uri="{BB962C8B-B14F-4D97-AF65-F5344CB8AC3E}">
        <p14:creationId xmlns:p14="http://schemas.microsoft.com/office/powerpoint/2010/main" val="166600437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GB" altLang="en-US" sz="4000" b="1">
                <a:solidFill>
                  <a:srgbClr val="C00000"/>
                </a:solidFill>
              </a:rPr>
              <a:t>Principles of effective communication</a:t>
            </a:r>
          </a:p>
        </p:txBody>
      </p:sp>
      <p:sp>
        <p:nvSpPr>
          <p:cNvPr id="31747" name="Rectangle 3"/>
          <p:cNvSpPr>
            <a:spLocks noGrp="1" noChangeArrowheads="1"/>
          </p:cNvSpPr>
          <p:nvPr>
            <p:ph idx="1"/>
          </p:nvPr>
        </p:nvSpPr>
        <p:spPr>
          <a:xfrm>
            <a:off x="2152650" y="1815921"/>
            <a:ext cx="7886700" cy="4019730"/>
          </a:xfrm>
          <a:solidFill>
            <a:schemeClr val="bg1"/>
          </a:solidFill>
        </p:spPr>
        <p:txBody>
          <a:bodyPr rtlCol="0">
            <a:normAutofit fontScale="92500" lnSpcReduction="20000"/>
          </a:bodyPr>
          <a:lstStyle/>
          <a:p>
            <a:pPr>
              <a:buSzPct val="70000"/>
              <a:buFont typeface="Wingdings" panose="05000000000000000000" pitchFamily="2" charset="2"/>
              <a:buChar char="§"/>
              <a:defRPr/>
            </a:pPr>
            <a:r>
              <a:rPr lang="en-GB" sz="2800" dirty="0"/>
              <a:t>Listen and Express Empathy</a:t>
            </a:r>
          </a:p>
          <a:p>
            <a:pPr>
              <a:buSzPct val="70000"/>
              <a:buFont typeface="Wingdings" panose="05000000000000000000" pitchFamily="2" charset="2"/>
              <a:buChar char="§"/>
              <a:defRPr/>
            </a:pPr>
            <a:endParaRPr lang="en-GB" sz="2800" dirty="0"/>
          </a:p>
          <a:p>
            <a:pPr>
              <a:buSzPct val="70000"/>
              <a:buFont typeface="Wingdings" panose="05000000000000000000" pitchFamily="2" charset="2"/>
              <a:buChar char="§"/>
              <a:defRPr/>
            </a:pPr>
            <a:r>
              <a:rPr lang="en-GB" sz="2800" dirty="0"/>
              <a:t>Explore concerns and aspirations</a:t>
            </a:r>
          </a:p>
          <a:p>
            <a:pPr>
              <a:buSzPct val="70000"/>
              <a:buFont typeface="Wingdings" panose="05000000000000000000" pitchFamily="2" charset="2"/>
              <a:buChar char="§"/>
              <a:defRPr/>
            </a:pPr>
            <a:endParaRPr lang="en-GB" sz="2800" dirty="0"/>
          </a:p>
          <a:p>
            <a:pPr>
              <a:buSzPct val="70000"/>
              <a:buFont typeface="Wingdings" panose="05000000000000000000" pitchFamily="2" charset="2"/>
              <a:buChar char="§"/>
              <a:defRPr/>
            </a:pPr>
            <a:r>
              <a:rPr lang="en-GB" sz="2800" dirty="0"/>
              <a:t>Expect natural defensiveness</a:t>
            </a:r>
          </a:p>
          <a:p>
            <a:pPr>
              <a:buSzPct val="70000"/>
              <a:buFont typeface="Wingdings" panose="05000000000000000000" pitchFamily="2" charset="2"/>
              <a:buChar char="§"/>
              <a:defRPr/>
            </a:pPr>
            <a:endParaRPr lang="en-GB" sz="2800" dirty="0"/>
          </a:p>
          <a:p>
            <a:pPr>
              <a:buSzPct val="70000"/>
              <a:buFont typeface="Wingdings" panose="05000000000000000000" pitchFamily="2" charset="2"/>
              <a:buChar char="§"/>
              <a:defRPr/>
            </a:pPr>
            <a:r>
              <a:rPr lang="en-GB" sz="2800" dirty="0"/>
              <a:t>Support the persons sense of their abilities</a:t>
            </a:r>
          </a:p>
          <a:p>
            <a:pPr>
              <a:buSzPct val="70000"/>
              <a:buFont typeface="Wingdings" panose="05000000000000000000" pitchFamily="2" charset="2"/>
              <a:buChar char="§"/>
              <a:defRPr/>
            </a:pPr>
            <a:endParaRPr lang="en-GB" sz="2800" dirty="0"/>
          </a:p>
          <a:p>
            <a:pPr>
              <a:buSzPct val="70000"/>
              <a:buFont typeface="Wingdings" panose="05000000000000000000" pitchFamily="2" charset="2"/>
              <a:buChar char="§"/>
              <a:defRPr/>
            </a:pPr>
            <a:r>
              <a:rPr lang="en-GB" sz="2800" dirty="0"/>
              <a:t>Avoid Arguments and confrontation</a:t>
            </a:r>
          </a:p>
        </p:txBody>
      </p:sp>
      <p:sp>
        <p:nvSpPr>
          <p:cNvPr id="5120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66E3B5-C01B-45A1-9A5D-9A85F1044D35}" type="datetime1">
              <a:rPr lang="en-GB" altLang="en-US" sz="1400">
                <a:latin typeface="Arial" panose="020B0604020202020204" pitchFamily="34" charset="0"/>
              </a:rPr>
              <a:pPr fontAlgn="base">
                <a:spcBef>
                  <a:spcPct val="0"/>
                </a:spcBef>
                <a:spcAft>
                  <a:spcPct val="0"/>
                </a:spcAft>
              </a:pPr>
              <a:t>07/09/2019</a:t>
            </a:fld>
            <a:endParaRPr lang="en-GB" altLang="en-US" sz="1400">
              <a:latin typeface="Arial" panose="020B0604020202020204" pitchFamily="34" charset="0"/>
            </a:endParaRPr>
          </a:p>
        </p:txBody>
      </p:sp>
      <p:sp>
        <p:nvSpPr>
          <p:cNvPr id="5120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lnSpc>
                <a:spcPct val="80000"/>
              </a:lnSpc>
              <a:spcBef>
                <a:spcPct val="0"/>
              </a:spcBef>
              <a:spcAft>
                <a:spcPct val="0"/>
              </a:spcAft>
            </a:pPr>
            <a:endParaRPr lang="en-GB" altLang="en-US" sz="1200">
              <a:latin typeface="Arial" panose="020B0604020202020204" pitchFamily="34" charset="0"/>
            </a:endParaRPr>
          </a:p>
        </p:txBody>
      </p:sp>
    </p:spTree>
    <p:extLst>
      <p:ext uri="{BB962C8B-B14F-4D97-AF65-F5344CB8AC3E}">
        <p14:creationId xmlns:p14="http://schemas.microsoft.com/office/powerpoint/2010/main" val="75616163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2152650" y="365125"/>
            <a:ext cx="7886700" cy="831850"/>
          </a:xfrm>
          <a:solidFill>
            <a:schemeClr val="bg1"/>
          </a:solidFill>
        </p:spPr>
        <p:txBody>
          <a:bodyPr/>
          <a:lstStyle/>
          <a:p>
            <a:pPr eaLnBrk="1" hangingPunct="1"/>
            <a:r>
              <a:rPr lang="en-GB" altLang="en-US" sz="4000" b="1">
                <a:solidFill>
                  <a:srgbClr val="C00000"/>
                </a:solidFill>
              </a:rPr>
              <a:t>Effective practitioners</a:t>
            </a:r>
          </a:p>
        </p:txBody>
      </p:sp>
      <p:sp>
        <p:nvSpPr>
          <p:cNvPr id="54275" name="Content Placeholder 2"/>
          <p:cNvSpPr>
            <a:spLocks noGrp="1"/>
          </p:cNvSpPr>
          <p:nvPr>
            <p:ph idx="1"/>
          </p:nvPr>
        </p:nvSpPr>
        <p:spPr>
          <a:xfrm>
            <a:off x="2152650" y="1125539"/>
            <a:ext cx="7886700" cy="5051425"/>
          </a:xfrm>
        </p:spPr>
        <p:txBody>
          <a:bodyPr rtlCol="0">
            <a:normAutofit fontScale="92500" lnSpcReduction="20000"/>
          </a:bodyPr>
          <a:lstStyle/>
          <a:p>
            <a:pPr eaLnBrk="1" hangingPunct="1">
              <a:buSzPct val="70000"/>
              <a:buFont typeface="Wingdings" panose="05000000000000000000" pitchFamily="2" charset="2"/>
              <a:buChar char="§"/>
              <a:defRPr/>
            </a:pPr>
            <a:r>
              <a:rPr lang="en-GB" altLang="en-US" sz="2800" dirty="0">
                <a:cs typeface="Aparajita" panose="020B0604020202020204" pitchFamily="34" charset="0"/>
              </a:rPr>
              <a:t>Do</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Make a commitment</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Stay calm and purposeful</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Build hope</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Stay focussed on the most difficult issues</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Acknowledge the challenge</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Explore others hopes and aspirations </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Respect others skills, knowledge and expertise</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Try to avoid</a:t>
            </a:r>
          </a:p>
          <a:p>
            <a:pPr eaLnBrk="1" hangingPunct="1">
              <a:buSzPct val="70000"/>
              <a:buFont typeface="Wingdings" panose="05000000000000000000" pitchFamily="2" charset="2"/>
              <a:buChar char="§"/>
              <a:defRPr/>
            </a:pPr>
            <a:r>
              <a:rPr lang="en-GB" altLang="en-US" sz="2800" dirty="0">
                <a:cs typeface="Aparajita" panose="020B0604020202020204" pitchFamily="34" charset="0"/>
              </a:rPr>
              <a:t>Rescuing, advising, telling or ‘doing to’ rather than ‘with</a:t>
            </a:r>
            <a:r>
              <a:rPr lang="en-GB" altLang="en-US" sz="2800" dirty="0"/>
              <a:t>’</a:t>
            </a:r>
          </a:p>
        </p:txBody>
      </p:sp>
    </p:spTree>
    <p:extLst>
      <p:ext uri="{BB962C8B-B14F-4D97-AF65-F5344CB8AC3E}">
        <p14:creationId xmlns:p14="http://schemas.microsoft.com/office/powerpoint/2010/main" val="19812073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152650" y="476250"/>
            <a:ext cx="7886700" cy="782638"/>
          </a:xfrm>
        </p:spPr>
        <p:txBody>
          <a:bodyPr/>
          <a:lstStyle/>
          <a:p>
            <a:pPr eaLnBrk="1" hangingPunct="1"/>
            <a:r>
              <a:rPr lang="en-GB" altLang="en-US" sz="4000" b="1">
                <a:solidFill>
                  <a:srgbClr val="C00000"/>
                </a:solidFill>
              </a:rPr>
              <a:t>Core Skills </a:t>
            </a:r>
          </a:p>
        </p:txBody>
      </p:sp>
      <p:sp>
        <p:nvSpPr>
          <p:cNvPr id="55299" name="Rectangle 3"/>
          <p:cNvSpPr>
            <a:spLocks noGrp="1" noChangeArrowheads="1"/>
          </p:cNvSpPr>
          <p:nvPr>
            <p:ph idx="1"/>
          </p:nvPr>
        </p:nvSpPr>
        <p:spPr>
          <a:xfrm>
            <a:off x="2152650" y="1412876"/>
            <a:ext cx="7886700" cy="3529013"/>
          </a:xfrm>
        </p:spPr>
        <p:txBody>
          <a:bodyPr>
            <a:normAutofit fontScale="92500" lnSpcReduction="20000"/>
          </a:bodyPr>
          <a:lstStyle/>
          <a:p>
            <a:pPr eaLnBrk="1" hangingPunct="1">
              <a:buSzPct val="70000"/>
              <a:buFont typeface="Wingdings" panose="05000000000000000000" pitchFamily="2" charset="2"/>
              <a:buChar char="§"/>
            </a:pPr>
            <a:r>
              <a:rPr lang="en-GB" altLang="en-US" sz="2800" dirty="0"/>
              <a:t>Ask </a:t>
            </a:r>
            <a:r>
              <a:rPr lang="en-GB" altLang="en-US" sz="2800" b="1" dirty="0">
                <a:solidFill>
                  <a:srgbClr val="C00000"/>
                </a:solidFill>
              </a:rPr>
              <a:t>O</a:t>
            </a:r>
            <a:r>
              <a:rPr lang="en-GB" altLang="en-US" sz="2800" dirty="0"/>
              <a:t>pen minded questions</a:t>
            </a:r>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b="1" dirty="0" smtClean="0">
                <a:solidFill>
                  <a:srgbClr val="C00000"/>
                </a:solidFill>
              </a:rPr>
              <a:t>A</a:t>
            </a:r>
            <a:r>
              <a:rPr lang="en-GB" altLang="en-US" sz="2800" dirty="0" smtClean="0"/>
              <a:t>ffirm: notice and reflect strengths and challenges </a:t>
            </a:r>
            <a:endParaRPr lang="en-GB" altLang="en-US" sz="2800" dirty="0"/>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Listen </a:t>
            </a:r>
            <a:r>
              <a:rPr lang="en-GB" altLang="en-US" sz="2800" b="1" dirty="0">
                <a:solidFill>
                  <a:srgbClr val="C00000"/>
                </a:solidFill>
              </a:rPr>
              <a:t>R</a:t>
            </a:r>
            <a:r>
              <a:rPr lang="en-GB" altLang="en-US" sz="2800" dirty="0"/>
              <a:t>eflectively</a:t>
            </a:r>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b="1" dirty="0">
                <a:solidFill>
                  <a:srgbClr val="C00000"/>
                </a:solidFill>
              </a:rPr>
              <a:t>S</a:t>
            </a:r>
            <a:r>
              <a:rPr lang="en-GB" altLang="en-US" sz="2800" dirty="0"/>
              <a:t>ummarise</a:t>
            </a:r>
          </a:p>
        </p:txBody>
      </p:sp>
    </p:spTree>
    <p:extLst>
      <p:ext uri="{BB962C8B-B14F-4D97-AF65-F5344CB8AC3E}">
        <p14:creationId xmlns:p14="http://schemas.microsoft.com/office/powerpoint/2010/main" val="196180458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GB" altLang="en-US" sz="4000" b="1">
                <a:solidFill>
                  <a:srgbClr val="C00000"/>
                </a:solidFill>
              </a:rPr>
              <a:t>Reflective Listening</a:t>
            </a:r>
          </a:p>
        </p:txBody>
      </p:sp>
      <p:sp>
        <p:nvSpPr>
          <p:cNvPr id="56323" name="Rectangle 3"/>
          <p:cNvSpPr>
            <a:spLocks noGrp="1" noChangeArrowheads="1"/>
          </p:cNvSpPr>
          <p:nvPr>
            <p:ph idx="1"/>
          </p:nvPr>
        </p:nvSpPr>
        <p:spPr>
          <a:xfrm>
            <a:off x="2152650" y="1825626"/>
            <a:ext cx="7886700" cy="3116263"/>
          </a:xfrm>
          <a:solidFill>
            <a:schemeClr val="bg1"/>
          </a:solidFill>
        </p:spPr>
        <p:txBody>
          <a:bodyPr>
            <a:normAutofit fontScale="92500" lnSpcReduction="10000"/>
          </a:bodyPr>
          <a:lstStyle/>
          <a:p>
            <a:pPr eaLnBrk="1" hangingPunct="1">
              <a:buSzPct val="70000"/>
              <a:buFont typeface="Wingdings" panose="05000000000000000000" pitchFamily="2" charset="2"/>
              <a:buChar char="§"/>
            </a:pPr>
            <a:r>
              <a:rPr lang="en-GB" altLang="en-US" sz="2800"/>
              <a:t>A reflection is a statement not a question.</a:t>
            </a:r>
          </a:p>
          <a:p>
            <a:pPr eaLnBrk="1" hangingPunct="1">
              <a:buSzPct val="70000"/>
              <a:buFont typeface="Wingdings" panose="05000000000000000000" pitchFamily="2" charset="2"/>
              <a:buChar char="§"/>
            </a:pPr>
            <a:r>
              <a:rPr lang="en-GB" altLang="en-US" sz="2800"/>
              <a:t>Reflections help to engage the client in a ‘reflective space.’</a:t>
            </a:r>
          </a:p>
          <a:p>
            <a:pPr eaLnBrk="1" hangingPunct="1">
              <a:buSzPct val="70000"/>
              <a:buFont typeface="Wingdings" panose="05000000000000000000" pitchFamily="2" charset="2"/>
              <a:buChar char="§"/>
            </a:pPr>
            <a:r>
              <a:rPr lang="en-GB" altLang="en-US" sz="2800"/>
              <a:t>They help to engage the client in connecting with their own insights , understanding themselves better.</a:t>
            </a:r>
          </a:p>
          <a:p>
            <a:pPr eaLnBrk="1" hangingPunct="1">
              <a:buSzPct val="70000"/>
              <a:buFont typeface="Wingdings" panose="05000000000000000000" pitchFamily="2" charset="2"/>
              <a:buChar char="§"/>
            </a:pPr>
            <a:r>
              <a:rPr lang="en-GB" altLang="en-US" sz="2800"/>
              <a:t>They can express content, feeling and meaning</a:t>
            </a:r>
          </a:p>
        </p:txBody>
      </p:sp>
    </p:spTree>
    <p:extLst>
      <p:ext uri="{BB962C8B-B14F-4D97-AF65-F5344CB8AC3E}">
        <p14:creationId xmlns:p14="http://schemas.microsoft.com/office/powerpoint/2010/main" val="354446814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Guiding principle:</a:t>
            </a:r>
            <a:endParaRPr lang="en-GB" dirty="0"/>
          </a:p>
        </p:txBody>
      </p:sp>
      <p:sp>
        <p:nvSpPr>
          <p:cNvPr id="3" name="Content Placeholder 2"/>
          <p:cNvSpPr>
            <a:spLocks noGrp="1"/>
          </p:cNvSpPr>
          <p:nvPr>
            <p:ph idx="1"/>
          </p:nvPr>
        </p:nvSpPr>
        <p:spPr>
          <a:xfrm>
            <a:off x="2820473" y="2266681"/>
            <a:ext cx="4172756" cy="3910281"/>
          </a:xfrm>
        </p:spPr>
        <p:txBody>
          <a:bodyPr/>
          <a:lstStyle/>
          <a:p>
            <a:pPr marL="0" indent="0">
              <a:buNone/>
            </a:pPr>
            <a:r>
              <a:rPr lang="en-GB" dirty="0" smtClean="0"/>
              <a:t>We start with outcomes</a:t>
            </a:r>
          </a:p>
          <a:p>
            <a:pPr marL="0" indent="0">
              <a:buNone/>
            </a:pPr>
            <a:r>
              <a:rPr lang="en-GB" dirty="0" smtClean="0"/>
              <a:t> for children and then work</a:t>
            </a:r>
          </a:p>
          <a:p>
            <a:pPr marL="0" indent="0">
              <a:buNone/>
            </a:pPr>
            <a:r>
              <a:rPr lang="en-GB" dirty="0" smtClean="0"/>
              <a:t> backwards to develop the</a:t>
            </a:r>
          </a:p>
          <a:p>
            <a:pPr marL="0" indent="0">
              <a:buNone/>
            </a:pPr>
            <a:r>
              <a:rPr lang="en-GB" dirty="0" smtClean="0"/>
              <a:t> key policies and</a:t>
            </a:r>
          </a:p>
          <a:p>
            <a:pPr marL="0" indent="0">
              <a:buNone/>
            </a:pPr>
            <a:r>
              <a:rPr lang="en-GB" dirty="0" smtClean="0"/>
              <a:t> procedures that will</a:t>
            </a:r>
          </a:p>
          <a:p>
            <a:pPr marL="0" indent="0">
              <a:buNone/>
            </a:pPr>
            <a:r>
              <a:rPr lang="en-GB" dirty="0" smtClean="0"/>
              <a:t> support best practise</a:t>
            </a:r>
            <a:endParaRPr lang="en-GB" dirty="0"/>
          </a:p>
        </p:txBody>
      </p:sp>
    </p:spTree>
    <p:extLst>
      <p:ext uri="{BB962C8B-B14F-4D97-AF65-F5344CB8AC3E}">
        <p14:creationId xmlns:p14="http://schemas.microsoft.com/office/powerpoint/2010/main" val="105024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2135188" y="333376"/>
            <a:ext cx="7732712" cy="974725"/>
          </a:xfrm>
        </p:spPr>
        <p:txBody>
          <a:bodyPr/>
          <a:lstStyle/>
          <a:p>
            <a:pPr eaLnBrk="1" hangingPunct="1"/>
            <a:r>
              <a:rPr lang="en-GB" altLang="en-US" sz="4000" b="1">
                <a:solidFill>
                  <a:srgbClr val="C00000"/>
                </a:solidFill>
              </a:rPr>
              <a:t>The power of reflection</a:t>
            </a:r>
          </a:p>
        </p:txBody>
      </p:sp>
      <p:sp>
        <p:nvSpPr>
          <p:cNvPr id="3" name="Content Placeholder 2"/>
          <p:cNvSpPr>
            <a:spLocks noGrp="1"/>
          </p:cNvSpPr>
          <p:nvPr>
            <p:ph idx="1"/>
          </p:nvPr>
        </p:nvSpPr>
        <p:spPr>
          <a:xfrm>
            <a:off x="2135188" y="1484313"/>
            <a:ext cx="8075612" cy="4608512"/>
          </a:xfrm>
        </p:spPr>
        <p:txBody>
          <a:bodyPr rtlCol="0">
            <a:normAutofit fontScale="85000" lnSpcReduction="20000"/>
          </a:bodyPr>
          <a:lstStyle/>
          <a:p>
            <a:pPr marL="0" indent="0">
              <a:buClr>
                <a:schemeClr val="accent3"/>
              </a:buClr>
              <a:buNone/>
              <a:defRPr/>
            </a:pPr>
            <a:r>
              <a:rPr lang="en-GB" sz="3000" dirty="0"/>
              <a:t>If you are reflecting you are focussing on their world, their thoughts, their dilemmas.</a:t>
            </a:r>
          </a:p>
          <a:p>
            <a:pPr marL="0" indent="0">
              <a:buClr>
                <a:schemeClr val="accent3"/>
              </a:buClr>
              <a:buNone/>
              <a:defRPr/>
            </a:pPr>
            <a:endParaRPr lang="en-GB" sz="1500" dirty="0"/>
          </a:p>
          <a:p>
            <a:pPr marL="0" indent="0">
              <a:buClr>
                <a:schemeClr val="accent3"/>
              </a:buClr>
              <a:buNone/>
              <a:defRPr/>
            </a:pPr>
            <a:r>
              <a:rPr lang="en-GB" sz="3000" dirty="0"/>
              <a:t>As opposed to:</a:t>
            </a:r>
          </a:p>
          <a:p>
            <a:pPr marL="0" indent="0">
              <a:buClr>
                <a:schemeClr val="accent3"/>
              </a:buClr>
              <a:buNone/>
              <a:defRPr/>
            </a:pPr>
            <a:endParaRPr lang="en-GB" sz="1300" dirty="0"/>
          </a:p>
          <a:p>
            <a:pPr marL="0" indent="0">
              <a:buClr>
                <a:schemeClr val="accent3"/>
              </a:buClr>
              <a:buNone/>
              <a:defRPr/>
            </a:pPr>
            <a:r>
              <a:rPr lang="en-GB" sz="3000" dirty="0"/>
              <a:t>asking questions designed by the system which may or may not be relevant or meaningful</a:t>
            </a:r>
          </a:p>
          <a:p>
            <a:pPr marL="0" indent="0">
              <a:buClr>
                <a:schemeClr val="accent3"/>
              </a:buClr>
              <a:buNone/>
              <a:defRPr/>
            </a:pPr>
            <a:r>
              <a:rPr lang="en-GB" sz="3000" dirty="0"/>
              <a:t>or </a:t>
            </a:r>
          </a:p>
          <a:p>
            <a:pPr marL="0" indent="0">
              <a:buClr>
                <a:schemeClr val="accent3"/>
              </a:buClr>
              <a:buNone/>
              <a:defRPr/>
            </a:pPr>
            <a:r>
              <a:rPr lang="en-GB" sz="3000" dirty="0"/>
              <a:t>making suggestions or offering advice from our perspectives.</a:t>
            </a:r>
          </a:p>
          <a:p>
            <a:pPr marL="0" indent="0">
              <a:buClr>
                <a:schemeClr val="accent3"/>
              </a:buClr>
              <a:buNone/>
              <a:defRPr/>
            </a:pPr>
            <a:endParaRPr lang="en-GB" sz="1500" dirty="0">
              <a:latin typeface="Aparajita"/>
            </a:endParaRPr>
          </a:p>
          <a:p>
            <a:pPr marL="0" indent="0">
              <a:buClr>
                <a:schemeClr val="accent3"/>
              </a:buClr>
              <a:buNone/>
              <a:defRPr/>
            </a:pPr>
            <a:r>
              <a:rPr lang="en-GB" sz="3000" dirty="0"/>
              <a:t>It is a vehicle for your intuitive understanding.</a:t>
            </a:r>
          </a:p>
          <a:p>
            <a:pPr marL="0" indent="0">
              <a:buClr>
                <a:schemeClr val="accent3"/>
              </a:buClr>
              <a:buNone/>
              <a:defRPr/>
            </a:pPr>
            <a:endParaRPr lang="en-GB" dirty="0">
              <a:latin typeface="Aparajita"/>
            </a:endParaRPr>
          </a:p>
        </p:txBody>
      </p:sp>
    </p:spTree>
    <p:extLst>
      <p:ext uri="{BB962C8B-B14F-4D97-AF65-F5344CB8AC3E}">
        <p14:creationId xmlns:p14="http://schemas.microsoft.com/office/powerpoint/2010/main" val="13750014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2152650" y="365126"/>
            <a:ext cx="7886700" cy="760413"/>
          </a:xfrm>
        </p:spPr>
        <p:txBody>
          <a:bodyPr/>
          <a:lstStyle/>
          <a:p>
            <a:pPr eaLnBrk="1" hangingPunct="1"/>
            <a:r>
              <a:rPr lang="en-GB" altLang="en-US" sz="4000" b="1">
                <a:solidFill>
                  <a:srgbClr val="C00000"/>
                </a:solidFill>
              </a:rPr>
              <a:t>Your professional intuition</a:t>
            </a:r>
          </a:p>
        </p:txBody>
      </p:sp>
      <p:sp>
        <p:nvSpPr>
          <p:cNvPr id="60419" name="Content Placeholder 2"/>
          <p:cNvSpPr>
            <a:spLocks noGrp="1"/>
          </p:cNvSpPr>
          <p:nvPr>
            <p:ph idx="1"/>
          </p:nvPr>
        </p:nvSpPr>
        <p:spPr>
          <a:xfrm>
            <a:off x="2152650" y="1268414"/>
            <a:ext cx="7886700" cy="4105275"/>
          </a:xfrm>
        </p:spPr>
        <p:txBody>
          <a:bodyPr>
            <a:normAutofit fontScale="92500" lnSpcReduction="10000"/>
          </a:bodyPr>
          <a:lstStyle/>
          <a:p>
            <a:pPr eaLnBrk="1" hangingPunct="1">
              <a:buSzPct val="70000"/>
              <a:buFont typeface="Wingdings" panose="05000000000000000000" pitchFamily="2" charset="2"/>
              <a:buChar char="§"/>
            </a:pPr>
            <a:r>
              <a:rPr lang="en-GB" altLang="en-US" sz="2800">
                <a:ea typeface="Aparajita" pitchFamily="34" charset="0"/>
                <a:cs typeface="Aparajita" pitchFamily="34" charset="0"/>
              </a:rPr>
              <a:t>Hard thinking……</a:t>
            </a:r>
          </a:p>
          <a:p>
            <a:pPr eaLnBrk="1" hangingPunct="1">
              <a:buSzPct val="70000"/>
              <a:buFont typeface="Wingdings" panose="05000000000000000000" pitchFamily="2" charset="2"/>
              <a:buChar char="§"/>
            </a:pPr>
            <a:endParaRPr lang="en-GB" altLang="en-US" sz="2800">
              <a:ea typeface="Aparajita" pitchFamily="34" charset="0"/>
              <a:cs typeface="Aparajita" pitchFamily="34" charset="0"/>
            </a:endParaRP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Trying to connect</a:t>
            </a: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At an emotional level </a:t>
            </a: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At a meanings level </a:t>
            </a: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Carry that thought in a statement</a:t>
            </a:r>
          </a:p>
          <a:p>
            <a:pPr eaLnBrk="1" hangingPunct="1">
              <a:buSzPct val="70000"/>
              <a:buFont typeface="Wingdings" panose="05000000000000000000" pitchFamily="2" charset="2"/>
              <a:buChar char="§"/>
            </a:pPr>
            <a:r>
              <a:rPr lang="en-GB" altLang="en-US" sz="2800">
                <a:ea typeface="Aparajita" pitchFamily="34" charset="0"/>
                <a:cs typeface="Aparajita" pitchFamily="34" charset="0"/>
              </a:rPr>
              <a:t>The recipient connects with their own feelings and meanings at a deeper more empowering level</a:t>
            </a:r>
          </a:p>
        </p:txBody>
      </p:sp>
    </p:spTree>
    <p:extLst>
      <p:ext uri="{BB962C8B-B14F-4D97-AF65-F5344CB8AC3E}">
        <p14:creationId xmlns:p14="http://schemas.microsoft.com/office/powerpoint/2010/main" val="28508118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altLang="en-US" sz="4000" b="1">
                <a:solidFill>
                  <a:srgbClr val="C00000"/>
                </a:solidFill>
              </a:rPr>
              <a:t>The conversation matters</a:t>
            </a:r>
          </a:p>
        </p:txBody>
      </p:sp>
      <p:sp>
        <p:nvSpPr>
          <p:cNvPr id="61443" name="Content Placeholder 2"/>
          <p:cNvSpPr>
            <a:spLocks noGrp="1"/>
          </p:cNvSpPr>
          <p:nvPr>
            <p:ph idx="1"/>
          </p:nvPr>
        </p:nvSpPr>
        <p:spPr>
          <a:xfrm>
            <a:off x="2152650" y="1690689"/>
            <a:ext cx="7886700" cy="3394075"/>
          </a:xfrm>
        </p:spPr>
        <p:txBody>
          <a:bodyPr>
            <a:normAutofit lnSpcReduction="10000"/>
          </a:bodyPr>
          <a:lstStyle/>
          <a:p>
            <a:pPr marL="0" indent="0">
              <a:buNone/>
              <a:defRPr/>
            </a:pPr>
            <a:r>
              <a:rPr lang="en-GB" altLang="en-US" sz="2800" dirty="0"/>
              <a:t>“my mum died suddenly last year, my dad has been drinking ever since, I want to drink and forget too but I need to take care of my sisters”</a:t>
            </a:r>
          </a:p>
          <a:p>
            <a:pPr eaLnBrk="1" hangingPunct="1">
              <a:buFont typeface="Wingdings" panose="05000000000000000000" pitchFamily="2" charset="2"/>
              <a:buChar char="§"/>
              <a:defRPr/>
            </a:pPr>
            <a:endParaRPr lang="en-GB" altLang="en-US" sz="2800" dirty="0"/>
          </a:p>
          <a:p>
            <a:pPr marL="0" indent="0">
              <a:buNone/>
              <a:defRPr/>
            </a:pPr>
            <a:r>
              <a:rPr lang="en-GB" altLang="en-US" sz="2800" dirty="0"/>
              <a:t>14 year old girl</a:t>
            </a:r>
          </a:p>
          <a:p>
            <a:pPr eaLnBrk="1" hangingPunct="1">
              <a:buFont typeface="Wingdings" panose="05000000000000000000" pitchFamily="2" charset="2"/>
              <a:buChar char="§"/>
              <a:defRPr/>
            </a:pPr>
            <a:endParaRPr lang="en-GB" altLang="en-US" sz="2800" dirty="0"/>
          </a:p>
          <a:p>
            <a:pPr marL="0" indent="0">
              <a:buNone/>
              <a:defRPr/>
            </a:pPr>
            <a:r>
              <a:rPr lang="en-GB" altLang="en-US" sz="2800" dirty="0"/>
              <a:t>How to connect with her?</a:t>
            </a:r>
          </a:p>
          <a:p>
            <a:pPr eaLnBrk="1" hangingPunct="1">
              <a:defRPr/>
            </a:pPr>
            <a:endParaRPr lang="en-GB" altLang="en-US" dirty="0"/>
          </a:p>
          <a:p>
            <a:pPr eaLnBrk="1" hangingPunct="1">
              <a:defRPr/>
            </a:pPr>
            <a:endParaRPr lang="en-GB" altLang="en-US" dirty="0"/>
          </a:p>
          <a:p>
            <a:pPr eaLnBrk="1" hangingPunct="1">
              <a:defRPr/>
            </a:pPr>
            <a:endParaRPr lang="en-GB" altLang="en-US" dirty="0"/>
          </a:p>
        </p:txBody>
      </p:sp>
    </p:spTree>
    <p:extLst>
      <p:ext uri="{BB962C8B-B14F-4D97-AF65-F5344CB8AC3E}">
        <p14:creationId xmlns:p14="http://schemas.microsoft.com/office/powerpoint/2010/main" val="36432062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2152651" y="365125"/>
            <a:ext cx="7927975" cy="831850"/>
          </a:xfrm>
        </p:spPr>
        <p:txBody>
          <a:bodyPr/>
          <a:lstStyle/>
          <a:p>
            <a:pPr eaLnBrk="1" hangingPunct="1"/>
            <a:r>
              <a:rPr lang="en-GB" altLang="en-US" sz="4000" b="1">
                <a:solidFill>
                  <a:srgbClr val="C00000"/>
                </a:solidFill>
              </a:rPr>
              <a:t>Demo</a:t>
            </a:r>
          </a:p>
        </p:txBody>
      </p:sp>
      <p:sp>
        <p:nvSpPr>
          <p:cNvPr id="63491" name="Content Placeholder 2"/>
          <p:cNvSpPr>
            <a:spLocks noGrp="1"/>
          </p:cNvSpPr>
          <p:nvPr>
            <p:ph idx="1"/>
          </p:nvPr>
        </p:nvSpPr>
        <p:spPr>
          <a:xfrm>
            <a:off x="2152650" y="1052513"/>
            <a:ext cx="7886700" cy="5124450"/>
          </a:xfrm>
        </p:spPr>
        <p:txBody>
          <a:bodyPr rtlCol="0">
            <a:normAutofit fontScale="92500" lnSpcReduction="10000"/>
          </a:bodyPr>
          <a:lstStyle/>
          <a:p>
            <a:pPr eaLnBrk="1" hangingPunct="1">
              <a:buSzPct val="70000"/>
              <a:buFont typeface="Wingdings" panose="05000000000000000000" pitchFamily="2" charset="2"/>
              <a:buChar char="§"/>
              <a:defRPr/>
            </a:pPr>
            <a:r>
              <a:rPr lang="en-GB" altLang="en-US" sz="2800" dirty="0"/>
              <a:t>In pairs </a:t>
            </a:r>
          </a:p>
          <a:p>
            <a:pPr eaLnBrk="1" hangingPunct="1">
              <a:buSzPct val="70000"/>
              <a:buFont typeface="Wingdings" panose="05000000000000000000" pitchFamily="2" charset="2"/>
              <a:buChar char="§"/>
              <a:defRPr/>
            </a:pPr>
            <a:r>
              <a:rPr lang="en-GB" altLang="en-US" sz="2800" dirty="0"/>
              <a:t>Discuss</a:t>
            </a:r>
          </a:p>
          <a:p>
            <a:pPr eaLnBrk="1" hangingPunct="1">
              <a:buSzPct val="70000"/>
              <a:buFont typeface="Wingdings" panose="05000000000000000000" pitchFamily="2" charset="2"/>
              <a:buChar char="§"/>
              <a:defRPr/>
            </a:pPr>
            <a:r>
              <a:rPr lang="en-GB" altLang="en-US" sz="2800" dirty="0"/>
              <a:t>What you heard?</a:t>
            </a:r>
          </a:p>
          <a:p>
            <a:pPr eaLnBrk="1" hangingPunct="1">
              <a:buSzPct val="70000"/>
              <a:buFont typeface="Wingdings" panose="05000000000000000000" pitchFamily="2" charset="2"/>
              <a:buChar char="§"/>
              <a:defRPr/>
            </a:pPr>
            <a:r>
              <a:rPr lang="en-GB" altLang="en-US" sz="2800" dirty="0"/>
              <a:t>What you think s/he means?</a:t>
            </a:r>
          </a:p>
          <a:p>
            <a:pPr eaLnBrk="1" hangingPunct="1">
              <a:buSzPct val="70000"/>
              <a:buFont typeface="Wingdings" panose="05000000000000000000" pitchFamily="2" charset="2"/>
              <a:buChar char="§"/>
              <a:defRPr/>
            </a:pPr>
            <a:r>
              <a:rPr lang="en-GB" altLang="en-US" sz="2800" dirty="0"/>
              <a:t>What you think s/he feels?</a:t>
            </a:r>
          </a:p>
          <a:p>
            <a:pPr eaLnBrk="1" hangingPunct="1">
              <a:buSzPct val="70000"/>
              <a:buFont typeface="Wingdings" panose="05000000000000000000" pitchFamily="2" charset="2"/>
              <a:buChar char="§"/>
              <a:defRPr/>
            </a:pPr>
            <a:r>
              <a:rPr lang="en-GB" altLang="en-US" sz="2800" dirty="0"/>
              <a:t>What her values and drivers are?</a:t>
            </a:r>
          </a:p>
          <a:p>
            <a:pPr eaLnBrk="1" hangingPunct="1">
              <a:buSzPct val="70000"/>
              <a:buFont typeface="Wingdings" panose="05000000000000000000" pitchFamily="2" charset="2"/>
              <a:buChar char="§"/>
              <a:defRPr/>
            </a:pPr>
            <a:r>
              <a:rPr lang="en-GB" altLang="en-US" sz="2800" dirty="0"/>
              <a:t>What its like to be her/him?</a:t>
            </a:r>
          </a:p>
          <a:p>
            <a:pPr eaLnBrk="1" hangingPunct="1">
              <a:buSzPct val="70000"/>
              <a:buFont typeface="Wingdings" panose="05000000000000000000" pitchFamily="2" charset="2"/>
              <a:buChar char="§"/>
              <a:defRPr/>
            </a:pPr>
            <a:r>
              <a:rPr lang="en-GB" altLang="en-US" sz="2800" dirty="0"/>
              <a:t>Paraphrase in your own words and offer a brief statement on any of the above</a:t>
            </a:r>
          </a:p>
          <a:p>
            <a:pPr eaLnBrk="1" hangingPunct="1">
              <a:buSzPct val="70000"/>
              <a:buFont typeface="Wingdings" panose="05000000000000000000" pitchFamily="2" charset="2"/>
              <a:buChar char="§"/>
              <a:defRPr/>
            </a:pPr>
            <a:r>
              <a:rPr lang="en-GB" altLang="en-US" sz="2800" dirty="0"/>
              <a:t>This is your professional intuition at work, deepen as conversation progresses</a:t>
            </a:r>
          </a:p>
        </p:txBody>
      </p:sp>
    </p:spTree>
    <p:extLst>
      <p:ext uri="{BB962C8B-B14F-4D97-AF65-F5344CB8AC3E}">
        <p14:creationId xmlns:p14="http://schemas.microsoft.com/office/powerpoint/2010/main" val="39299865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solidFill>
            <a:schemeClr val="bg1"/>
          </a:solidFill>
        </p:spPr>
        <p:txBody>
          <a:bodyPr/>
          <a:lstStyle/>
          <a:p>
            <a:pPr eaLnBrk="1" hangingPunct="1"/>
            <a:r>
              <a:rPr lang="en-GB" altLang="en-US" sz="4000" b="1" dirty="0">
                <a:solidFill>
                  <a:srgbClr val="C00000"/>
                </a:solidFill>
              </a:rPr>
              <a:t>Asking Questions</a:t>
            </a:r>
          </a:p>
        </p:txBody>
      </p:sp>
      <p:sp>
        <p:nvSpPr>
          <p:cNvPr id="68611" name="Rectangle 3"/>
          <p:cNvSpPr>
            <a:spLocks noGrp="1" noChangeArrowheads="1"/>
          </p:cNvSpPr>
          <p:nvPr>
            <p:ph idx="1"/>
          </p:nvPr>
        </p:nvSpPr>
        <p:spPr>
          <a:xfrm>
            <a:off x="2152650" y="1557339"/>
            <a:ext cx="7886700" cy="4619625"/>
          </a:xfrm>
        </p:spPr>
        <p:txBody>
          <a:bodyPr/>
          <a:lstStyle/>
          <a:p>
            <a:pPr eaLnBrk="1" hangingPunct="1">
              <a:buSzPct val="70000"/>
              <a:buFont typeface="Wingdings" panose="05000000000000000000" pitchFamily="2" charset="2"/>
              <a:buChar char="§"/>
            </a:pPr>
            <a:r>
              <a:rPr lang="en-GB" altLang="en-US" sz="2800" dirty="0"/>
              <a:t>Open, </a:t>
            </a:r>
          </a:p>
          <a:p>
            <a:pPr eaLnBrk="1" hangingPunct="1">
              <a:buSzPct val="70000"/>
              <a:buFont typeface="Wingdings" panose="05000000000000000000" pitchFamily="2" charset="2"/>
              <a:buChar char="§"/>
            </a:pPr>
            <a:r>
              <a:rPr lang="en-GB" altLang="en-US" sz="2800" dirty="0" smtClean="0"/>
              <a:t>Thoughtful</a:t>
            </a:r>
          </a:p>
          <a:p>
            <a:pPr eaLnBrk="1" hangingPunct="1">
              <a:buSzPct val="70000"/>
              <a:buFont typeface="Wingdings" panose="05000000000000000000" pitchFamily="2" charset="2"/>
              <a:buChar char="§"/>
            </a:pPr>
            <a:r>
              <a:rPr lang="en-GB" altLang="en-US" sz="2800" dirty="0" smtClean="0"/>
              <a:t>exploratory</a:t>
            </a:r>
            <a:endParaRPr lang="en-GB" altLang="en-US" sz="2800" dirty="0"/>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Strategic Key questions</a:t>
            </a:r>
          </a:p>
          <a:p>
            <a:pPr eaLnBrk="1" hangingPunct="1"/>
            <a:endParaRPr lang="en-GB" altLang="en-US" sz="3600" dirty="0"/>
          </a:p>
          <a:p>
            <a:pPr eaLnBrk="1" hangingPunct="1"/>
            <a:endParaRPr lang="en-GB" altLang="en-US" dirty="0" smtClean="0"/>
          </a:p>
        </p:txBody>
      </p:sp>
    </p:spTree>
    <p:extLst>
      <p:ext uri="{BB962C8B-B14F-4D97-AF65-F5344CB8AC3E}">
        <p14:creationId xmlns:p14="http://schemas.microsoft.com/office/powerpoint/2010/main" val="382834068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152650" y="692151"/>
            <a:ext cx="7886700" cy="904875"/>
          </a:xfrm>
        </p:spPr>
        <p:txBody>
          <a:bodyPr/>
          <a:lstStyle/>
          <a:p>
            <a:pPr eaLnBrk="1" hangingPunct="1"/>
            <a:r>
              <a:rPr lang="en-GB" altLang="en-US" sz="4000" b="1">
                <a:solidFill>
                  <a:srgbClr val="C00000"/>
                </a:solidFill>
              </a:rPr>
              <a:t>Summarising</a:t>
            </a:r>
          </a:p>
        </p:txBody>
      </p:sp>
      <p:sp>
        <p:nvSpPr>
          <p:cNvPr id="69635" name="Rectangle 3"/>
          <p:cNvSpPr>
            <a:spLocks noGrp="1" noChangeArrowheads="1"/>
          </p:cNvSpPr>
          <p:nvPr>
            <p:ph idx="1"/>
          </p:nvPr>
        </p:nvSpPr>
        <p:spPr>
          <a:solidFill>
            <a:schemeClr val="bg1"/>
          </a:solidFill>
        </p:spPr>
        <p:txBody>
          <a:bodyPr>
            <a:normAutofit fontScale="92500" lnSpcReduction="10000"/>
          </a:bodyPr>
          <a:lstStyle/>
          <a:p>
            <a:pPr eaLnBrk="1" hangingPunct="1">
              <a:buSzPct val="70000"/>
              <a:buFont typeface="Wingdings" panose="05000000000000000000" pitchFamily="2" charset="2"/>
              <a:buChar char="§"/>
            </a:pPr>
            <a:r>
              <a:rPr lang="en-GB" altLang="en-US" sz="2800"/>
              <a:t>A focus on key issues</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What are the strengths/skills and motivators you have noticed </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What actions have </a:t>
            </a:r>
            <a:r>
              <a:rPr lang="en-GB" altLang="en-US" sz="2800" b="1"/>
              <a:t>they</a:t>
            </a:r>
            <a:r>
              <a:rPr lang="en-GB" altLang="en-US" sz="2800"/>
              <a:t> decided to take</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Empowering summaries</a:t>
            </a:r>
          </a:p>
        </p:txBody>
      </p:sp>
    </p:spTree>
    <p:extLst>
      <p:ext uri="{BB962C8B-B14F-4D97-AF65-F5344CB8AC3E}">
        <p14:creationId xmlns:p14="http://schemas.microsoft.com/office/powerpoint/2010/main" val="291825400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GB" altLang="en-US" sz="4000" b="1">
                <a:solidFill>
                  <a:srgbClr val="C00000"/>
                </a:solidFill>
              </a:rPr>
              <a:t>Skills Practice</a:t>
            </a:r>
          </a:p>
        </p:txBody>
      </p:sp>
      <p:sp>
        <p:nvSpPr>
          <p:cNvPr id="58371" name="Rectangle 3"/>
          <p:cNvSpPr>
            <a:spLocks noGrp="1" noChangeArrowheads="1"/>
          </p:cNvSpPr>
          <p:nvPr>
            <p:ph idx="1"/>
          </p:nvPr>
        </p:nvSpPr>
        <p:spPr>
          <a:xfrm>
            <a:off x="2152650" y="1412876"/>
            <a:ext cx="7886700" cy="4608513"/>
          </a:xfrm>
        </p:spPr>
        <p:txBody>
          <a:bodyPr rtlCol="0">
            <a:normAutofit fontScale="92500" lnSpcReduction="10000"/>
          </a:bodyPr>
          <a:lstStyle/>
          <a:p>
            <a:pPr marL="0" indent="0">
              <a:buNone/>
              <a:defRPr/>
            </a:pPr>
            <a:r>
              <a:rPr lang="en-GB" sz="2400" dirty="0"/>
              <a:t>In threes with people you know less well</a:t>
            </a:r>
          </a:p>
          <a:p>
            <a:pPr>
              <a:buSzPct val="70000"/>
              <a:buFont typeface="Wingdings" panose="05000000000000000000" pitchFamily="2" charset="2"/>
              <a:buChar char="§"/>
              <a:defRPr/>
            </a:pPr>
            <a:r>
              <a:rPr lang="en-GB" sz="2400" dirty="0"/>
              <a:t>Speaker : discuss something from your own lives </a:t>
            </a:r>
          </a:p>
          <a:p>
            <a:pPr>
              <a:buSzPct val="70000"/>
              <a:buFont typeface="Wingdings" panose="05000000000000000000" pitchFamily="2" charset="2"/>
              <a:buChar char="§"/>
              <a:defRPr/>
            </a:pPr>
            <a:r>
              <a:rPr lang="en-GB" sz="2400" dirty="0"/>
              <a:t>Listener: </a:t>
            </a:r>
            <a:r>
              <a:rPr lang="en-GB" sz="2400" dirty="0" smtClean="0"/>
              <a:t>listen to meanings &amp; feelings</a:t>
            </a:r>
            <a:r>
              <a:rPr lang="en-GB" sz="2400" b="1" dirty="0" smtClean="0"/>
              <a:t> paraphrase reflect</a:t>
            </a:r>
            <a:r>
              <a:rPr lang="en-GB" sz="2400" b="1" dirty="0"/>
              <a:t>, </a:t>
            </a:r>
            <a:r>
              <a:rPr lang="en-GB" sz="2400" b="1" dirty="0" smtClean="0"/>
              <a:t>notice strengths &amp; affirm</a:t>
            </a:r>
            <a:r>
              <a:rPr lang="en-GB" sz="2400" b="1" dirty="0"/>
              <a:t>, </a:t>
            </a:r>
            <a:endParaRPr lang="en-GB" sz="2400" b="1" dirty="0" smtClean="0"/>
          </a:p>
          <a:p>
            <a:pPr>
              <a:buSzPct val="70000"/>
              <a:buFont typeface="Wingdings" panose="05000000000000000000" pitchFamily="2" charset="2"/>
              <a:buChar char="§"/>
              <a:defRPr/>
            </a:pPr>
            <a:r>
              <a:rPr lang="en-GB" sz="2400" b="1" dirty="0" smtClean="0"/>
              <a:t>End with a summary</a:t>
            </a:r>
            <a:r>
              <a:rPr lang="en-GB" sz="2400" dirty="0" smtClean="0"/>
              <a:t>. </a:t>
            </a:r>
          </a:p>
          <a:p>
            <a:pPr>
              <a:buSzPct val="70000"/>
              <a:buFont typeface="Wingdings" panose="05000000000000000000" pitchFamily="2" charset="2"/>
              <a:buChar char="§"/>
              <a:defRPr/>
            </a:pPr>
            <a:r>
              <a:rPr lang="en-GB" sz="2400" dirty="0" smtClean="0"/>
              <a:t>Try </a:t>
            </a:r>
            <a:r>
              <a:rPr lang="en-GB" sz="2400" dirty="0"/>
              <a:t>not to ask questions or provide solutions</a:t>
            </a:r>
          </a:p>
          <a:p>
            <a:pPr>
              <a:buSzPct val="70000"/>
              <a:buFont typeface="Wingdings" panose="05000000000000000000" pitchFamily="2" charset="2"/>
              <a:buChar char="§"/>
              <a:defRPr/>
            </a:pPr>
            <a:r>
              <a:rPr lang="en-GB" sz="2400" dirty="0"/>
              <a:t>Observer: keep time. Watch the interaction </a:t>
            </a:r>
          </a:p>
          <a:p>
            <a:pPr marL="0" indent="0">
              <a:buNone/>
              <a:defRPr/>
            </a:pPr>
            <a:r>
              <a:rPr lang="en-GB" sz="2400" dirty="0"/>
              <a:t>Allow  5 minutes for practice and 5 minutes for debrief. </a:t>
            </a:r>
          </a:p>
          <a:p>
            <a:pPr marL="0" indent="0">
              <a:buNone/>
              <a:defRPr/>
            </a:pPr>
            <a:r>
              <a:rPr lang="en-GB" sz="2400" dirty="0"/>
              <a:t>Swap over so that everyone has a go in each role</a:t>
            </a:r>
            <a:r>
              <a:rPr lang="en-GB" sz="2400" dirty="0" smtClean="0"/>
              <a:t>.</a:t>
            </a:r>
          </a:p>
          <a:p>
            <a:pPr marL="0" indent="0">
              <a:buNone/>
              <a:defRPr/>
            </a:pPr>
            <a:r>
              <a:rPr lang="en-GB" sz="2400" dirty="0" smtClean="0"/>
              <a:t>Observers give feedback </a:t>
            </a:r>
            <a:endParaRPr lang="en-GB" sz="2400" dirty="0"/>
          </a:p>
          <a:p>
            <a:pPr marL="0" indent="0">
              <a:buSzPct val="70000"/>
              <a:buNone/>
              <a:defRPr/>
            </a:pPr>
            <a:r>
              <a:rPr lang="en-GB" sz="2400" dirty="0" smtClean="0"/>
              <a:t>start </a:t>
            </a:r>
            <a:r>
              <a:rPr lang="en-GB" sz="2400" dirty="0"/>
              <a:t>with the Speaker, then the Listener, then the Observer</a:t>
            </a:r>
          </a:p>
          <a:p>
            <a:pPr marL="320040" indent="-320040">
              <a:buFont typeface="Wingdings"/>
              <a:buChar char=""/>
              <a:defRPr/>
            </a:pPr>
            <a:endParaRPr lang="en-GB" sz="2400" dirty="0"/>
          </a:p>
        </p:txBody>
      </p:sp>
    </p:spTree>
    <p:extLst>
      <p:ext uri="{BB962C8B-B14F-4D97-AF65-F5344CB8AC3E}">
        <p14:creationId xmlns:p14="http://schemas.microsoft.com/office/powerpoint/2010/main" val="229056536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802074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GB" altLang="en-US" sz="4000" b="1" dirty="0" smtClean="0">
                <a:solidFill>
                  <a:srgbClr val="C00000"/>
                </a:solidFill>
              </a:rPr>
              <a:t>Notice &amp; reflect on strengths</a:t>
            </a:r>
            <a:endParaRPr lang="en-GB" altLang="en-US" sz="4000" b="1" dirty="0">
              <a:solidFill>
                <a:srgbClr val="C00000"/>
              </a:solidFill>
            </a:endParaRPr>
          </a:p>
        </p:txBody>
      </p:sp>
      <p:sp>
        <p:nvSpPr>
          <p:cNvPr id="54275" name="Rectangle 3"/>
          <p:cNvSpPr>
            <a:spLocks noGrp="1" noChangeArrowheads="1"/>
          </p:cNvSpPr>
          <p:nvPr>
            <p:ph idx="1"/>
          </p:nvPr>
        </p:nvSpPr>
        <p:spPr>
          <a:xfrm>
            <a:off x="978794" y="2176530"/>
            <a:ext cx="9060556" cy="4000434"/>
          </a:xfrm>
          <a:solidFill>
            <a:schemeClr val="bg1"/>
          </a:solidFill>
        </p:spPr>
        <p:txBody>
          <a:bodyPr rtlCol="0">
            <a:normAutofit/>
          </a:bodyPr>
          <a:lstStyle/>
          <a:p>
            <a:pPr marL="0" indent="0">
              <a:lnSpc>
                <a:spcPct val="80000"/>
              </a:lnSpc>
              <a:buNone/>
              <a:defRPr/>
            </a:pPr>
            <a:r>
              <a:rPr lang="en-GB" sz="2800" dirty="0"/>
              <a:t>Notice </a:t>
            </a:r>
            <a:r>
              <a:rPr lang="en-GB" sz="2800" dirty="0" smtClean="0"/>
              <a:t>the persons strengths </a:t>
            </a:r>
            <a:r>
              <a:rPr lang="en-GB" sz="2800" dirty="0"/>
              <a:t>and resources</a:t>
            </a:r>
          </a:p>
          <a:p>
            <a:pPr marL="0" indent="0">
              <a:lnSpc>
                <a:spcPct val="80000"/>
              </a:lnSpc>
              <a:buNone/>
              <a:defRPr/>
            </a:pPr>
            <a:r>
              <a:rPr lang="en-GB" sz="2800" dirty="0"/>
              <a:t>Rooted in observations and evidence</a:t>
            </a:r>
          </a:p>
          <a:p>
            <a:pPr marL="0" indent="0">
              <a:lnSpc>
                <a:spcPct val="80000"/>
              </a:lnSpc>
              <a:buNone/>
              <a:defRPr/>
            </a:pPr>
            <a:r>
              <a:rPr lang="en-GB" sz="2800" dirty="0"/>
              <a:t>Not praising but:</a:t>
            </a:r>
          </a:p>
          <a:p>
            <a:pPr marL="0" indent="0">
              <a:lnSpc>
                <a:spcPct val="80000"/>
              </a:lnSpc>
              <a:buNone/>
              <a:defRPr/>
            </a:pPr>
            <a:endParaRPr lang="en-GB" sz="2800" dirty="0"/>
          </a:p>
          <a:p>
            <a:pPr marL="0" indent="0">
              <a:lnSpc>
                <a:spcPct val="80000"/>
              </a:lnSpc>
              <a:buSzPct val="70000"/>
              <a:buNone/>
              <a:defRPr/>
            </a:pPr>
            <a:r>
              <a:rPr lang="en-GB" sz="2800" dirty="0"/>
              <a:t>Offering</a:t>
            </a:r>
          </a:p>
          <a:p>
            <a:pPr>
              <a:lnSpc>
                <a:spcPct val="80000"/>
              </a:lnSpc>
              <a:buSzPct val="70000"/>
              <a:buFont typeface="Wingdings" panose="05000000000000000000" pitchFamily="2" charset="2"/>
              <a:buChar char="§"/>
              <a:defRPr/>
            </a:pPr>
            <a:r>
              <a:rPr lang="en-GB" sz="2800" dirty="0"/>
              <a:t>Statements of appreciation and understanding</a:t>
            </a:r>
          </a:p>
          <a:p>
            <a:pPr>
              <a:lnSpc>
                <a:spcPct val="80000"/>
              </a:lnSpc>
              <a:buSzPct val="70000"/>
              <a:buFont typeface="Wingdings" panose="05000000000000000000" pitchFamily="2" charset="2"/>
              <a:buChar char="§"/>
              <a:defRPr/>
            </a:pPr>
            <a:r>
              <a:rPr lang="en-GB" sz="2800" dirty="0"/>
              <a:t>Builds self efficacy </a:t>
            </a:r>
          </a:p>
          <a:p>
            <a:pPr>
              <a:lnSpc>
                <a:spcPct val="80000"/>
              </a:lnSpc>
              <a:buSzPct val="70000"/>
              <a:buFont typeface="Wingdings" panose="05000000000000000000" pitchFamily="2" charset="2"/>
              <a:buChar char="§"/>
              <a:defRPr/>
            </a:pPr>
            <a:r>
              <a:rPr lang="en-GB" sz="2800" dirty="0"/>
              <a:t>Strengthens and builds your working relationship</a:t>
            </a:r>
          </a:p>
        </p:txBody>
      </p:sp>
    </p:spTree>
    <p:extLst>
      <p:ext uri="{BB962C8B-B14F-4D97-AF65-F5344CB8AC3E}">
        <p14:creationId xmlns:p14="http://schemas.microsoft.com/office/powerpoint/2010/main" val="20235348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232025" y="765176"/>
            <a:ext cx="7886700" cy="925513"/>
          </a:xfrm>
        </p:spPr>
        <p:txBody>
          <a:bodyPr/>
          <a:lstStyle/>
          <a:p>
            <a:pPr eaLnBrk="1" hangingPunct="1"/>
            <a:r>
              <a:rPr lang="en-GB" altLang="en-US" sz="4000" b="1" dirty="0" smtClean="0">
                <a:solidFill>
                  <a:srgbClr val="C00000"/>
                </a:solidFill>
              </a:rPr>
              <a:t>Noticing strengths </a:t>
            </a:r>
            <a:r>
              <a:rPr lang="en-GB" altLang="en-US" sz="4000" b="1" dirty="0">
                <a:solidFill>
                  <a:srgbClr val="C00000"/>
                </a:solidFill>
              </a:rPr>
              <a:t>Exercise</a:t>
            </a:r>
          </a:p>
        </p:txBody>
      </p:sp>
      <p:sp>
        <p:nvSpPr>
          <p:cNvPr id="55299" name="Rectangle 3"/>
          <p:cNvSpPr>
            <a:spLocks noGrp="1" noChangeArrowheads="1"/>
          </p:cNvSpPr>
          <p:nvPr>
            <p:ph idx="1"/>
          </p:nvPr>
        </p:nvSpPr>
        <p:spPr>
          <a:xfrm>
            <a:off x="1068946" y="2369713"/>
            <a:ext cx="9025967" cy="3826300"/>
          </a:xfrm>
        </p:spPr>
        <p:txBody>
          <a:bodyPr rtlCol="0">
            <a:noAutofit/>
          </a:bodyPr>
          <a:lstStyle/>
          <a:p>
            <a:pPr>
              <a:lnSpc>
                <a:spcPct val="80000"/>
              </a:lnSpc>
              <a:buSzPct val="70000"/>
              <a:buFont typeface="Wingdings" panose="05000000000000000000" pitchFamily="2" charset="2"/>
              <a:buChar char="§"/>
              <a:defRPr/>
            </a:pPr>
            <a:r>
              <a:rPr lang="en-GB" sz="2800" dirty="0"/>
              <a:t>In pairs, discuss a challenging case that you worked and ultimately went well</a:t>
            </a:r>
          </a:p>
          <a:p>
            <a:pPr>
              <a:lnSpc>
                <a:spcPct val="80000"/>
              </a:lnSpc>
              <a:buSzPct val="70000"/>
              <a:buFont typeface="Wingdings" panose="05000000000000000000" pitchFamily="2" charset="2"/>
              <a:buChar char="§"/>
              <a:defRPr/>
            </a:pPr>
            <a:r>
              <a:rPr lang="en-GB" sz="2800" dirty="0"/>
              <a:t>Discuss with partner</a:t>
            </a:r>
          </a:p>
          <a:p>
            <a:pPr>
              <a:lnSpc>
                <a:spcPct val="80000"/>
              </a:lnSpc>
              <a:buSzPct val="70000"/>
              <a:buFont typeface="Wingdings" panose="05000000000000000000" pitchFamily="2" charset="2"/>
              <a:buChar char="§"/>
              <a:defRPr/>
            </a:pPr>
            <a:r>
              <a:rPr lang="en-GB" sz="2800" dirty="0"/>
              <a:t>Listen for the speakers/workers, character, strengths, principles and values  </a:t>
            </a:r>
          </a:p>
          <a:p>
            <a:pPr marL="320040" indent="-320040">
              <a:lnSpc>
                <a:spcPct val="80000"/>
              </a:lnSpc>
              <a:buNone/>
              <a:defRPr/>
            </a:pPr>
            <a:endParaRPr lang="en-GB" sz="2800" dirty="0"/>
          </a:p>
          <a:p>
            <a:pPr>
              <a:lnSpc>
                <a:spcPct val="80000"/>
              </a:lnSpc>
              <a:buSzPct val="70000"/>
              <a:buFont typeface="Wingdings" panose="05000000000000000000" pitchFamily="2" charset="2"/>
              <a:buChar char="§"/>
              <a:defRPr/>
            </a:pPr>
            <a:r>
              <a:rPr lang="en-GB" sz="2800" dirty="0"/>
              <a:t>Summarise and feedback affirmations rooted in evidence and observations</a:t>
            </a:r>
          </a:p>
          <a:p>
            <a:pPr marL="0" indent="0">
              <a:lnSpc>
                <a:spcPct val="80000"/>
              </a:lnSpc>
              <a:buSzPct val="70000"/>
              <a:buNone/>
              <a:defRPr/>
            </a:pPr>
            <a:endParaRPr lang="en-GB" sz="2800" dirty="0"/>
          </a:p>
        </p:txBody>
      </p:sp>
    </p:spTree>
    <p:extLst>
      <p:ext uri="{BB962C8B-B14F-4D97-AF65-F5344CB8AC3E}">
        <p14:creationId xmlns:p14="http://schemas.microsoft.com/office/powerpoint/2010/main" val="68432146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136776" y="201612"/>
            <a:ext cx="8062913" cy="1460141"/>
          </a:xfrm>
        </p:spPr>
        <p:txBody>
          <a:bodyPr>
            <a:noAutofit/>
          </a:bodyPr>
          <a:lstStyle/>
          <a:p>
            <a:pPr eaLnBrk="1" hangingPunct="1"/>
            <a:r>
              <a:rPr lang="en-GB" altLang="en-US" sz="3200" dirty="0" smtClean="0">
                <a:solidFill>
                  <a:srgbClr val="FF0000"/>
                </a:solidFill>
              </a:rPr>
              <a:t>National Outcomes Framework:</a:t>
            </a:r>
            <a:br>
              <a:rPr lang="en-GB" altLang="en-US" sz="3200" dirty="0" smtClean="0">
                <a:solidFill>
                  <a:srgbClr val="FF0000"/>
                </a:solidFill>
              </a:rPr>
            </a:br>
            <a:r>
              <a:rPr lang="en-GB" altLang="en-US" sz="3200" dirty="0" smtClean="0">
                <a:solidFill>
                  <a:srgbClr val="FF0000"/>
                </a:solidFill>
              </a:rPr>
              <a:t>Key element of the transformational change</a:t>
            </a:r>
          </a:p>
        </p:txBody>
      </p:sp>
      <p:sp>
        <p:nvSpPr>
          <p:cNvPr id="13315" name="Content Placeholder 2"/>
          <p:cNvSpPr>
            <a:spLocks noGrp="1"/>
          </p:cNvSpPr>
          <p:nvPr>
            <p:ph idx="1"/>
          </p:nvPr>
        </p:nvSpPr>
        <p:spPr>
          <a:xfrm>
            <a:off x="2136775" y="1661753"/>
            <a:ext cx="8153400" cy="4434248"/>
          </a:xfrm>
        </p:spPr>
        <p:txBody>
          <a:bodyPr rtlCol="0">
            <a:normAutofit/>
          </a:bodyPr>
          <a:lstStyle/>
          <a:p>
            <a:pPr marL="6350" indent="0">
              <a:spcBef>
                <a:spcPts val="800"/>
              </a:spcBef>
              <a:buNone/>
              <a:defRPr/>
            </a:pPr>
            <a:endParaRPr lang="en-GB" altLang="en-US" dirty="0">
              <a:solidFill>
                <a:srgbClr val="000000"/>
              </a:solidFill>
              <a:ea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350" indent="0">
              <a:spcBef>
                <a:spcPts val="800"/>
              </a:spcBef>
              <a:buNone/>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9250">
              <a:spcBef>
                <a:spcPts val="800"/>
              </a:spcBef>
              <a:buFont typeface="Verdana" panose="020B0604030504040204" pitchFamily="34" charset="0"/>
              <a:buChar char="●"/>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9250">
              <a:spcBef>
                <a:spcPts val="800"/>
              </a:spcBef>
              <a:buFont typeface="Verdana" panose="020B0604030504040204" pitchFamily="34" charset="0"/>
              <a:buChar char="●"/>
              <a:defRPr/>
            </a:pPr>
            <a:endParaRPr lang="en-GB" altLang="en-US"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ounded Rectangle 1"/>
          <p:cNvSpPr/>
          <p:nvPr/>
        </p:nvSpPr>
        <p:spPr>
          <a:xfrm>
            <a:off x="1493950" y="1803042"/>
            <a:ext cx="4386152" cy="4434247"/>
          </a:xfrm>
          <a:prstGeom prst="roundRect">
            <a:avLst/>
          </a:prstGeom>
          <a:noFill/>
          <a:ln w="28575">
            <a:solidFill>
              <a:srgbClr val="16AD8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u="sng" dirty="0">
                <a:solidFill>
                  <a:schemeClr val="tx1"/>
                </a:solidFill>
                <a:latin typeface="Arial" panose="020B0604020202020204" pitchFamily="34" charset="0"/>
                <a:cs typeface="Arial" panose="020B0604020202020204" pitchFamily="34" charset="0"/>
              </a:rPr>
              <a:t>A Shift </a:t>
            </a:r>
            <a:r>
              <a:rPr lang="en-GB" sz="1600" b="1" u="sng" dirty="0">
                <a:solidFill>
                  <a:schemeClr val="tx1"/>
                </a:solidFill>
                <a:latin typeface="Arial" panose="020B0604020202020204" pitchFamily="34" charset="0"/>
                <a:cs typeface="Arial" panose="020B0604020202020204" pitchFamily="34" charset="0"/>
              </a:rPr>
              <a:t>from:</a:t>
            </a:r>
          </a:p>
          <a:p>
            <a:pPr>
              <a:defRPr/>
            </a:pPr>
            <a:endParaRPr lang="en-GB" sz="1600" b="1" u="sng"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600" dirty="0">
                <a:solidFill>
                  <a:schemeClr val="tx1"/>
                </a:solidFill>
                <a:latin typeface="Arial" panose="020B0604020202020204" pitchFamily="34" charset="0"/>
                <a:cs typeface="Arial" panose="020B0604020202020204" pitchFamily="34" charset="0"/>
              </a:rPr>
              <a:t>Heavily process driven interactions that lead staff to a particular style of conversation in order to answer the questions the organisation asks of them</a:t>
            </a: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600" dirty="0">
                <a:solidFill>
                  <a:schemeClr val="tx1"/>
                </a:solidFill>
                <a:latin typeface="Arial" panose="020B0604020202020204" pitchFamily="34" charset="0"/>
                <a:cs typeface="Arial" panose="020B0604020202020204" pitchFamily="34" charset="0"/>
              </a:rPr>
              <a:t>Responding to the needs of the system at the expense of spending more time listening and understanding the person and family</a:t>
            </a: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p:txBody>
      </p:sp>
      <p:sp>
        <p:nvSpPr>
          <p:cNvPr id="3" name="Rounded Rectangle 2"/>
          <p:cNvSpPr/>
          <p:nvPr/>
        </p:nvSpPr>
        <p:spPr>
          <a:xfrm>
            <a:off x="6199189" y="1493949"/>
            <a:ext cx="4438760" cy="4743340"/>
          </a:xfrm>
          <a:prstGeom prst="roundRect">
            <a:avLst/>
          </a:prstGeom>
          <a:noFill/>
          <a:ln w="28575">
            <a:solidFill>
              <a:srgbClr val="16AD8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600" b="1" dirty="0">
              <a:latin typeface="Arial" panose="020B0604020202020204" pitchFamily="34" charset="0"/>
              <a:cs typeface="Arial" panose="020B0604020202020204" pitchFamily="34" charset="0"/>
            </a:endParaRPr>
          </a:p>
          <a:p>
            <a:pPr>
              <a:defRPr/>
            </a:pPr>
            <a:endParaRPr lang="en-GB" sz="1600" b="1" u="sng" dirty="0">
              <a:solidFill>
                <a:schemeClr val="tx1"/>
              </a:solidFill>
              <a:latin typeface="Arial" panose="020B0604020202020204" pitchFamily="34" charset="0"/>
              <a:cs typeface="Arial" panose="020B0604020202020204" pitchFamily="34" charset="0"/>
            </a:endParaRPr>
          </a:p>
          <a:p>
            <a:pPr>
              <a:defRPr/>
            </a:pPr>
            <a:r>
              <a:rPr lang="en-GB" sz="1600" b="1" u="sng" dirty="0">
                <a:solidFill>
                  <a:schemeClr val="tx1"/>
                </a:solidFill>
                <a:latin typeface="Arial" panose="020B0604020202020204" pitchFamily="34" charset="0"/>
                <a:cs typeface="Arial" panose="020B0604020202020204" pitchFamily="34" charset="0"/>
              </a:rPr>
              <a:t>To:</a:t>
            </a:r>
          </a:p>
          <a:p>
            <a:pPr>
              <a:defRPr/>
            </a:pPr>
            <a:endParaRPr lang="en-GB" sz="1600" b="1" u="sng"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600" dirty="0">
                <a:solidFill>
                  <a:schemeClr val="tx1"/>
                </a:solidFill>
                <a:latin typeface="Arial" panose="020B0604020202020204" pitchFamily="34" charset="0"/>
                <a:cs typeface="Arial" panose="020B0604020202020204" pitchFamily="34" charset="0"/>
              </a:rPr>
              <a:t>A series of </a:t>
            </a:r>
            <a:r>
              <a:rPr lang="en-GB" sz="1600" b="1" i="1" dirty="0">
                <a:solidFill>
                  <a:schemeClr val="tx1"/>
                </a:solidFill>
                <a:latin typeface="Arial" panose="020B0604020202020204" pitchFamily="34" charset="0"/>
                <a:cs typeface="Arial" panose="020B0604020202020204" pitchFamily="34" charset="0"/>
              </a:rPr>
              <a:t>empowering conversations </a:t>
            </a:r>
            <a:r>
              <a:rPr lang="en-GB" sz="1600" dirty="0">
                <a:solidFill>
                  <a:schemeClr val="tx1"/>
                </a:solidFill>
                <a:latin typeface="Arial" panose="020B0604020202020204" pitchFamily="34" charset="0"/>
                <a:cs typeface="Arial" panose="020B0604020202020204" pitchFamily="34" charset="0"/>
              </a:rPr>
              <a:t>designed to understand each unique set of circumstances and a system that supports that approach e.g. relevant paperwork, IT systems and management decision making processes</a:t>
            </a: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600" dirty="0">
                <a:solidFill>
                  <a:schemeClr val="tx1"/>
                </a:solidFill>
                <a:latin typeface="Arial" panose="020B0604020202020204" pitchFamily="34" charset="0"/>
                <a:cs typeface="Arial" panose="020B0604020202020204" pitchFamily="34" charset="0"/>
              </a:rPr>
              <a:t>Skilled, thoughtful conversations that focus on resolving the service user dilemmas, collaborating in establishing sustainable outcomes, maximising autonomy, independence and strengths</a:t>
            </a:r>
          </a:p>
          <a:p>
            <a:pPr marL="285750" indent="-285750">
              <a:buFont typeface="Arial" panose="020B0604020202020204" pitchFamily="34" charset="0"/>
              <a:buChar char="•"/>
              <a:defRPr/>
            </a:pPr>
            <a:endParaRPr lang="en-GB" sz="1600" dirty="0">
              <a:solidFill>
                <a:schemeClr val="tx1"/>
              </a:solidFill>
              <a:latin typeface="Arial" panose="020B0604020202020204" pitchFamily="34" charset="0"/>
              <a:cs typeface="Arial" panose="020B0604020202020204" pitchFamily="34" charset="0"/>
            </a:endParaRPr>
          </a:p>
          <a:p>
            <a:pPr algn="ctr">
              <a:defRPr/>
            </a:pPr>
            <a:endParaRPr lang="en-GB" dirty="0"/>
          </a:p>
        </p:txBody>
      </p:sp>
      <p:sp>
        <p:nvSpPr>
          <p:cNvPr id="4" name="Right Arrow 3"/>
          <p:cNvSpPr/>
          <p:nvPr/>
        </p:nvSpPr>
        <p:spPr>
          <a:xfrm>
            <a:off x="5737225" y="3390901"/>
            <a:ext cx="604838" cy="504825"/>
          </a:xfrm>
          <a:prstGeom prst="rightArrow">
            <a:avLst/>
          </a:prstGeom>
          <a:solidFill>
            <a:srgbClr val="16AD8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41535570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152650" y="765176"/>
            <a:ext cx="7886700" cy="925513"/>
          </a:xfrm>
        </p:spPr>
        <p:txBody>
          <a:bodyPr/>
          <a:lstStyle/>
          <a:p>
            <a:pPr eaLnBrk="1" hangingPunct="1"/>
            <a:r>
              <a:rPr lang="en-GB" altLang="en-US" sz="4000" b="1">
                <a:solidFill>
                  <a:srgbClr val="C00000"/>
                </a:solidFill>
              </a:rPr>
              <a:t>Feedback</a:t>
            </a:r>
            <a:r>
              <a:rPr lang="en-GB" altLang="en-US" smtClean="0"/>
              <a:t> </a:t>
            </a:r>
          </a:p>
        </p:txBody>
      </p:sp>
      <p:sp>
        <p:nvSpPr>
          <p:cNvPr id="72707" name="Content Placeholder 2"/>
          <p:cNvSpPr>
            <a:spLocks noGrp="1"/>
          </p:cNvSpPr>
          <p:nvPr>
            <p:ph idx="1"/>
          </p:nvPr>
        </p:nvSpPr>
        <p:spPr/>
        <p:txBody>
          <a:bodyPr/>
          <a:lstStyle/>
          <a:p>
            <a:pPr marL="0" indent="0">
              <a:buNone/>
            </a:pPr>
            <a:r>
              <a:rPr lang="en-GB" altLang="en-US" sz="2800"/>
              <a:t>Something that struck me from today</a:t>
            </a:r>
          </a:p>
        </p:txBody>
      </p:sp>
    </p:spTree>
    <p:extLst>
      <p:ext uri="{BB962C8B-B14F-4D97-AF65-F5344CB8AC3E}">
        <p14:creationId xmlns:p14="http://schemas.microsoft.com/office/powerpoint/2010/main" val="13618995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2"/>
          <p:cNvSpPr>
            <a:spLocks noGrp="1"/>
          </p:cNvSpPr>
          <p:nvPr>
            <p:ph type="title"/>
          </p:nvPr>
        </p:nvSpPr>
        <p:spPr>
          <a:xfrm>
            <a:off x="2208213" y="2781301"/>
            <a:ext cx="7886700" cy="1325563"/>
          </a:xfrm>
        </p:spPr>
        <p:txBody>
          <a:bodyPr/>
          <a:lstStyle/>
          <a:p>
            <a:pPr eaLnBrk="1" hangingPunct="1"/>
            <a:r>
              <a:rPr lang="en-GB" altLang="en-US" sz="4000" b="1">
                <a:solidFill>
                  <a:srgbClr val="C00000"/>
                </a:solidFill>
              </a:rPr>
              <a:t>Welcome back</a:t>
            </a:r>
            <a:r>
              <a:rPr lang="en-GB" altLang="en-US" sz="4000"/>
              <a:t/>
            </a:r>
            <a:br>
              <a:rPr lang="en-GB" altLang="en-US" sz="4000"/>
            </a:br>
            <a:r>
              <a:rPr lang="en-GB" altLang="en-US" sz="4000" b="1">
                <a:solidFill>
                  <a:srgbClr val="C00000"/>
                </a:solidFill>
              </a:rPr>
              <a:t>Day 2 </a:t>
            </a:r>
          </a:p>
        </p:txBody>
      </p:sp>
    </p:spTree>
    <p:extLst>
      <p:ext uri="{BB962C8B-B14F-4D97-AF65-F5344CB8AC3E}">
        <p14:creationId xmlns:p14="http://schemas.microsoft.com/office/powerpoint/2010/main" val="24439762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pPr eaLnBrk="1" hangingPunct="1"/>
            <a:r>
              <a:rPr lang="en-GB" altLang="en-US" sz="4000" b="1">
                <a:solidFill>
                  <a:srgbClr val="C00000"/>
                </a:solidFill>
              </a:rPr>
              <a:t>Key questions at referral</a:t>
            </a:r>
            <a:br>
              <a:rPr lang="en-GB" altLang="en-US" sz="4000" b="1">
                <a:solidFill>
                  <a:srgbClr val="C00000"/>
                </a:solidFill>
              </a:rPr>
            </a:br>
            <a:r>
              <a:rPr lang="en-GB" altLang="en-US" sz="4000" b="1">
                <a:solidFill>
                  <a:srgbClr val="C00000"/>
                </a:solidFill>
              </a:rPr>
              <a:t>Early conversations </a:t>
            </a:r>
          </a:p>
        </p:txBody>
      </p:sp>
      <p:sp>
        <p:nvSpPr>
          <p:cNvPr id="3" name="Content Placeholder 2"/>
          <p:cNvSpPr>
            <a:spLocks noGrp="1"/>
          </p:cNvSpPr>
          <p:nvPr>
            <p:ph idx="1"/>
          </p:nvPr>
        </p:nvSpPr>
        <p:spPr>
          <a:xfrm>
            <a:off x="677334" y="1930400"/>
            <a:ext cx="9362016" cy="4235450"/>
          </a:xfrm>
        </p:spPr>
        <p:txBody>
          <a:bodyPr rtlCol="0">
            <a:normAutofit fontScale="40000" lnSpcReduction="20000"/>
          </a:bodyPr>
          <a:lstStyle/>
          <a:p>
            <a:pPr>
              <a:buSzPct val="70000"/>
              <a:buFont typeface="Wingdings" panose="05000000000000000000" pitchFamily="2" charset="2"/>
              <a:buChar char="§"/>
              <a:defRPr/>
            </a:pPr>
            <a:r>
              <a:rPr lang="en-GB" sz="4200" dirty="0"/>
              <a:t>Cross professional agreement, </a:t>
            </a:r>
            <a:r>
              <a:rPr lang="en-GB" sz="4200" b="1" dirty="0"/>
              <a:t>at Referral, </a:t>
            </a:r>
          </a:p>
          <a:p>
            <a:pPr>
              <a:buSzPct val="70000"/>
              <a:buFont typeface="Wingdings" panose="05000000000000000000" pitchFamily="2" charset="2"/>
              <a:buChar char="§"/>
              <a:defRPr/>
            </a:pPr>
            <a:r>
              <a:rPr lang="en-GB" sz="4200" dirty="0"/>
              <a:t>MDT’s, Core groups etc.</a:t>
            </a:r>
          </a:p>
          <a:p>
            <a:pPr>
              <a:buSzPct val="70000"/>
              <a:buFont typeface="Wingdings" panose="05000000000000000000" pitchFamily="2" charset="2"/>
              <a:buChar char="§"/>
              <a:defRPr/>
            </a:pPr>
            <a:r>
              <a:rPr lang="en-GB" sz="4200" b="1" dirty="0"/>
              <a:t>Outcome conversations, exploring endings and strengths at the beginning makes it possible for people to succeed</a:t>
            </a:r>
          </a:p>
          <a:p>
            <a:pPr marL="0" indent="0">
              <a:buNone/>
              <a:defRPr/>
            </a:pPr>
            <a:r>
              <a:rPr lang="en-GB" sz="4200" dirty="0"/>
              <a:t>Example key questions:-</a:t>
            </a:r>
          </a:p>
          <a:p>
            <a:pPr marL="0" indent="0">
              <a:buNone/>
              <a:defRPr/>
            </a:pPr>
            <a:r>
              <a:rPr lang="en-GB" sz="4200" dirty="0"/>
              <a:t>What are the </a:t>
            </a:r>
            <a:r>
              <a:rPr lang="en-GB" sz="4200" b="1" dirty="0"/>
              <a:t>priority</a:t>
            </a:r>
            <a:r>
              <a:rPr lang="en-GB" sz="4200" dirty="0"/>
              <a:t> needs for this family/family member?</a:t>
            </a:r>
          </a:p>
          <a:p>
            <a:pPr marL="0" indent="0">
              <a:buNone/>
              <a:defRPr/>
            </a:pPr>
            <a:r>
              <a:rPr lang="en-GB" sz="4200" dirty="0"/>
              <a:t>What </a:t>
            </a:r>
            <a:r>
              <a:rPr lang="en-GB" sz="4200" b="1" dirty="0"/>
              <a:t>specifically</a:t>
            </a:r>
            <a:r>
              <a:rPr lang="en-GB" sz="4200" dirty="0"/>
              <a:t> concerns you?</a:t>
            </a:r>
          </a:p>
          <a:p>
            <a:pPr marL="0" indent="0">
              <a:buNone/>
              <a:defRPr/>
            </a:pPr>
            <a:r>
              <a:rPr lang="en-GB" sz="4200" b="1" dirty="0"/>
              <a:t>What have you noticed when things are going well</a:t>
            </a:r>
            <a:r>
              <a:rPr lang="en-GB" sz="4200" dirty="0"/>
              <a:t>?</a:t>
            </a:r>
          </a:p>
          <a:p>
            <a:pPr marL="0" indent="0">
              <a:buNone/>
              <a:defRPr/>
            </a:pPr>
            <a:r>
              <a:rPr lang="en-GB" sz="4200" dirty="0"/>
              <a:t>What do you hope for in terms of </a:t>
            </a:r>
            <a:r>
              <a:rPr lang="en-GB" sz="4200" b="1" dirty="0"/>
              <a:t>behavioural </a:t>
            </a:r>
            <a:r>
              <a:rPr lang="en-GB" sz="4200" dirty="0"/>
              <a:t>change ? Short term? Medium term? Long term?</a:t>
            </a:r>
          </a:p>
          <a:p>
            <a:pPr marL="0" indent="0">
              <a:buNone/>
              <a:defRPr/>
            </a:pPr>
            <a:r>
              <a:rPr lang="en-GB" sz="4200" b="1" dirty="0"/>
              <a:t>What would the person/family be doing differently in 3 months time if things were improved ? If you were less concerned?</a:t>
            </a:r>
          </a:p>
          <a:p>
            <a:pPr marL="0" indent="0">
              <a:buNone/>
              <a:defRPr/>
            </a:pPr>
            <a:r>
              <a:rPr lang="en-GB" sz="4200" b="1" dirty="0"/>
              <a:t>What would you specifically want from us? </a:t>
            </a:r>
          </a:p>
          <a:p>
            <a:pPr marL="0" indent="0">
              <a:buNone/>
              <a:defRPr/>
            </a:pPr>
            <a:r>
              <a:rPr lang="en-GB" sz="4200" b="1" dirty="0"/>
              <a:t>How shall we keep in touch as things progress?</a:t>
            </a:r>
          </a:p>
          <a:p>
            <a:pPr marL="0" indent="0">
              <a:buNone/>
              <a:defRPr/>
            </a:pPr>
            <a:endParaRPr lang="en-GB" sz="1600" b="1" dirty="0"/>
          </a:p>
          <a:p>
            <a:pPr marL="0" indent="0">
              <a:buNone/>
              <a:defRPr/>
            </a:pPr>
            <a:endParaRPr lang="en-GB" sz="2000" dirty="0"/>
          </a:p>
        </p:txBody>
      </p:sp>
    </p:spTree>
    <p:extLst>
      <p:ext uri="{BB962C8B-B14F-4D97-AF65-F5344CB8AC3E}">
        <p14:creationId xmlns:p14="http://schemas.microsoft.com/office/powerpoint/2010/main" val="11374296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2152650" y="908050"/>
            <a:ext cx="7886700" cy="782638"/>
          </a:xfrm>
        </p:spPr>
        <p:txBody>
          <a:bodyPr/>
          <a:lstStyle/>
          <a:p>
            <a:pPr eaLnBrk="1" hangingPunct="1"/>
            <a:r>
              <a:rPr lang="en-GB" altLang="en-US" sz="4000" b="1">
                <a:solidFill>
                  <a:srgbClr val="C00000"/>
                </a:solidFill>
              </a:rPr>
              <a:t>Engaging familes</a:t>
            </a:r>
          </a:p>
        </p:txBody>
      </p:sp>
      <p:sp>
        <p:nvSpPr>
          <p:cNvPr id="3" name="Content Placeholder 2"/>
          <p:cNvSpPr>
            <a:spLocks noGrp="1"/>
          </p:cNvSpPr>
          <p:nvPr>
            <p:ph idx="1"/>
          </p:nvPr>
        </p:nvSpPr>
        <p:spPr>
          <a:xfrm>
            <a:off x="2152650" y="1825626"/>
            <a:ext cx="7886700" cy="3548063"/>
          </a:xfrm>
        </p:spPr>
        <p:txBody>
          <a:bodyPr rtlCol="0">
            <a:noAutofit/>
          </a:bodyPr>
          <a:lstStyle/>
          <a:p>
            <a:pPr marL="0" indent="0">
              <a:buNone/>
              <a:defRPr/>
            </a:pPr>
            <a:r>
              <a:rPr lang="en-GB" sz="2800" dirty="0"/>
              <a:t>Early strategies to engage </a:t>
            </a:r>
          </a:p>
          <a:p>
            <a:pPr marL="0" indent="0">
              <a:buNone/>
              <a:defRPr/>
            </a:pPr>
            <a:endParaRPr lang="en-GB" sz="1400" dirty="0"/>
          </a:p>
          <a:p>
            <a:pPr>
              <a:buSzPct val="70000"/>
              <a:buFont typeface="Wingdings" panose="05000000000000000000" pitchFamily="2" charset="2"/>
              <a:buChar char="§"/>
              <a:defRPr/>
            </a:pPr>
            <a:r>
              <a:rPr lang="en-GB" sz="2800" dirty="0"/>
              <a:t>If a professional was coming into your life , invited or otherwise, what would you want from them?</a:t>
            </a:r>
          </a:p>
          <a:p>
            <a:pPr>
              <a:buSzPct val="70000"/>
              <a:buFont typeface="Wingdings" panose="05000000000000000000" pitchFamily="2" charset="2"/>
              <a:buChar char="§"/>
              <a:defRPr/>
            </a:pPr>
            <a:r>
              <a:rPr lang="en-GB" sz="2800" dirty="0"/>
              <a:t>What would they be doing that would make you think…?</a:t>
            </a:r>
          </a:p>
          <a:p>
            <a:pPr marL="0" indent="0">
              <a:buNone/>
              <a:defRPr/>
            </a:pPr>
            <a:endParaRPr lang="en-GB" sz="1400" dirty="0"/>
          </a:p>
          <a:p>
            <a:pPr marL="0" indent="0" algn="r">
              <a:buNone/>
              <a:defRPr/>
            </a:pPr>
            <a:r>
              <a:rPr lang="en-GB" sz="2800" dirty="0"/>
              <a:t>“we have hope here, we will invite them back.”</a:t>
            </a:r>
          </a:p>
        </p:txBody>
      </p:sp>
    </p:spTree>
    <p:extLst>
      <p:ext uri="{BB962C8B-B14F-4D97-AF65-F5344CB8AC3E}">
        <p14:creationId xmlns:p14="http://schemas.microsoft.com/office/powerpoint/2010/main" val="37149954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2152650" y="692151"/>
            <a:ext cx="7772400" cy="722313"/>
          </a:xfrm>
        </p:spPr>
        <p:txBody>
          <a:bodyPr/>
          <a:lstStyle/>
          <a:p>
            <a:pPr eaLnBrk="1" hangingPunct="1"/>
            <a:r>
              <a:rPr lang="en-GB" altLang="en-US" sz="4000" b="1">
                <a:solidFill>
                  <a:srgbClr val="C00000"/>
                </a:solidFill>
              </a:rPr>
              <a:t>First contact</a:t>
            </a:r>
          </a:p>
        </p:txBody>
      </p:sp>
      <p:sp>
        <p:nvSpPr>
          <p:cNvPr id="3" name="Content Placeholder 2"/>
          <p:cNvSpPr>
            <a:spLocks noGrp="1"/>
          </p:cNvSpPr>
          <p:nvPr>
            <p:ph idx="1"/>
          </p:nvPr>
        </p:nvSpPr>
        <p:spPr>
          <a:xfrm>
            <a:off x="2152650" y="1414463"/>
            <a:ext cx="7886700" cy="4762500"/>
          </a:xfrm>
        </p:spPr>
        <p:txBody>
          <a:bodyPr rtlCol="0">
            <a:normAutofit fontScale="62500" lnSpcReduction="20000"/>
          </a:bodyPr>
          <a:lstStyle/>
          <a:p>
            <a:pPr marL="0" indent="0">
              <a:buNone/>
              <a:defRPr/>
            </a:pPr>
            <a:endParaRPr lang="en-GB" b="1" dirty="0"/>
          </a:p>
          <a:p>
            <a:pPr marL="0" indent="0">
              <a:buNone/>
              <a:defRPr/>
            </a:pPr>
            <a:r>
              <a:rPr lang="en-GB" sz="4000" b="1" dirty="0"/>
              <a:t>Q</a:t>
            </a:r>
            <a:r>
              <a:rPr lang="en-GB" sz="4000" dirty="0"/>
              <a:t> </a:t>
            </a:r>
            <a:r>
              <a:rPr lang="en-GB" sz="4000" u="sng" dirty="0"/>
              <a:t>Tell me  a bit about what's been happening?</a:t>
            </a:r>
          </a:p>
          <a:p>
            <a:pPr>
              <a:buSzPct val="70000"/>
              <a:buFont typeface="Wingdings" panose="05000000000000000000" pitchFamily="2" charset="2"/>
              <a:buChar char="§"/>
              <a:defRPr/>
            </a:pPr>
            <a:r>
              <a:rPr lang="en-GB" sz="4000" dirty="0"/>
              <a:t>Reflection examples “you have a lot on your plate”</a:t>
            </a:r>
          </a:p>
          <a:p>
            <a:pPr>
              <a:buSzPct val="70000"/>
              <a:buFont typeface="Wingdings" panose="05000000000000000000" pitchFamily="2" charset="2"/>
              <a:buChar char="§"/>
              <a:defRPr/>
            </a:pPr>
            <a:r>
              <a:rPr lang="en-GB" sz="4000" dirty="0"/>
              <a:t>“your under a lot of stress”</a:t>
            </a:r>
          </a:p>
          <a:p>
            <a:pPr marL="0" indent="0">
              <a:buNone/>
              <a:defRPr/>
            </a:pPr>
            <a:r>
              <a:rPr lang="en-GB" sz="4000" b="1" u="sng" dirty="0"/>
              <a:t>Q</a:t>
            </a:r>
            <a:r>
              <a:rPr lang="en-GB" sz="4000" u="sng" dirty="0"/>
              <a:t> what concerns you most?</a:t>
            </a:r>
          </a:p>
          <a:p>
            <a:pPr>
              <a:buSzPct val="70000"/>
              <a:buFont typeface="Wingdings" panose="05000000000000000000" pitchFamily="2" charset="2"/>
              <a:buChar char="§"/>
              <a:defRPr/>
            </a:pPr>
            <a:r>
              <a:rPr lang="en-GB" sz="4000" dirty="0"/>
              <a:t>You can manage this… but …this feels too difficult</a:t>
            </a:r>
          </a:p>
          <a:p>
            <a:pPr marL="0" indent="0">
              <a:buNone/>
              <a:defRPr/>
            </a:pPr>
            <a:r>
              <a:rPr lang="en-GB" sz="4000" b="1" u="sng" dirty="0"/>
              <a:t>Q </a:t>
            </a:r>
            <a:r>
              <a:rPr lang="en-GB" sz="4000" u="sng" dirty="0"/>
              <a:t>On a day when things are not so bad what do you notice happening</a:t>
            </a:r>
            <a:endParaRPr lang="en-GB" sz="4000" dirty="0"/>
          </a:p>
          <a:p>
            <a:pPr>
              <a:buSzPct val="70000"/>
              <a:buFont typeface="Wingdings" panose="05000000000000000000" pitchFamily="2" charset="2"/>
              <a:buChar char="§"/>
              <a:defRPr/>
            </a:pPr>
            <a:r>
              <a:rPr lang="en-GB" sz="4000" dirty="0"/>
              <a:t>There are people around who care and help</a:t>
            </a:r>
          </a:p>
          <a:p>
            <a:pPr marL="0" indent="0">
              <a:buNone/>
              <a:defRPr/>
            </a:pPr>
            <a:r>
              <a:rPr lang="en-GB" sz="4000" b="1" dirty="0"/>
              <a:t>Q</a:t>
            </a:r>
            <a:r>
              <a:rPr lang="en-GB" sz="4000" dirty="0"/>
              <a:t> </a:t>
            </a:r>
            <a:r>
              <a:rPr lang="en-GB" sz="4000" u="sng" dirty="0"/>
              <a:t>If things were a little bit better what would that look like</a:t>
            </a:r>
          </a:p>
          <a:p>
            <a:pPr>
              <a:buSzPct val="70000"/>
              <a:buFont typeface="Wingdings" panose="05000000000000000000" pitchFamily="2" charset="2"/>
              <a:buChar char="§"/>
              <a:defRPr/>
            </a:pPr>
            <a:r>
              <a:rPr lang="en-GB" sz="4000" dirty="0"/>
              <a:t>You have a clear picture of how to improve things</a:t>
            </a:r>
          </a:p>
          <a:p>
            <a:pPr marL="320040" indent="-320040">
              <a:buFont typeface="Wingdings"/>
              <a:buChar char=""/>
              <a:defRPr/>
            </a:pPr>
            <a:endParaRPr lang="en-GB" dirty="0"/>
          </a:p>
          <a:p>
            <a:pPr marL="320040" indent="-320040">
              <a:buFont typeface="Wingdings"/>
              <a:buChar char=""/>
              <a:defRPr/>
            </a:pPr>
            <a:endParaRPr lang="en-GB" dirty="0"/>
          </a:p>
        </p:txBody>
      </p:sp>
    </p:spTree>
    <p:extLst>
      <p:ext uri="{BB962C8B-B14F-4D97-AF65-F5344CB8AC3E}">
        <p14:creationId xmlns:p14="http://schemas.microsoft.com/office/powerpoint/2010/main" val="16867493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135188" y="908051"/>
            <a:ext cx="2430462" cy="1325563"/>
          </a:xfrm>
        </p:spPr>
        <p:txBody>
          <a:bodyPr/>
          <a:lstStyle/>
          <a:p>
            <a:pPr algn="ctr" eaLnBrk="1" hangingPunct="1"/>
            <a:r>
              <a:rPr lang="en-GB" altLang="en-US" sz="4000" b="1">
                <a:solidFill>
                  <a:srgbClr val="C00000"/>
                </a:solidFill>
              </a:rPr>
              <a:t>The Skills </a:t>
            </a:r>
          </a:p>
        </p:txBody>
      </p:sp>
      <p:pic>
        <p:nvPicPr>
          <p:cNvPr id="78851" name="Picture 4" descr="MPj0411714000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456363" y="908050"/>
            <a:ext cx="3313112" cy="2776538"/>
          </a:xfrm>
        </p:spPr>
      </p:pic>
      <p:sp>
        <p:nvSpPr>
          <p:cNvPr id="65539" name="Rectangle 3"/>
          <p:cNvSpPr>
            <a:spLocks noGrp="1" noChangeArrowheads="1"/>
          </p:cNvSpPr>
          <p:nvPr>
            <p:ph type="body" sz="half" idx="4294967295"/>
          </p:nvPr>
        </p:nvSpPr>
        <p:spPr>
          <a:xfrm>
            <a:off x="2135189" y="3213101"/>
            <a:ext cx="7634287" cy="2879725"/>
          </a:xfrm>
        </p:spPr>
        <p:txBody>
          <a:bodyPr rtlCol="0">
            <a:normAutofit lnSpcReduction="10000"/>
          </a:bodyPr>
          <a:lstStyle/>
          <a:p>
            <a:pPr marL="320040" indent="-320040">
              <a:lnSpc>
                <a:spcPct val="70000"/>
              </a:lnSpc>
              <a:buNone/>
              <a:defRPr/>
            </a:pPr>
            <a:endParaRPr lang="en-GB" sz="800" dirty="0"/>
          </a:p>
          <a:p>
            <a:pPr>
              <a:lnSpc>
                <a:spcPct val="70000"/>
              </a:lnSpc>
              <a:buSzPct val="70000"/>
              <a:buFont typeface="Wingdings" panose="05000000000000000000" pitchFamily="2" charset="2"/>
              <a:buChar char="§"/>
              <a:defRPr/>
            </a:pPr>
            <a:r>
              <a:rPr lang="en-GB" sz="2800" b="1" dirty="0"/>
              <a:t>O</a:t>
            </a:r>
            <a:r>
              <a:rPr lang="en-GB" sz="2800" dirty="0"/>
              <a:t>pen </a:t>
            </a:r>
            <a:r>
              <a:rPr lang="en-GB" sz="2800" dirty="0" smtClean="0"/>
              <a:t>minded </a:t>
            </a:r>
            <a:r>
              <a:rPr lang="en-GB" sz="2800" dirty="0"/>
              <a:t>questions</a:t>
            </a:r>
          </a:p>
          <a:p>
            <a:pPr>
              <a:lnSpc>
                <a:spcPct val="70000"/>
              </a:lnSpc>
              <a:buSzPct val="70000"/>
              <a:buFont typeface="Wingdings" panose="05000000000000000000" pitchFamily="2" charset="2"/>
              <a:buChar char="§"/>
              <a:defRPr/>
            </a:pPr>
            <a:endParaRPr lang="en-GB" sz="2800" dirty="0"/>
          </a:p>
          <a:p>
            <a:pPr>
              <a:lnSpc>
                <a:spcPct val="70000"/>
              </a:lnSpc>
              <a:buSzPct val="70000"/>
              <a:buFont typeface="Wingdings" panose="05000000000000000000" pitchFamily="2" charset="2"/>
              <a:buChar char="§"/>
              <a:defRPr/>
            </a:pPr>
            <a:r>
              <a:rPr lang="en-GB" sz="2800" b="1" dirty="0"/>
              <a:t>A</a:t>
            </a:r>
            <a:r>
              <a:rPr lang="en-GB" sz="2800" dirty="0"/>
              <a:t>ffirmation statements, notice strengths </a:t>
            </a:r>
          </a:p>
          <a:p>
            <a:pPr>
              <a:lnSpc>
                <a:spcPct val="70000"/>
              </a:lnSpc>
              <a:buSzPct val="70000"/>
              <a:buFont typeface="Wingdings" panose="05000000000000000000" pitchFamily="2" charset="2"/>
              <a:buChar char="§"/>
              <a:defRPr/>
            </a:pPr>
            <a:endParaRPr lang="en-GB" sz="2800" dirty="0"/>
          </a:p>
          <a:p>
            <a:pPr>
              <a:lnSpc>
                <a:spcPct val="70000"/>
              </a:lnSpc>
              <a:buSzPct val="70000"/>
              <a:buFont typeface="Wingdings" panose="05000000000000000000" pitchFamily="2" charset="2"/>
              <a:buChar char="§"/>
              <a:defRPr/>
            </a:pPr>
            <a:r>
              <a:rPr lang="en-GB" sz="2800" dirty="0"/>
              <a:t>Listen </a:t>
            </a:r>
            <a:r>
              <a:rPr lang="en-GB" sz="2800" b="1" dirty="0"/>
              <a:t>R</a:t>
            </a:r>
            <a:r>
              <a:rPr lang="en-GB" sz="2800" dirty="0"/>
              <a:t>eflectively</a:t>
            </a:r>
          </a:p>
          <a:p>
            <a:pPr>
              <a:lnSpc>
                <a:spcPct val="70000"/>
              </a:lnSpc>
              <a:buSzPct val="70000"/>
              <a:buFont typeface="Wingdings" panose="05000000000000000000" pitchFamily="2" charset="2"/>
              <a:buChar char="§"/>
              <a:defRPr/>
            </a:pPr>
            <a:endParaRPr lang="en-GB" sz="2800" dirty="0"/>
          </a:p>
          <a:p>
            <a:pPr>
              <a:lnSpc>
                <a:spcPct val="70000"/>
              </a:lnSpc>
              <a:buSzPct val="70000"/>
              <a:buFont typeface="Wingdings" panose="05000000000000000000" pitchFamily="2" charset="2"/>
              <a:buChar char="§"/>
              <a:defRPr/>
            </a:pPr>
            <a:r>
              <a:rPr lang="en-GB" sz="2800" b="1" dirty="0"/>
              <a:t>S</a:t>
            </a:r>
            <a:r>
              <a:rPr lang="en-GB" sz="2800" dirty="0"/>
              <a:t>ummarise in an empowering way</a:t>
            </a:r>
          </a:p>
          <a:p>
            <a:pPr marL="320040" indent="-320040">
              <a:lnSpc>
                <a:spcPct val="70000"/>
              </a:lnSpc>
              <a:buFont typeface="Wingdings"/>
              <a:buChar char=""/>
              <a:defRPr/>
            </a:pPr>
            <a:endParaRPr lang="en-GB" sz="2400" dirty="0"/>
          </a:p>
          <a:p>
            <a:pPr marL="0" indent="0">
              <a:lnSpc>
                <a:spcPct val="70000"/>
              </a:lnSpc>
              <a:buNone/>
              <a:defRPr/>
            </a:pPr>
            <a:endParaRPr lang="en-GB" sz="2400" dirty="0"/>
          </a:p>
        </p:txBody>
      </p:sp>
    </p:spTree>
    <p:extLst>
      <p:ext uri="{BB962C8B-B14F-4D97-AF65-F5344CB8AC3E}">
        <p14:creationId xmlns:p14="http://schemas.microsoft.com/office/powerpoint/2010/main" val="1915655701"/>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2135188" y="2708276"/>
            <a:ext cx="7886700" cy="1325563"/>
          </a:xfrm>
        </p:spPr>
        <p:txBody>
          <a:bodyPr/>
          <a:lstStyle/>
          <a:p>
            <a:pPr eaLnBrk="1" hangingPunct="1"/>
            <a:r>
              <a:rPr lang="en-GB" altLang="en-US" sz="4000" b="1">
                <a:solidFill>
                  <a:srgbClr val="C00000"/>
                </a:solidFill>
              </a:rPr>
              <a:t>Imagine</a:t>
            </a:r>
          </a:p>
        </p:txBody>
      </p:sp>
    </p:spTree>
    <p:extLst>
      <p:ext uri="{BB962C8B-B14F-4D97-AF65-F5344CB8AC3E}">
        <p14:creationId xmlns:p14="http://schemas.microsoft.com/office/powerpoint/2010/main" val="36670547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3"/>
          <p:cNvSpPr>
            <a:spLocks noGrp="1"/>
          </p:cNvSpPr>
          <p:nvPr>
            <p:ph type="title"/>
          </p:nvPr>
        </p:nvSpPr>
        <p:spPr>
          <a:xfrm>
            <a:off x="2154238" y="765175"/>
            <a:ext cx="7886700" cy="831850"/>
          </a:xfrm>
        </p:spPr>
        <p:txBody>
          <a:bodyPr>
            <a:normAutofit fontScale="90000"/>
          </a:bodyPr>
          <a:lstStyle/>
          <a:p>
            <a:pPr eaLnBrk="1" hangingPunct="1"/>
            <a:r>
              <a:rPr lang="en-GB" altLang="en-US" sz="4000" b="1">
                <a:solidFill>
                  <a:srgbClr val="C00000"/>
                </a:solidFill>
              </a:rPr>
              <a:t>Skilled staff work with the feelings that lie behind the behaviour</a:t>
            </a:r>
          </a:p>
        </p:txBody>
      </p:sp>
      <p:sp>
        <p:nvSpPr>
          <p:cNvPr id="80899" name="Text Placeholder 4"/>
          <p:cNvSpPr>
            <a:spLocks noGrp="1"/>
          </p:cNvSpPr>
          <p:nvPr>
            <p:ph type="body" idx="1"/>
          </p:nvPr>
        </p:nvSpPr>
        <p:spPr>
          <a:xfrm>
            <a:off x="2154239" y="1831975"/>
            <a:ext cx="3868737" cy="444500"/>
          </a:xfrm>
        </p:spPr>
        <p:txBody>
          <a:bodyPr/>
          <a:lstStyle/>
          <a:p>
            <a:pPr eaLnBrk="1" hangingPunct="1"/>
            <a:r>
              <a:rPr lang="en-GB" altLang="en-US"/>
              <a:t>behaviour</a:t>
            </a:r>
          </a:p>
        </p:txBody>
      </p:sp>
      <p:sp>
        <p:nvSpPr>
          <p:cNvPr id="6" name="Content Placeholder 5"/>
          <p:cNvSpPr>
            <a:spLocks noGrp="1"/>
          </p:cNvSpPr>
          <p:nvPr>
            <p:ph sz="half" idx="2"/>
          </p:nvPr>
        </p:nvSpPr>
        <p:spPr>
          <a:xfrm>
            <a:off x="2154239" y="2505075"/>
            <a:ext cx="3868737" cy="2940050"/>
          </a:xfrm>
        </p:spPr>
        <p:txBody>
          <a:bodyPr>
            <a:normAutofit fontScale="92500" lnSpcReduction="10000"/>
          </a:bodyPr>
          <a:lstStyle/>
          <a:p>
            <a:pPr eaLnBrk="1" hangingPunct="1">
              <a:buSzPct val="70000"/>
              <a:buFont typeface="Wingdings" panose="05000000000000000000" pitchFamily="2" charset="2"/>
              <a:buChar char="§"/>
            </a:pPr>
            <a:r>
              <a:rPr lang="en-GB" altLang="en-US" sz="2800"/>
              <a:t>Refuse to cooperate</a:t>
            </a:r>
          </a:p>
          <a:p>
            <a:pPr eaLnBrk="1" hangingPunct="1">
              <a:buSzPct val="70000"/>
              <a:buFont typeface="Wingdings" panose="05000000000000000000" pitchFamily="2" charset="2"/>
              <a:buChar char="§"/>
            </a:pPr>
            <a:r>
              <a:rPr lang="en-GB" altLang="en-US" sz="2800"/>
              <a:t>Avoid appointments</a:t>
            </a:r>
          </a:p>
          <a:p>
            <a:pPr eaLnBrk="1" hangingPunct="1">
              <a:buSzPct val="70000"/>
              <a:buFont typeface="Wingdings" panose="05000000000000000000" pitchFamily="2" charset="2"/>
              <a:buChar char="§"/>
            </a:pPr>
            <a:r>
              <a:rPr lang="en-GB" altLang="en-US" sz="2800"/>
              <a:t>Minimise the problems</a:t>
            </a:r>
          </a:p>
          <a:p>
            <a:pPr eaLnBrk="1" hangingPunct="1">
              <a:buSzPct val="70000"/>
              <a:buFont typeface="Wingdings" panose="05000000000000000000" pitchFamily="2" charset="2"/>
              <a:buChar char="§"/>
            </a:pPr>
            <a:r>
              <a:rPr lang="en-GB" altLang="en-US" sz="2800"/>
              <a:t>Make things up</a:t>
            </a:r>
          </a:p>
          <a:p>
            <a:pPr eaLnBrk="1" hangingPunct="1">
              <a:buSzPct val="70000"/>
              <a:buFont typeface="Wingdings" panose="05000000000000000000" pitchFamily="2" charset="2"/>
              <a:buChar char="§"/>
            </a:pPr>
            <a:r>
              <a:rPr lang="en-GB" altLang="en-US" sz="2800"/>
              <a:t>Argue</a:t>
            </a:r>
          </a:p>
          <a:p>
            <a:pPr eaLnBrk="1" hangingPunct="1">
              <a:buSzPct val="70000"/>
              <a:buFont typeface="Wingdings" panose="05000000000000000000" pitchFamily="2" charset="2"/>
              <a:buChar char="§"/>
            </a:pPr>
            <a:r>
              <a:rPr lang="en-GB" altLang="en-US" sz="2800"/>
              <a:t>Passive agreement</a:t>
            </a:r>
          </a:p>
        </p:txBody>
      </p:sp>
      <p:sp>
        <p:nvSpPr>
          <p:cNvPr id="80901" name="Text Placeholder 6"/>
          <p:cNvSpPr>
            <a:spLocks noGrp="1"/>
          </p:cNvSpPr>
          <p:nvPr>
            <p:ph type="body" sz="quarter" idx="3"/>
          </p:nvPr>
        </p:nvSpPr>
        <p:spPr>
          <a:xfrm>
            <a:off x="6153150" y="1828800"/>
            <a:ext cx="3887788" cy="444500"/>
          </a:xfrm>
        </p:spPr>
        <p:txBody>
          <a:bodyPr/>
          <a:lstStyle/>
          <a:p>
            <a:pPr eaLnBrk="1" hangingPunct="1"/>
            <a:r>
              <a:rPr lang="en-GB" altLang="en-US"/>
              <a:t>feelings</a:t>
            </a:r>
          </a:p>
        </p:txBody>
      </p:sp>
      <p:sp>
        <p:nvSpPr>
          <p:cNvPr id="8" name="Content Placeholder 7"/>
          <p:cNvSpPr>
            <a:spLocks noGrp="1"/>
          </p:cNvSpPr>
          <p:nvPr>
            <p:ph sz="quarter" idx="4"/>
          </p:nvPr>
        </p:nvSpPr>
        <p:spPr>
          <a:xfrm>
            <a:off x="6153150" y="2505075"/>
            <a:ext cx="3887788" cy="2940050"/>
          </a:xfrm>
        </p:spPr>
        <p:txBody>
          <a:bodyPr>
            <a:normAutofit fontScale="92500" lnSpcReduction="10000"/>
          </a:bodyPr>
          <a:lstStyle/>
          <a:p>
            <a:pPr eaLnBrk="1" hangingPunct="1">
              <a:buSzPct val="70000"/>
              <a:buFont typeface="Wingdings" panose="05000000000000000000" pitchFamily="2" charset="2"/>
              <a:buChar char="§"/>
            </a:pPr>
            <a:r>
              <a:rPr lang="en-GB" altLang="en-US" sz="2800"/>
              <a:t>Shame</a:t>
            </a:r>
          </a:p>
          <a:p>
            <a:pPr eaLnBrk="1" hangingPunct="1">
              <a:buSzPct val="70000"/>
              <a:buFont typeface="Wingdings" panose="05000000000000000000" pitchFamily="2" charset="2"/>
              <a:buChar char="§"/>
            </a:pPr>
            <a:r>
              <a:rPr lang="en-GB" altLang="en-US" sz="2800"/>
              <a:t>Guilt </a:t>
            </a:r>
          </a:p>
          <a:p>
            <a:pPr eaLnBrk="1" hangingPunct="1">
              <a:buSzPct val="70000"/>
              <a:buFont typeface="Wingdings" panose="05000000000000000000" pitchFamily="2" charset="2"/>
              <a:buChar char="§"/>
            </a:pPr>
            <a:r>
              <a:rPr lang="en-GB" altLang="en-US" sz="2800"/>
              <a:t>Fear of judgement </a:t>
            </a:r>
          </a:p>
          <a:p>
            <a:pPr eaLnBrk="1" hangingPunct="1">
              <a:buSzPct val="70000"/>
              <a:buFont typeface="Wingdings" panose="05000000000000000000" pitchFamily="2" charset="2"/>
              <a:buChar char="§"/>
            </a:pPr>
            <a:r>
              <a:rPr lang="en-GB" altLang="en-US" sz="2800"/>
              <a:t>Fear of consequences</a:t>
            </a:r>
          </a:p>
          <a:p>
            <a:pPr eaLnBrk="1" hangingPunct="1">
              <a:buSzPct val="70000"/>
              <a:buFont typeface="Wingdings" panose="05000000000000000000" pitchFamily="2" charset="2"/>
              <a:buChar char="§"/>
            </a:pPr>
            <a:r>
              <a:rPr lang="en-GB" altLang="en-US" sz="2800"/>
              <a:t>Fear of Vulnerability </a:t>
            </a:r>
          </a:p>
          <a:p>
            <a:pPr eaLnBrk="1" hangingPunct="1">
              <a:buSzPct val="70000"/>
              <a:buFont typeface="Wingdings" panose="05000000000000000000" pitchFamily="2" charset="2"/>
              <a:buChar char="§"/>
            </a:pPr>
            <a:r>
              <a:rPr lang="en-GB" altLang="en-US" sz="2800"/>
              <a:t>Panic</a:t>
            </a:r>
          </a:p>
        </p:txBody>
      </p:sp>
    </p:spTree>
    <p:extLst>
      <p:ext uri="{BB962C8B-B14F-4D97-AF65-F5344CB8AC3E}">
        <p14:creationId xmlns:p14="http://schemas.microsoft.com/office/powerpoint/2010/main" val="3296698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Effect transition="in" filter="fade">
                                      <p:cBhvr>
                                        <p:cTn id="39" dur="1000"/>
                                        <p:tgtEl>
                                          <p:spTgt spid="8">
                                            <p:txEl>
                                              <p:pRg st="0" end="0"/>
                                            </p:txEl>
                                          </p:spTgt>
                                        </p:tgtEl>
                                      </p:cBhvr>
                                    </p:animEffect>
                                    <p:anim calcmode="lin" valueType="num">
                                      <p:cBhvr>
                                        <p:cTn id="4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xEl>
                                              <p:pRg st="1" end="1"/>
                                            </p:txEl>
                                          </p:spTgt>
                                        </p:tgtEl>
                                        <p:attrNameLst>
                                          <p:attrName>style.visibility</p:attrName>
                                        </p:attrNameLst>
                                      </p:cBhvr>
                                      <p:to>
                                        <p:strVal val="visible"/>
                                      </p:to>
                                    </p:set>
                                    <p:animEffect transition="in" filter="fade">
                                      <p:cBhvr>
                                        <p:cTn id="44" dur="1000"/>
                                        <p:tgtEl>
                                          <p:spTgt spid="8">
                                            <p:txEl>
                                              <p:pRg st="1" end="1"/>
                                            </p:txEl>
                                          </p:spTgt>
                                        </p:tgtEl>
                                      </p:cBhvr>
                                    </p:animEffect>
                                    <p:anim calcmode="lin" valueType="num">
                                      <p:cBhvr>
                                        <p:cTn id="4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1" end="1"/>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Effect transition="in" filter="fade">
                                      <p:cBhvr>
                                        <p:cTn id="49" dur="1000"/>
                                        <p:tgtEl>
                                          <p:spTgt spid="8">
                                            <p:txEl>
                                              <p:pRg st="2" end="2"/>
                                            </p:txEl>
                                          </p:spTgt>
                                        </p:tgtEl>
                                      </p:cBhvr>
                                    </p:animEffect>
                                    <p:anim calcmode="lin" valueType="num">
                                      <p:cBhvr>
                                        <p:cTn id="5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8">
                                            <p:txEl>
                                              <p:pRg st="3" end="3"/>
                                            </p:txEl>
                                          </p:spTgt>
                                        </p:tgtEl>
                                        <p:attrNameLst>
                                          <p:attrName>style.visibility</p:attrName>
                                        </p:attrNameLst>
                                      </p:cBhvr>
                                      <p:to>
                                        <p:strVal val="visible"/>
                                      </p:to>
                                    </p:set>
                                    <p:animEffect transition="in" filter="fade">
                                      <p:cBhvr>
                                        <p:cTn id="54" dur="1000"/>
                                        <p:tgtEl>
                                          <p:spTgt spid="8">
                                            <p:txEl>
                                              <p:pRg st="3" end="3"/>
                                            </p:txEl>
                                          </p:spTgt>
                                        </p:tgtEl>
                                      </p:cBhvr>
                                    </p:animEffect>
                                    <p:anim calcmode="lin" valueType="num">
                                      <p:cBhvr>
                                        <p:cTn id="5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8">
                                            <p:txEl>
                                              <p:pRg st="3" end="3"/>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8">
                                            <p:txEl>
                                              <p:pRg st="4" end="4"/>
                                            </p:txEl>
                                          </p:spTgt>
                                        </p:tgtEl>
                                        <p:attrNameLst>
                                          <p:attrName>style.visibility</p:attrName>
                                        </p:attrNameLst>
                                      </p:cBhvr>
                                      <p:to>
                                        <p:strVal val="visible"/>
                                      </p:to>
                                    </p:set>
                                    <p:animEffect transition="in" filter="fade">
                                      <p:cBhvr>
                                        <p:cTn id="59" dur="1000"/>
                                        <p:tgtEl>
                                          <p:spTgt spid="8">
                                            <p:txEl>
                                              <p:pRg st="4" end="4"/>
                                            </p:txEl>
                                          </p:spTgt>
                                        </p:tgtEl>
                                      </p:cBhvr>
                                    </p:animEffect>
                                    <p:anim calcmode="lin" valueType="num">
                                      <p:cBhvr>
                                        <p:cTn id="60"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8">
                                            <p:txEl>
                                              <p:pRg st="4" end="4"/>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8">
                                            <p:txEl>
                                              <p:pRg st="5" end="5"/>
                                            </p:txEl>
                                          </p:spTgt>
                                        </p:tgtEl>
                                        <p:attrNameLst>
                                          <p:attrName>style.visibility</p:attrName>
                                        </p:attrNameLst>
                                      </p:cBhvr>
                                      <p:to>
                                        <p:strVal val="visible"/>
                                      </p:to>
                                    </p:set>
                                    <p:animEffect transition="in" filter="fade">
                                      <p:cBhvr>
                                        <p:cTn id="64" dur="1000"/>
                                        <p:tgtEl>
                                          <p:spTgt spid="8">
                                            <p:txEl>
                                              <p:pRg st="5" end="5"/>
                                            </p:txEl>
                                          </p:spTgt>
                                        </p:tgtEl>
                                      </p:cBhvr>
                                    </p:animEffect>
                                    <p:anim calcmode="lin" valueType="num">
                                      <p:cBhvr>
                                        <p:cTn id="6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66"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GB" altLang="en-US" sz="4000" b="1">
                <a:solidFill>
                  <a:srgbClr val="C00000"/>
                </a:solidFill>
              </a:rPr>
              <a:t>Lowering defences in Practice</a:t>
            </a:r>
          </a:p>
        </p:txBody>
      </p:sp>
      <p:sp>
        <p:nvSpPr>
          <p:cNvPr id="84995" name="Rectangle 3"/>
          <p:cNvSpPr>
            <a:spLocks noGrp="1" noChangeArrowheads="1"/>
          </p:cNvSpPr>
          <p:nvPr>
            <p:ph idx="1"/>
          </p:nvPr>
        </p:nvSpPr>
        <p:spPr>
          <a:xfrm>
            <a:off x="2152650" y="1825626"/>
            <a:ext cx="7886700" cy="3979863"/>
          </a:xfrm>
        </p:spPr>
        <p:txBody>
          <a:bodyPr/>
          <a:lstStyle/>
          <a:p>
            <a:pPr eaLnBrk="1" hangingPunct="1">
              <a:buSzPct val="70000"/>
              <a:buFont typeface="Wingdings" panose="05000000000000000000" pitchFamily="2" charset="2"/>
              <a:buChar char="§"/>
            </a:pPr>
            <a:r>
              <a:rPr lang="en-GB" altLang="en-US" sz="2800"/>
              <a:t>What do see and experience in your practice?</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Behaviours</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Feelings behind the behaviours</a:t>
            </a:r>
          </a:p>
          <a:p>
            <a:pPr eaLnBrk="1" hangingPunct="1">
              <a:buSzPct val="70000"/>
              <a:buFont typeface="Wingdings" panose="05000000000000000000" pitchFamily="2" charset="2"/>
              <a:buChar char="§"/>
            </a:pPr>
            <a:endParaRPr lang="en-GB" altLang="en-US" sz="2800"/>
          </a:p>
          <a:p>
            <a:pPr eaLnBrk="1" hangingPunct="1">
              <a:buSzPct val="70000"/>
              <a:buFont typeface="Wingdings" panose="05000000000000000000" pitchFamily="2" charset="2"/>
              <a:buChar char="§"/>
            </a:pPr>
            <a:r>
              <a:rPr lang="en-GB" altLang="en-US" sz="2800"/>
              <a:t>Top tips for lowering defences and engaging?</a:t>
            </a:r>
          </a:p>
        </p:txBody>
      </p:sp>
    </p:spTree>
    <p:extLst>
      <p:ext uri="{BB962C8B-B14F-4D97-AF65-F5344CB8AC3E}">
        <p14:creationId xmlns:p14="http://schemas.microsoft.com/office/powerpoint/2010/main" val="385372054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GB" altLang="en-US" sz="4000" b="1">
                <a:solidFill>
                  <a:srgbClr val="C00000"/>
                </a:solidFill>
              </a:rPr>
              <a:t>Strategies for lowering defences</a:t>
            </a:r>
          </a:p>
        </p:txBody>
      </p:sp>
      <p:sp>
        <p:nvSpPr>
          <p:cNvPr id="64515" name="Rectangle 3"/>
          <p:cNvSpPr>
            <a:spLocks noGrp="1" noChangeArrowheads="1"/>
          </p:cNvSpPr>
          <p:nvPr>
            <p:ph idx="1"/>
          </p:nvPr>
        </p:nvSpPr>
        <p:spPr>
          <a:xfrm>
            <a:off x="2152650" y="1484314"/>
            <a:ext cx="7886700" cy="4486275"/>
          </a:xfrm>
        </p:spPr>
        <p:txBody>
          <a:bodyPr rtlCol="0">
            <a:normAutofit fontScale="55000" lnSpcReduction="20000"/>
          </a:bodyPr>
          <a:lstStyle/>
          <a:p>
            <a:pPr>
              <a:buSzPct val="70000"/>
              <a:buFont typeface="Wingdings" panose="05000000000000000000" pitchFamily="2" charset="2"/>
              <a:buChar char="§"/>
              <a:defRPr/>
            </a:pPr>
            <a:r>
              <a:rPr lang="en-GB" sz="3300" dirty="0"/>
              <a:t>Resist hitting it head on</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Try not to take it personally</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Acknowledge the feelings</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Empathise, Accept, Reflect and Explore</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Shift to strengths based conversation</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Emphasise personal choice and control</a:t>
            </a:r>
          </a:p>
          <a:p>
            <a:pPr>
              <a:buSzPct val="70000"/>
              <a:buFont typeface="Wingdings" panose="05000000000000000000" pitchFamily="2" charset="2"/>
              <a:buChar char="§"/>
              <a:defRPr/>
            </a:pPr>
            <a:endParaRPr lang="en-GB" sz="3300" dirty="0"/>
          </a:p>
          <a:p>
            <a:pPr>
              <a:buSzPct val="70000"/>
              <a:buFont typeface="Wingdings" panose="05000000000000000000" pitchFamily="2" charset="2"/>
              <a:buChar char="§"/>
              <a:defRPr/>
            </a:pPr>
            <a:r>
              <a:rPr lang="en-GB" sz="3300" dirty="0"/>
              <a:t>Avoid argumentation </a:t>
            </a:r>
          </a:p>
          <a:p>
            <a:pPr marL="320040" indent="-320040">
              <a:buNone/>
              <a:defRPr/>
            </a:pPr>
            <a:endParaRPr lang="en-GB" sz="2800" dirty="0"/>
          </a:p>
        </p:txBody>
      </p:sp>
    </p:spTree>
    <p:extLst>
      <p:ext uri="{BB962C8B-B14F-4D97-AF65-F5344CB8AC3E}">
        <p14:creationId xmlns:p14="http://schemas.microsoft.com/office/powerpoint/2010/main" val="271628031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7076"/>
          </a:xfrm>
        </p:spPr>
        <p:txBody>
          <a:bodyPr/>
          <a:lstStyle/>
          <a:p>
            <a:r>
              <a:rPr lang="en-GB" dirty="0" smtClean="0"/>
              <a:t>The context</a:t>
            </a:r>
            <a:endParaRPr lang="en-GB" dirty="0"/>
          </a:p>
        </p:txBody>
      </p:sp>
      <p:sp>
        <p:nvSpPr>
          <p:cNvPr id="3" name="Content Placeholder 2"/>
          <p:cNvSpPr>
            <a:spLocks noGrp="1"/>
          </p:cNvSpPr>
          <p:nvPr>
            <p:ph idx="1"/>
          </p:nvPr>
        </p:nvSpPr>
        <p:spPr/>
        <p:txBody>
          <a:bodyPr/>
          <a:lstStyle/>
          <a:p>
            <a:r>
              <a:rPr lang="en-GB" dirty="0" smtClean="0"/>
              <a:t>Notice people for the problems they face not the problems they cause</a:t>
            </a:r>
          </a:p>
          <a:p>
            <a:r>
              <a:rPr lang="en-GB" dirty="0" smtClean="0"/>
              <a:t>Notice the resources and  strengths they have to overcome obstacles </a:t>
            </a:r>
          </a:p>
          <a:p>
            <a:r>
              <a:rPr lang="en-GB" dirty="0" smtClean="0"/>
              <a:t>Explore their strengths their values their hopes and aspirations</a:t>
            </a:r>
          </a:p>
          <a:p>
            <a:endParaRPr lang="en-GB" dirty="0"/>
          </a:p>
          <a:p>
            <a:r>
              <a:rPr lang="en-GB" dirty="0" smtClean="0"/>
              <a:t>Be along side</a:t>
            </a:r>
          </a:p>
          <a:p>
            <a:endParaRPr lang="en-GB" dirty="0"/>
          </a:p>
          <a:p>
            <a:r>
              <a:rPr lang="en-GB" dirty="0" smtClean="0"/>
              <a:t>In a context where the emphasis is on risks</a:t>
            </a:r>
          </a:p>
          <a:p>
            <a:r>
              <a:rPr lang="en-GB" dirty="0" smtClean="0"/>
              <a:t>Multiple assessments- lengthy waiting lists</a:t>
            </a:r>
          </a:p>
          <a:p>
            <a:r>
              <a:rPr lang="en-GB" dirty="0" smtClean="0"/>
              <a:t>Evidencing deficits in order to reaching thresholds and criteria for limited services. </a:t>
            </a:r>
            <a:endParaRPr lang="en-GB" dirty="0"/>
          </a:p>
        </p:txBody>
      </p:sp>
    </p:spTree>
    <p:extLst>
      <p:ext uri="{BB962C8B-B14F-4D97-AF65-F5344CB8AC3E}">
        <p14:creationId xmlns:p14="http://schemas.microsoft.com/office/powerpoint/2010/main" val="40413173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61819941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2135188" y="2636838"/>
            <a:ext cx="7886700" cy="1325562"/>
          </a:xfrm>
        </p:spPr>
        <p:txBody>
          <a:bodyPr/>
          <a:lstStyle/>
          <a:p>
            <a:pPr eaLnBrk="1" hangingPunct="1"/>
            <a:r>
              <a:rPr lang="en-GB" altLang="en-US" sz="4000" b="1">
                <a:solidFill>
                  <a:srgbClr val="C00000"/>
                </a:solidFill>
              </a:rPr>
              <a:t>Helping people get unstuck </a:t>
            </a:r>
          </a:p>
        </p:txBody>
      </p:sp>
    </p:spTree>
    <p:extLst>
      <p:ext uri="{BB962C8B-B14F-4D97-AF65-F5344CB8AC3E}">
        <p14:creationId xmlns:p14="http://schemas.microsoft.com/office/powerpoint/2010/main" val="41647463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3"/>
          <p:cNvSpPr>
            <a:spLocks noGrp="1"/>
          </p:cNvSpPr>
          <p:nvPr>
            <p:ph type="title"/>
          </p:nvPr>
        </p:nvSpPr>
        <p:spPr/>
        <p:txBody>
          <a:bodyPr/>
          <a:lstStyle/>
          <a:p>
            <a:pPr eaLnBrk="1" hangingPunct="1"/>
            <a:r>
              <a:rPr lang="en-GB" altLang="en-US" sz="4000" b="1">
                <a:solidFill>
                  <a:srgbClr val="C00000"/>
                </a:solidFill>
              </a:rPr>
              <a:t>Using strategies. Sets of questions designed for a specific purpose</a:t>
            </a:r>
          </a:p>
        </p:txBody>
      </p:sp>
      <p:sp>
        <p:nvSpPr>
          <p:cNvPr id="99331" name="Content Placeholder 4"/>
          <p:cNvSpPr>
            <a:spLocks noGrp="1"/>
          </p:cNvSpPr>
          <p:nvPr>
            <p:ph idx="1"/>
          </p:nvPr>
        </p:nvSpPr>
        <p:spPr/>
        <p:txBody>
          <a:bodyPr/>
          <a:lstStyle/>
          <a:p>
            <a:pPr eaLnBrk="1" hangingPunct="1">
              <a:buSzPct val="70000"/>
              <a:buFont typeface="Wingdings" panose="05000000000000000000" pitchFamily="2" charset="2"/>
              <a:buChar char="§"/>
            </a:pPr>
            <a:r>
              <a:rPr lang="en-GB" altLang="en-US" sz="2800"/>
              <a:t>Questions are skills for direction </a:t>
            </a:r>
          </a:p>
          <a:p>
            <a:pPr eaLnBrk="1" hangingPunct="1">
              <a:buSzPct val="70000"/>
              <a:buFont typeface="Wingdings" panose="05000000000000000000" pitchFamily="2" charset="2"/>
              <a:buChar char="§"/>
            </a:pPr>
            <a:endParaRPr lang="en-GB" altLang="en-US" sz="1400"/>
          </a:p>
          <a:p>
            <a:pPr eaLnBrk="1" hangingPunct="1">
              <a:buSzPct val="70000"/>
              <a:buFont typeface="Wingdings" panose="05000000000000000000" pitchFamily="2" charset="2"/>
              <a:buChar char="§"/>
            </a:pPr>
            <a:r>
              <a:rPr lang="en-GB" altLang="en-US" sz="2800"/>
              <a:t>Reflections and affirmations are skills for depth </a:t>
            </a:r>
          </a:p>
          <a:p>
            <a:pPr eaLnBrk="1" hangingPunct="1">
              <a:buSzPct val="70000"/>
              <a:buFont typeface="Wingdings" panose="05000000000000000000" pitchFamily="2" charset="2"/>
              <a:buChar char="§"/>
            </a:pPr>
            <a:endParaRPr lang="en-GB" altLang="en-US" sz="1400"/>
          </a:p>
          <a:p>
            <a:pPr eaLnBrk="1" hangingPunct="1">
              <a:buSzPct val="70000"/>
              <a:buFont typeface="Wingdings" panose="05000000000000000000" pitchFamily="2" charset="2"/>
              <a:buChar char="§"/>
            </a:pPr>
            <a:r>
              <a:rPr lang="en-GB" altLang="en-US" sz="2800"/>
              <a:t>When we use a set of questions we need to underpin them with reflections  and affirmations</a:t>
            </a:r>
          </a:p>
          <a:p>
            <a:pPr eaLnBrk="1" hangingPunct="1">
              <a:buSzPct val="70000"/>
              <a:buFont typeface="Wingdings" panose="05000000000000000000" pitchFamily="2" charset="2"/>
              <a:buChar char="§"/>
            </a:pPr>
            <a:endParaRPr lang="en-GB" altLang="en-US" sz="1400"/>
          </a:p>
          <a:p>
            <a:pPr eaLnBrk="1" hangingPunct="1">
              <a:buSzPct val="70000"/>
              <a:buFont typeface="Wingdings" panose="05000000000000000000" pitchFamily="2" charset="2"/>
              <a:buChar char="§"/>
            </a:pPr>
            <a:r>
              <a:rPr lang="en-GB" altLang="en-US" sz="2800"/>
              <a:t>Be intentional and purposeful </a:t>
            </a:r>
          </a:p>
        </p:txBody>
      </p:sp>
    </p:spTree>
    <p:extLst>
      <p:ext uri="{BB962C8B-B14F-4D97-AF65-F5344CB8AC3E}">
        <p14:creationId xmlns:p14="http://schemas.microsoft.com/office/powerpoint/2010/main" val="41332249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altLang="en-US" sz="4000" b="1" dirty="0">
                <a:solidFill>
                  <a:srgbClr val="C00000"/>
                </a:solidFill>
              </a:rPr>
              <a:t>Help people think &amp; talk </a:t>
            </a:r>
          </a:p>
        </p:txBody>
      </p:sp>
      <p:sp>
        <p:nvSpPr>
          <p:cNvPr id="59395" name="Rectangle 3"/>
          <p:cNvSpPr>
            <a:spLocks noGrp="1" noChangeArrowheads="1"/>
          </p:cNvSpPr>
          <p:nvPr>
            <p:ph idx="1"/>
          </p:nvPr>
        </p:nvSpPr>
        <p:spPr>
          <a:solidFill>
            <a:schemeClr val="bg1"/>
          </a:solidFill>
        </p:spPr>
        <p:txBody>
          <a:bodyPr rtlCol="0">
            <a:noAutofit/>
          </a:bodyPr>
          <a:lstStyle/>
          <a:p>
            <a:pPr>
              <a:buSzPct val="70000"/>
              <a:buFont typeface="Wingdings" panose="05000000000000000000" pitchFamily="2" charset="2"/>
              <a:buChar char="§"/>
              <a:defRPr/>
            </a:pPr>
            <a:r>
              <a:rPr lang="en-GB" sz="2800" dirty="0" smtClean="0"/>
              <a:t>Speaker </a:t>
            </a:r>
            <a:r>
              <a:rPr lang="en-GB" sz="2800" dirty="0"/>
              <a:t>to talk about an issue that you </a:t>
            </a:r>
            <a:r>
              <a:rPr lang="en-GB" sz="2800" dirty="0" smtClean="0"/>
              <a:t>are wondering how to address </a:t>
            </a:r>
            <a:r>
              <a:rPr lang="en-GB" sz="2800" dirty="0"/>
              <a:t>but have been considering changing</a:t>
            </a:r>
          </a:p>
          <a:p>
            <a:pPr marL="320040" indent="-320040">
              <a:buNone/>
              <a:defRPr/>
            </a:pPr>
            <a:endParaRPr lang="en-GB" sz="2800" dirty="0"/>
          </a:p>
          <a:p>
            <a:pPr>
              <a:buSzPct val="70000"/>
              <a:buFont typeface="Wingdings" panose="05000000000000000000" pitchFamily="2" charset="2"/>
              <a:buChar char="§"/>
              <a:defRPr/>
            </a:pPr>
            <a:r>
              <a:rPr lang="en-GB" sz="2800" dirty="0"/>
              <a:t>Listener ask “What’s happening? Can you tell me a bit about the issue?”</a:t>
            </a:r>
          </a:p>
          <a:p>
            <a:pPr marL="0" indent="0">
              <a:buNone/>
              <a:defRPr/>
            </a:pPr>
            <a:endParaRPr lang="en-GB" sz="2800" dirty="0"/>
          </a:p>
          <a:p>
            <a:pPr>
              <a:buSzPct val="70000"/>
              <a:buFont typeface="Wingdings" panose="05000000000000000000" pitchFamily="2" charset="2"/>
              <a:buChar char="§"/>
              <a:defRPr/>
            </a:pPr>
            <a:r>
              <a:rPr lang="en-GB" sz="2800" dirty="0"/>
              <a:t>Reflect and summarise</a:t>
            </a:r>
          </a:p>
        </p:txBody>
      </p:sp>
    </p:spTree>
    <p:extLst>
      <p:ext uri="{BB962C8B-B14F-4D97-AF65-F5344CB8AC3E}">
        <p14:creationId xmlns:p14="http://schemas.microsoft.com/office/powerpoint/2010/main" val="9451528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fade">
                                      <p:cBhvr>
                                        <p:cTn id="7" dur="2000"/>
                                        <p:tgtEl>
                                          <p:spTgt spid="59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5">
                                            <p:bg/>
                                          </p:spTgt>
                                        </p:tgtEl>
                                        <p:attrNameLst>
                                          <p:attrName>style.visibility</p:attrName>
                                        </p:attrNameLst>
                                      </p:cBhvr>
                                      <p:to>
                                        <p:strVal val="visible"/>
                                      </p:to>
                                    </p:set>
                                    <p:animEffect transition="in" filter="fade">
                                      <p:cBhvr>
                                        <p:cTn id="12" dur="2000"/>
                                        <p:tgtEl>
                                          <p:spTgt spid="59395">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5">
                                            <p:txEl>
                                              <p:pRg st="0" end="0"/>
                                            </p:txEl>
                                          </p:spTgt>
                                        </p:tgtEl>
                                        <p:attrNameLst>
                                          <p:attrName>style.visibility</p:attrName>
                                        </p:attrNameLst>
                                      </p:cBhvr>
                                      <p:to>
                                        <p:strVal val="visible"/>
                                      </p:to>
                                    </p:set>
                                    <p:animEffect transition="in" filter="fade">
                                      <p:cBhvr>
                                        <p:cTn id="17" dur="2000"/>
                                        <p:tgtEl>
                                          <p:spTgt spid="5939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395">
                                            <p:txEl>
                                              <p:pRg st="2" end="2"/>
                                            </p:txEl>
                                          </p:spTgt>
                                        </p:tgtEl>
                                        <p:attrNameLst>
                                          <p:attrName>style.visibility</p:attrName>
                                        </p:attrNameLst>
                                      </p:cBhvr>
                                      <p:to>
                                        <p:strVal val="visible"/>
                                      </p:to>
                                    </p:set>
                                    <p:animEffect transition="in" filter="fade">
                                      <p:cBhvr>
                                        <p:cTn id="22" dur="2000"/>
                                        <p:tgtEl>
                                          <p:spTgt spid="593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Effect transition="in" filter="fade">
                                      <p:cBhvr>
                                        <p:cTn id="27" dur="20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2152650" y="1484314"/>
            <a:ext cx="7886700" cy="4351337"/>
          </a:xfrm>
          <a:solidFill>
            <a:schemeClr val="bg1"/>
          </a:solidFill>
        </p:spPr>
        <p:txBody>
          <a:bodyPr rtlCol="0">
            <a:noAutofit/>
          </a:bodyPr>
          <a:lstStyle/>
          <a:p>
            <a:pPr marL="0" indent="0">
              <a:lnSpc>
                <a:spcPct val="80000"/>
              </a:lnSpc>
              <a:buNone/>
              <a:defRPr/>
            </a:pPr>
            <a:r>
              <a:rPr lang="en-GB" sz="2800" dirty="0"/>
              <a:t>Listener: “What is helpful about…[current behaviour]?</a:t>
            </a:r>
          </a:p>
          <a:p>
            <a:pPr marL="0" indent="0">
              <a:lnSpc>
                <a:spcPct val="80000"/>
              </a:lnSpc>
              <a:buNone/>
              <a:defRPr/>
            </a:pPr>
            <a:r>
              <a:rPr lang="en-GB" sz="2800" dirty="0"/>
              <a:t>Reflect, reflect &amp; summarise.</a:t>
            </a:r>
          </a:p>
          <a:p>
            <a:pPr marL="320040" indent="-320040">
              <a:lnSpc>
                <a:spcPct val="80000"/>
              </a:lnSpc>
              <a:buFont typeface="Wingdings"/>
              <a:buChar char=""/>
              <a:defRPr/>
            </a:pPr>
            <a:endParaRPr lang="en-GB" sz="2800" dirty="0"/>
          </a:p>
          <a:p>
            <a:pPr marL="0" indent="0">
              <a:lnSpc>
                <a:spcPct val="80000"/>
              </a:lnSpc>
              <a:buNone/>
              <a:defRPr/>
            </a:pPr>
            <a:r>
              <a:rPr lang="en-GB" sz="2800" dirty="0"/>
              <a:t>Listener: “What is </a:t>
            </a:r>
            <a:r>
              <a:rPr lang="en-GB" sz="2800" i="1" dirty="0"/>
              <a:t>not</a:t>
            </a:r>
            <a:r>
              <a:rPr lang="en-GB" sz="2800" dirty="0"/>
              <a:t> so helpful about…[current behaviour]?</a:t>
            </a:r>
          </a:p>
          <a:p>
            <a:pPr marL="0" indent="0">
              <a:lnSpc>
                <a:spcPct val="80000"/>
              </a:lnSpc>
              <a:buNone/>
              <a:defRPr/>
            </a:pPr>
            <a:r>
              <a:rPr lang="en-GB" sz="2800" dirty="0"/>
              <a:t>Reflect, reflect &amp; summarise.</a:t>
            </a:r>
          </a:p>
          <a:p>
            <a:pPr marL="320040" indent="-320040">
              <a:lnSpc>
                <a:spcPct val="80000"/>
              </a:lnSpc>
              <a:buFont typeface="Wingdings"/>
              <a:buChar char=""/>
              <a:defRPr/>
            </a:pPr>
            <a:endParaRPr lang="en-GB" sz="2800" dirty="0"/>
          </a:p>
          <a:p>
            <a:pPr marL="0" indent="0">
              <a:lnSpc>
                <a:spcPct val="80000"/>
              </a:lnSpc>
              <a:buNone/>
              <a:defRPr/>
            </a:pPr>
            <a:r>
              <a:rPr lang="en-GB" sz="2800" dirty="0"/>
              <a:t>Summarise overall “So on the one hand… but on the other….”</a:t>
            </a:r>
          </a:p>
        </p:txBody>
      </p:sp>
      <p:sp>
        <p:nvSpPr>
          <p:cNvPr id="101379" name="Title 1"/>
          <p:cNvSpPr>
            <a:spLocks noGrp="1"/>
          </p:cNvSpPr>
          <p:nvPr>
            <p:ph type="title"/>
          </p:nvPr>
        </p:nvSpPr>
        <p:spPr/>
        <p:txBody>
          <a:bodyPr/>
          <a:lstStyle/>
          <a:p>
            <a:r>
              <a:rPr lang="en-GB" altLang="en-US" dirty="0" smtClean="0">
                <a:solidFill>
                  <a:srgbClr val="FF0000"/>
                </a:solidFill>
              </a:rPr>
              <a:t>continued</a:t>
            </a:r>
          </a:p>
        </p:txBody>
      </p:sp>
    </p:spTree>
    <p:extLst>
      <p:ext uri="{BB962C8B-B14F-4D97-AF65-F5344CB8AC3E}">
        <p14:creationId xmlns:p14="http://schemas.microsoft.com/office/powerpoint/2010/main" val="107069435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19">
                                            <p:bg/>
                                          </p:spTgt>
                                        </p:tgtEl>
                                        <p:attrNameLst>
                                          <p:attrName>style.visibility</p:attrName>
                                        </p:attrNameLst>
                                      </p:cBhvr>
                                      <p:to>
                                        <p:strVal val="visible"/>
                                      </p:to>
                                    </p:set>
                                    <p:animEffect transition="in" filter="fade">
                                      <p:cBhvr>
                                        <p:cTn id="7" dur="2000"/>
                                        <p:tgtEl>
                                          <p:spTgt spid="60419">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0419">
                                            <p:txEl>
                                              <p:pRg st="0" end="0"/>
                                            </p:txEl>
                                          </p:spTgt>
                                        </p:tgtEl>
                                        <p:attrNameLst>
                                          <p:attrName>style.visibility</p:attrName>
                                        </p:attrNameLst>
                                      </p:cBhvr>
                                      <p:to>
                                        <p:strVal val="visible"/>
                                      </p:to>
                                    </p:set>
                                    <p:animEffect transition="in" filter="fade">
                                      <p:cBhvr>
                                        <p:cTn id="12" dur="2000"/>
                                        <p:tgtEl>
                                          <p:spTgt spid="604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0419">
                                            <p:txEl>
                                              <p:pRg st="1" end="1"/>
                                            </p:txEl>
                                          </p:spTgt>
                                        </p:tgtEl>
                                        <p:attrNameLst>
                                          <p:attrName>style.visibility</p:attrName>
                                        </p:attrNameLst>
                                      </p:cBhvr>
                                      <p:to>
                                        <p:strVal val="visible"/>
                                      </p:to>
                                    </p:set>
                                    <p:animEffect transition="in" filter="fade">
                                      <p:cBhvr>
                                        <p:cTn id="17" dur="2000"/>
                                        <p:tgtEl>
                                          <p:spTgt spid="604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fade">
                                      <p:cBhvr>
                                        <p:cTn id="22" dur="2000"/>
                                        <p:tgtEl>
                                          <p:spTgt spid="604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fade">
                                      <p:cBhvr>
                                        <p:cTn id="27" dur="2000"/>
                                        <p:tgtEl>
                                          <p:spTgt spid="604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0419">
                                            <p:txEl>
                                              <p:pRg st="6" end="6"/>
                                            </p:txEl>
                                          </p:spTgt>
                                        </p:tgtEl>
                                        <p:attrNameLst>
                                          <p:attrName>style.visibility</p:attrName>
                                        </p:attrNameLst>
                                      </p:cBhvr>
                                      <p:to>
                                        <p:strVal val="visible"/>
                                      </p:to>
                                    </p:set>
                                    <p:animEffect transition="in" filter="fade">
                                      <p:cBhvr>
                                        <p:cTn id="32" dur="2000"/>
                                        <p:tgtEl>
                                          <p:spTgt spid="604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en-GB" altLang="en-US" sz="4000" b="1" dirty="0">
                <a:solidFill>
                  <a:srgbClr val="C00000"/>
                </a:solidFill>
              </a:rPr>
              <a:t>Open question </a:t>
            </a:r>
          </a:p>
        </p:txBody>
      </p:sp>
      <p:sp>
        <p:nvSpPr>
          <p:cNvPr id="81923" name="Rectangle 3"/>
          <p:cNvSpPr>
            <a:spLocks noGrp="1" noChangeArrowheads="1"/>
          </p:cNvSpPr>
          <p:nvPr>
            <p:ph idx="1"/>
          </p:nvPr>
        </p:nvSpPr>
        <p:spPr>
          <a:xfrm>
            <a:off x="2152650" y="1825625"/>
            <a:ext cx="7886700" cy="3043238"/>
          </a:xfrm>
          <a:solidFill>
            <a:schemeClr val="bg1"/>
          </a:solidFill>
        </p:spPr>
        <p:txBody>
          <a:bodyPr rtlCol="0">
            <a:normAutofit/>
          </a:bodyPr>
          <a:lstStyle/>
          <a:p>
            <a:pPr marL="0" indent="0">
              <a:buNone/>
              <a:defRPr/>
            </a:pPr>
            <a:r>
              <a:rPr lang="en-GB" sz="2800" dirty="0"/>
              <a:t>Listener to ask “Imagine it is 2 years down the line &amp; things have not changed – what’s the </a:t>
            </a:r>
            <a:r>
              <a:rPr lang="en-GB" sz="2800" i="1" dirty="0"/>
              <a:t>worst</a:t>
            </a:r>
            <a:r>
              <a:rPr lang="en-GB" sz="2800" dirty="0"/>
              <a:t> thing that could be happening?”</a:t>
            </a:r>
          </a:p>
          <a:p>
            <a:pPr marL="320040" indent="-320040">
              <a:buFont typeface="Wingdings"/>
              <a:buChar char=""/>
              <a:defRPr/>
            </a:pPr>
            <a:endParaRPr lang="en-GB" sz="2800" dirty="0"/>
          </a:p>
          <a:p>
            <a:pPr marL="320040" indent="-320040">
              <a:buFont typeface="Wingdings"/>
              <a:buChar char=""/>
              <a:defRPr/>
            </a:pPr>
            <a:endParaRPr lang="en-GB" sz="2800" dirty="0"/>
          </a:p>
          <a:p>
            <a:pPr marL="0" indent="0">
              <a:buNone/>
              <a:defRPr/>
            </a:pPr>
            <a:r>
              <a:rPr lang="en-GB" sz="2800" dirty="0"/>
              <a:t>Reflect, reflect and summarise.</a:t>
            </a:r>
          </a:p>
        </p:txBody>
      </p:sp>
    </p:spTree>
    <p:extLst>
      <p:ext uri="{BB962C8B-B14F-4D97-AF65-F5344CB8AC3E}">
        <p14:creationId xmlns:p14="http://schemas.microsoft.com/office/powerpoint/2010/main" val="398720073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GB" altLang="en-US" sz="4000" b="1">
                <a:solidFill>
                  <a:srgbClr val="C00000"/>
                </a:solidFill>
              </a:rPr>
              <a:t>continued</a:t>
            </a:r>
          </a:p>
        </p:txBody>
      </p:sp>
      <p:sp>
        <p:nvSpPr>
          <p:cNvPr id="82947" name="Rectangle 3"/>
          <p:cNvSpPr>
            <a:spLocks noGrp="1" noChangeArrowheads="1"/>
          </p:cNvSpPr>
          <p:nvPr>
            <p:ph idx="1"/>
          </p:nvPr>
        </p:nvSpPr>
        <p:spPr>
          <a:xfrm>
            <a:off x="2152650" y="1825626"/>
            <a:ext cx="7886700" cy="2898775"/>
          </a:xfrm>
        </p:spPr>
        <p:txBody>
          <a:bodyPr rtlCol="0">
            <a:normAutofit lnSpcReduction="10000"/>
          </a:bodyPr>
          <a:lstStyle/>
          <a:p>
            <a:pPr marL="0" indent="0">
              <a:buNone/>
              <a:defRPr/>
            </a:pPr>
            <a:r>
              <a:rPr lang="en-GB" sz="2800" dirty="0"/>
              <a:t>Listener ask “Imagine it is one year on &amp; things have changed – what would that be like, what is the best thing that could be happening?”</a:t>
            </a:r>
          </a:p>
          <a:p>
            <a:pPr marL="320040" indent="-320040">
              <a:buFont typeface="Wingdings"/>
              <a:buChar char=""/>
              <a:defRPr/>
            </a:pPr>
            <a:endParaRPr lang="en-GB" sz="2800" dirty="0"/>
          </a:p>
          <a:p>
            <a:pPr marL="320040" indent="-320040">
              <a:buFont typeface="Wingdings"/>
              <a:buChar char=""/>
              <a:defRPr/>
            </a:pPr>
            <a:endParaRPr lang="en-GB" sz="2800" dirty="0"/>
          </a:p>
          <a:p>
            <a:pPr marL="0" indent="0">
              <a:buNone/>
              <a:defRPr/>
            </a:pPr>
            <a:r>
              <a:rPr lang="en-GB" sz="2800" dirty="0"/>
              <a:t>Reflect, reflect and summarise.</a:t>
            </a:r>
          </a:p>
        </p:txBody>
      </p:sp>
    </p:spTree>
    <p:extLst>
      <p:ext uri="{BB962C8B-B14F-4D97-AF65-F5344CB8AC3E}">
        <p14:creationId xmlns:p14="http://schemas.microsoft.com/office/powerpoint/2010/main" val="149635712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152650" y="404813"/>
            <a:ext cx="7886700" cy="990600"/>
          </a:xfrm>
        </p:spPr>
        <p:txBody>
          <a:bodyPr/>
          <a:lstStyle/>
          <a:p>
            <a:pPr eaLnBrk="1" hangingPunct="1"/>
            <a:r>
              <a:rPr lang="en-GB" altLang="en-US" sz="4000" b="1">
                <a:solidFill>
                  <a:srgbClr val="C00000"/>
                </a:solidFill>
              </a:rPr>
              <a:t>Summary</a:t>
            </a:r>
          </a:p>
        </p:txBody>
      </p:sp>
      <p:sp>
        <p:nvSpPr>
          <p:cNvPr id="63491" name="Rectangle 3"/>
          <p:cNvSpPr>
            <a:spLocks noGrp="1" noChangeArrowheads="1"/>
          </p:cNvSpPr>
          <p:nvPr>
            <p:ph idx="1"/>
          </p:nvPr>
        </p:nvSpPr>
        <p:spPr>
          <a:xfrm>
            <a:off x="2152650" y="1825625"/>
            <a:ext cx="7886700" cy="2179638"/>
          </a:xfrm>
        </p:spPr>
        <p:txBody>
          <a:bodyPr rtlCol="0">
            <a:normAutofit fontScale="85000" lnSpcReduction="10000"/>
          </a:bodyPr>
          <a:lstStyle/>
          <a:p>
            <a:pPr marL="0" indent="0">
              <a:buNone/>
              <a:defRPr/>
            </a:pPr>
            <a:r>
              <a:rPr lang="en-GB" sz="2800" dirty="0"/>
              <a:t>Listener summarise. </a:t>
            </a:r>
            <a:endParaRPr lang="en-GB" sz="2800" dirty="0" smtClean="0"/>
          </a:p>
          <a:p>
            <a:pPr marL="0" indent="0">
              <a:buNone/>
              <a:defRPr/>
            </a:pPr>
            <a:r>
              <a:rPr lang="en-GB" sz="2800" dirty="0" smtClean="0"/>
              <a:t>HIGHLIGHT the strengths &amp; challenges but also statements of insight, determination or commitment .</a:t>
            </a:r>
            <a:endParaRPr lang="en-GB" sz="2800" dirty="0"/>
          </a:p>
          <a:p>
            <a:pPr marL="320040" indent="-320040">
              <a:buFont typeface="Wingdings"/>
              <a:buChar char=""/>
              <a:defRPr/>
            </a:pPr>
            <a:endParaRPr lang="en-GB" sz="2800" dirty="0"/>
          </a:p>
          <a:p>
            <a:pPr marL="0" indent="0">
              <a:buNone/>
              <a:defRPr/>
            </a:pPr>
            <a:r>
              <a:rPr lang="en-GB" sz="2800" dirty="0"/>
              <a:t>Follow summary with “Where does that leave you?”</a:t>
            </a:r>
          </a:p>
        </p:txBody>
      </p:sp>
    </p:spTree>
    <p:extLst>
      <p:ext uri="{BB962C8B-B14F-4D97-AF65-F5344CB8AC3E}">
        <p14:creationId xmlns:p14="http://schemas.microsoft.com/office/powerpoint/2010/main" val="42243122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fade">
                                      <p:cBhvr>
                                        <p:cTn id="7" dur="2000"/>
                                        <p:tgtEl>
                                          <p:spTgt spid="63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3491">
                                            <p:txEl>
                                              <p:pRg st="0" end="0"/>
                                            </p:txEl>
                                          </p:spTgt>
                                        </p:tgtEl>
                                        <p:attrNameLst>
                                          <p:attrName>style.visibility</p:attrName>
                                        </p:attrNameLst>
                                      </p:cBhvr>
                                      <p:to>
                                        <p:strVal val="visible"/>
                                      </p:to>
                                    </p:set>
                                    <p:animEffect transition="in" filter="fade">
                                      <p:cBhvr>
                                        <p:cTn id="12" dur="2000"/>
                                        <p:tgtEl>
                                          <p:spTgt spid="634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3491">
                                            <p:txEl>
                                              <p:pRg st="1" end="1"/>
                                            </p:txEl>
                                          </p:spTgt>
                                        </p:tgtEl>
                                        <p:attrNameLst>
                                          <p:attrName>style.visibility</p:attrName>
                                        </p:attrNameLst>
                                      </p:cBhvr>
                                      <p:to>
                                        <p:strVal val="visible"/>
                                      </p:to>
                                    </p:set>
                                    <p:animEffect transition="in" filter="fade">
                                      <p:cBhvr>
                                        <p:cTn id="17" dur="2000"/>
                                        <p:tgtEl>
                                          <p:spTgt spid="634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3491">
                                            <p:txEl>
                                              <p:pRg st="3" end="3"/>
                                            </p:txEl>
                                          </p:spTgt>
                                        </p:tgtEl>
                                        <p:attrNameLst>
                                          <p:attrName>style.visibility</p:attrName>
                                        </p:attrNameLst>
                                      </p:cBhvr>
                                      <p:to>
                                        <p:strVal val="visible"/>
                                      </p:to>
                                    </p:set>
                                    <p:animEffect transition="in" filter="fade">
                                      <p:cBhvr>
                                        <p:cTn id="22" dur="2000"/>
                                        <p:tgtEl>
                                          <p:spTgt spid="634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P spid="63491"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2063750" y="404813"/>
            <a:ext cx="7886700" cy="1325562"/>
          </a:xfrm>
        </p:spPr>
        <p:txBody>
          <a:bodyPr/>
          <a:lstStyle/>
          <a:p>
            <a:pPr eaLnBrk="1" hangingPunct="1"/>
            <a:r>
              <a:rPr lang="en-GB" altLang="en-US" sz="4000" b="1">
                <a:solidFill>
                  <a:srgbClr val="C00000"/>
                </a:solidFill>
              </a:rPr>
              <a:t>Decisional Balance exercise</a:t>
            </a:r>
          </a:p>
        </p:txBody>
      </p:sp>
      <p:sp>
        <p:nvSpPr>
          <p:cNvPr id="80899" name="Rectangle 3"/>
          <p:cNvSpPr>
            <a:spLocks noGrp="1" noChangeArrowheads="1"/>
          </p:cNvSpPr>
          <p:nvPr>
            <p:ph idx="1"/>
          </p:nvPr>
        </p:nvSpPr>
        <p:spPr>
          <a:xfrm>
            <a:off x="2152650" y="1825626"/>
            <a:ext cx="7886700" cy="1603375"/>
          </a:xfrm>
        </p:spPr>
        <p:txBody>
          <a:bodyPr rtlCol="0">
            <a:normAutofit/>
          </a:bodyPr>
          <a:lstStyle/>
          <a:p>
            <a:pPr marL="320040" indent="-320040">
              <a:buFont typeface="Wingdings"/>
              <a:buChar char=""/>
              <a:defRPr/>
            </a:pPr>
            <a:endParaRPr lang="en-GB" sz="2800" dirty="0"/>
          </a:p>
          <a:p>
            <a:pPr marL="0" indent="0">
              <a:buNone/>
              <a:defRPr/>
            </a:pPr>
            <a:r>
              <a:rPr lang="en-GB" sz="2800" dirty="0"/>
              <a:t>As the worker you ‘guide’ your service user through the balance sheet process. </a:t>
            </a:r>
          </a:p>
        </p:txBody>
      </p:sp>
    </p:spTree>
    <p:extLst>
      <p:ext uri="{BB962C8B-B14F-4D97-AF65-F5344CB8AC3E}">
        <p14:creationId xmlns:p14="http://schemas.microsoft.com/office/powerpoint/2010/main" val="309102759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2063750" y="620713"/>
            <a:ext cx="7772400" cy="658812"/>
          </a:xfrm>
        </p:spPr>
        <p:txBody>
          <a:bodyPr>
            <a:normAutofit fontScale="90000"/>
          </a:bodyPr>
          <a:lstStyle/>
          <a:p>
            <a:pPr eaLnBrk="1" hangingPunct="1"/>
            <a:r>
              <a:rPr lang="en-GB" altLang="en-US" sz="4000" b="1">
                <a:solidFill>
                  <a:srgbClr val="C00000"/>
                </a:solidFill>
              </a:rPr>
              <a:t>Decisional Balance Sheet</a:t>
            </a:r>
          </a:p>
        </p:txBody>
      </p:sp>
      <p:graphicFrame>
        <p:nvGraphicFramePr>
          <p:cNvPr id="214021" name="Group 5"/>
          <p:cNvGraphicFramePr>
            <a:graphicFrameLocks noGrp="1"/>
          </p:cNvGraphicFramePr>
          <p:nvPr>
            <p:ph type="tbl" idx="1"/>
          </p:nvPr>
        </p:nvGraphicFramePr>
        <p:xfrm>
          <a:off x="2206625" y="1628775"/>
          <a:ext cx="7772400" cy="4537076"/>
        </p:xfrm>
        <a:graphic>
          <a:graphicData uri="http://schemas.openxmlformats.org/drawingml/2006/table">
            <a:tbl>
              <a:tblPr/>
              <a:tblGrid>
                <a:gridCol w="3886200">
                  <a:extLst>
                    <a:ext uri="{9D8B030D-6E8A-4147-A177-3AD203B41FA5}"/>
                  </a:extLst>
                </a:gridCol>
                <a:gridCol w="3886200">
                  <a:extLst>
                    <a:ext uri="{9D8B030D-6E8A-4147-A177-3AD203B41FA5}"/>
                  </a:extLst>
                </a:gridCol>
              </a:tblGrid>
              <a:tr h="2268538">
                <a:tc>
                  <a:txBody>
                    <a:bodyPr/>
                    <a:lstStyle>
                      <a:lvl1pPr>
                        <a:lnSpc>
                          <a:spcPct val="90000"/>
                        </a:lnSpc>
                        <a:spcBef>
                          <a:spcPct val="20000"/>
                        </a:spcBef>
                        <a:buClr>
                          <a:schemeClr val="tx2"/>
                        </a:buClr>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Clr>
                          <a:schemeClr val="tx1"/>
                        </a:buClr>
                        <a:defRPr sz="2400">
                          <a:solidFill>
                            <a:schemeClr val="tx1"/>
                          </a:solidFill>
                          <a:latin typeface="Times New Roman" panose="02020603050405020304" pitchFamily="18" charset="0"/>
                        </a:defRPr>
                      </a:lvl2pPr>
                      <a:lvl3pPr>
                        <a:spcBef>
                          <a:spcPct val="20000"/>
                        </a:spcBef>
                        <a:buClr>
                          <a:srgbClr val="00CCFF"/>
                        </a:buClr>
                        <a:buSzPct val="65000"/>
                        <a:buFont typeface="Wingdings" panose="05000000000000000000" pitchFamily="2"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accent1"/>
                        </a:buClr>
                        <a:defRPr>
                          <a:solidFill>
                            <a:schemeClr val="tx1"/>
                          </a:solidFill>
                          <a:latin typeface="Times New Roman" panose="02020603050405020304" pitchFamily="18" charset="0"/>
                        </a:defRPr>
                      </a:lvl5pPr>
                      <a:lvl6pPr fontAlgn="base">
                        <a:spcBef>
                          <a:spcPct val="20000"/>
                        </a:spcBef>
                        <a:spcAft>
                          <a:spcPct val="0"/>
                        </a:spcAft>
                        <a:buClr>
                          <a:schemeClr val="accent1"/>
                        </a:buClr>
                        <a:defRPr>
                          <a:solidFill>
                            <a:schemeClr val="tx1"/>
                          </a:solidFill>
                          <a:latin typeface="Times New Roman" panose="02020603050405020304" pitchFamily="18" charset="0"/>
                        </a:defRPr>
                      </a:lvl6pPr>
                      <a:lvl7pPr fontAlgn="base">
                        <a:spcBef>
                          <a:spcPct val="20000"/>
                        </a:spcBef>
                        <a:spcAft>
                          <a:spcPct val="0"/>
                        </a:spcAft>
                        <a:buClr>
                          <a:schemeClr val="accent1"/>
                        </a:buClr>
                        <a:defRPr>
                          <a:solidFill>
                            <a:schemeClr val="tx1"/>
                          </a:solidFill>
                          <a:latin typeface="Times New Roman" panose="02020603050405020304" pitchFamily="18" charset="0"/>
                        </a:defRPr>
                      </a:lvl7pPr>
                      <a:lvl8pPr fontAlgn="base">
                        <a:spcBef>
                          <a:spcPct val="20000"/>
                        </a:spcBef>
                        <a:spcAft>
                          <a:spcPct val="0"/>
                        </a:spcAft>
                        <a:buClr>
                          <a:schemeClr val="accent1"/>
                        </a:buClr>
                        <a:defRPr>
                          <a:solidFill>
                            <a:schemeClr val="tx1"/>
                          </a:solidFill>
                          <a:latin typeface="Times New Roman" panose="02020603050405020304" pitchFamily="18" charset="0"/>
                        </a:defRPr>
                      </a:lvl8pPr>
                      <a:lvl9pPr fontAlgn="base">
                        <a:spcBef>
                          <a:spcPct val="20000"/>
                        </a:spcBef>
                        <a:spcAft>
                          <a:spcPct val="0"/>
                        </a:spcAft>
                        <a:buClr>
                          <a:schemeClr val="accent1"/>
                        </a:buClr>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90000"/>
                        </a:lnSpc>
                        <a:spcBef>
                          <a:spcPct val="20000"/>
                        </a:spcBef>
                        <a:spcAft>
                          <a:spcPct val="0"/>
                        </a:spcAft>
                        <a:buClr>
                          <a:schemeClr val="tx2"/>
                        </a:buClr>
                        <a:buSzPct val="75000"/>
                        <a:buFont typeface="Wingdings" panose="05000000000000000000" pitchFamily="2" charset="2"/>
                        <a:buNone/>
                        <a:tabLst/>
                      </a:pPr>
                      <a:r>
                        <a:rPr kumimoji="0" lang="en-GB" sz="2800" b="1" i="0" u="none" strike="noStrike" cap="none" normalizeH="0" baseline="0" dirty="0">
                          <a:ln>
                            <a:noFill/>
                          </a:ln>
                          <a:solidFill>
                            <a:schemeClr val="tx1"/>
                          </a:solidFill>
                          <a:effectLst/>
                          <a:latin typeface="+mn-lt"/>
                        </a:rPr>
                        <a:t>Step 1</a:t>
                      </a:r>
                      <a:r>
                        <a:rPr kumimoji="0" lang="en-GB" sz="2800" b="0" i="0" u="none" strike="noStrike" cap="none" normalizeH="0" baseline="0" dirty="0">
                          <a:ln>
                            <a:noFill/>
                          </a:ln>
                          <a:solidFill>
                            <a:schemeClr val="tx1"/>
                          </a:solidFill>
                          <a:effectLst/>
                          <a:latin typeface="+mn-lt"/>
                        </a:rPr>
                        <a:t>: Good things about staying the same</a:t>
                      </a:r>
                    </a:p>
                  </a:txBody>
                  <a:tcPr marT="45726" marB="4572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lvl1pPr>
                        <a:lnSpc>
                          <a:spcPct val="90000"/>
                        </a:lnSpc>
                        <a:spcBef>
                          <a:spcPct val="20000"/>
                        </a:spcBef>
                        <a:buClr>
                          <a:schemeClr val="tx2"/>
                        </a:buClr>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Clr>
                          <a:schemeClr val="tx1"/>
                        </a:buClr>
                        <a:defRPr sz="2400">
                          <a:solidFill>
                            <a:schemeClr val="tx1"/>
                          </a:solidFill>
                          <a:latin typeface="Times New Roman" panose="02020603050405020304" pitchFamily="18" charset="0"/>
                        </a:defRPr>
                      </a:lvl2pPr>
                      <a:lvl3pPr>
                        <a:spcBef>
                          <a:spcPct val="20000"/>
                        </a:spcBef>
                        <a:buClr>
                          <a:srgbClr val="00CCFF"/>
                        </a:buClr>
                        <a:buSzPct val="65000"/>
                        <a:buFont typeface="Wingdings" panose="05000000000000000000" pitchFamily="2"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accent1"/>
                        </a:buClr>
                        <a:defRPr>
                          <a:solidFill>
                            <a:schemeClr val="tx1"/>
                          </a:solidFill>
                          <a:latin typeface="Times New Roman" panose="02020603050405020304" pitchFamily="18" charset="0"/>
                        </a:defRPr>
                      </a:lvl5pPr>
                      <a:lvl6pPr fontAlgn="base">
                        <a:spcBef>
                          <a:spcPct val="20000"/>
                        </a:spcBef>
                        <a:spcAft>
                          <a:spcPct val="0"/>
                        </a:spcAft>
                        <a:buClr>
                          <a:schemeClr val="accent1"/>
                        </a:buClr>
                        <a:defRPr>
                          <a:solidFill>
                            <a:schemeClr val="tx1"/>
                          </a:solidFill>
                          <a:latin typeface="Times New Roman" panose="02020603050405020304" pitchFamily="18" charset="0"/>
                        </a:defRPr>
                      </a:lvl6pPr>
                      <a:lvl7pPr fontAlgn="base">
                        <a:spcBef>
                          <a:spcPct val="20000"/>
                        </a:spcBef>
                        <a:spcAft>
                          <a:spcPct val="0"/>
                        </a:spcAft>
                        <a:buClr>
                          <a:schemeClr val="accent1"/>
                        </a:buClr>
                        <a:defRPr>
                          <a:solidFill>
                            <a:schemeClr val="tx1"/>
                          </a:solidFill>
                          <a:latin typeface="Times New Roman" panose="02020603050405020304" pitchFamily="18" charset="0"/>
                        </a:defRPr>
                      </a:lvl7pPr>
                      <a:lvl8pPr fontAlgn="base">
                        <a:spcBef>
                          <a:spcPct val="20000"/>
                        </a:spcBef>
                        <a:spcAft>
                          <a:spcPct val="0"/>
                        </a:spcAft>
                        <a:buClr>
                          <a:schemeClr val="accent1"/>
                        </a:buClr>
                        <a:defRPr>
                          <a:solidFill>
                            <a:schemeClr val="tx1"/>
                          </a:solidFill>
                          <a:latin typeface="Times New Roman" panose="02020603050405020304" pitchFamily="18" charset="0"/>
                        </a:defRPr>
                      </a:lvl8pPr>
                      <a:lvl9pPr fontAlgn="base">
                        <a:spcBef>
                          <a:spcPct val="20000"/>
                        </a:spcBef>
                        <a:spcAft>
                          <a:spcPct val="0"/>
                        </a:spcAft>
                        <a:buClr>
                          <a:schemeClr val="accent1"/>
                        </a:buClr>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90000"/>
                        </a:lnSpc>
                        <a:spcBef>
                          <a:spcPct val="20000"/>
                        </a:spcBef>
                        <a:spcAft>
                          <a:spcPct val="0"/>
                        </a:spcAft>
                        <a:buClr>
                          <a:schemeClr val="tx2"/>
                        </a:buClr>
                        <a:buSzPct val="75000"/>
                        <a:buFont typeface="Wingdings" panose="05000000000000000000" pitchFamily="2" charset="2"/>
                        <a:buNone/>
                        <a:tabLst/>
                      </a:pPr>
                      <a:r>
                        <a:rPr kumimoji="0" lang="en-GB" sz="2800" b="1" i="0" u="none" strike="noStrike" cap="none" normalizeH="0" baseline="0">
                          <a:ln>
                            <a:noFill/>
                          </a:ln>
                          <a:solidFill>
                            <a:schemeClr val="tx1"/>
                          </a:solidFill>
                          <a:effectLst/>
                          <a:latin typeface="+mn-lt"/>
                        </a:rPr>
                        <a:t>Step 4</a:t>
                      </a:r>
                      <a:r>
                        <a:rPr kumimoji="0" lang="en-GB" sz="2800" b="0" i="0" u="none" strike="noStrike" cap="none" normalizeH="0" baseline="0">
                          <a:ln>
                            <a:noFill/>
                          </a:ln>
                          <a:solidFill>
                            <a:schemeClr val="tx1"/>
                          </a:solidFill>
                          <a:effectLst/>
                          <a:latin typeface="+mn-lt"/>
                        </a:rPr>
                        <a:t>: Good things about making the change</a:t>
                      </a:r>
                    </a:p>
                  </a:txBody>
                  <a:tcPr marT="45726" marB="4572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extLst>
              </a:tr>
              <a:tr h="2268538">
                <a:tc>
                  <a:txBody>
                    <a:bodyPr/>
                    <a:lstStyle>
                      <a:lvl1pPr>
                        <a:lnSpc>
                          <a:spcPct val="90000"/>
                        </a:lnSpc>
                        <a:spcBef>
                          <a:spcPct val="20000"/>
                        </a:spcBef>
                        <a:buClr>
                          <a:schemeClr val="tx2"/>
                        </a:buClr>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Clr>
                          <a:schemeClr val="tx1"/>
                        </a:buClr>
                        <a:defRPr sz="2400">
                          <a:solidFill>
                            <a:schemeClr val="tx1"/>
                          </a:solidFill>
                          <a:latin typeface="Times New Roman" panose="02020603050405020304" pitchFamily="18" charset="0"/>
                        </a:defRPr>
                      </a:lvl2pPr>
                      <a:lvl3pPr>
                        <a:spcBef>
                          <a:spcPct val="20000"/>
                        </a:spcBef>
                        <a:buClr>
                          <a:srgbClr val="00CCFF"/>
                        </a:buClr>
                        <a:buSzPct val="65000"/>
                        <a:buFont typeface="Wingdings" panose="05000000000000000000" pitchFamily="2"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accent1"/>
                        </a:buClr>
                        <a:defRPr>
                          <a:solidFill>
                            <a:schemeClr val="tx1"/>
                          </a:solidFill>
                          <a:latin typeface="Times New Roman" panose="02020603050405020304" pitchFamily="18" charset="0"/>
                        </a:defRPr>
                      </a:lvl5pPr>
                      <a:lvl6pPr fontAlgn="base">
                        <a:spcBef>
                          <a:spcPct val="20000"/>
                        </a:spcBef>
                        <a:spcAft>
                          <a:spcPct val="0"/>
                        </a:spcAft>
                        <a:buClr>
                          <a:schemeClr val="accent1"/>
                        </a:buClr>
                        <a:defRPr>
                          <a:solidFill>
                            <a:schemeClr val="tx1"/>
                          </a:solidFill>
                          <a:latin typeface="Times New Roman" panose="02020603050405020304" pitchFamily="18" charset="0"/>
                        </a:defRPr>
                      </a:lvl6pPr>
                      <a:lvl7pPr fontAlgn="base">
                        <a:spcBef>
                          <a:spcPct val="20000"/>
                        </a:spcBef>
                        <a:spcAft>
                          <a:spcPct val="0"/>
                        </a:spcAft>
                        <a:buClr>
                          <a:schemeClr val="accent1"/>
                        </a:buClr>
                        <a:defRPr>
                          <a:solidFill>
                            <a:schemeClr val="tx1"/>
                          </a:solidFill>
                          <a:latin typeface="Times New Roman" panose="02020603050405020304" pitchFamily="18" charset="0"/>
                        </a:defRPr>
                      </a:lvl7pPr>
                      <a:lvl8pPr fontAlgn="base">
                        <a:spcBef>
                          <a:spcPct val="20000"/>
                        </a:spcBef>
                        <a:spcAft>
                          <a:spcPct val="0"/>
                        </a:spcAft>
                        <a:buClr>
                          <a:schemeClr val="accent1"/>
                        </a:buClr>
                        <a:defRPr>
                          <a:solidFill>
                            <a:schemeClr val="tx1"/>
                          </a:solidFill>
                          <a:latin typeface="Times New Roman" panose="02020603050405020304" pitchFamily="18" charset="0"/>
                        </a:defRPr>
                      </a:lvl8pPr>
                      <a:lvl9pPr fontAlgn="base">
                        <a:spcBef>
                          <a:spcPct val="20000"/>
                        </a:spcBef>
                        <a:spcAft>
                          <a:spcPct val="0"/>
                        </a:spcAft>
                        <a:buClr>
                          <a:schemeClr val="accent1"/>
                        </a:buClr>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90000"/>
                        </a:lnSpc>
                        <a:spcBef>
                          <a:spcPct val="20000"/>
                        </a:spcBef>
                        <a:spcAft>
                          <a:spcPct val="0"/>
                        </a:spcAft>
                        <a:buClr>
                          <a:schemeClr val="tx2"/>
                        </a:buClr>
                        <a:buSzPct val="75000"/>
                        <a:buFont typeface="Wingdings" panose="05000000000000000000" pitchFamily="2" charset="2"/>
                        <a:buNone/>
                        <a:tabLst/>
                      </a:pPr>
                      <a:r>
                        <a:rPr kumimoji="0" lang="en-GB" sz="2800" b="1" i="0" u="none" strike="noStrike" cap="none" normalizeH="0" baseline="0">
                          <a:ln>
                            <a:noFill/>
                          </a:ln>
                          <a:solidFill>
                            <a:schemeClr val="tx1"/>
                          </a:solidFill>
                          <a:effectLst/>
                          <a:latin typeface="+mn-lt"/>
                        </a:rPr>
                        <a:t>Step 2</a:t>
                      </a:r>
                      <a:r>
                        <a:rPr kumimoji="0" lang="en-GB" sz="2800" b="0" i="0" u="none" strike="noStrike" cap="none" normalizeH="0" baseline="0">
                          <a:ln>
                            <a:noFill/>
                          </a:ln>
                          <a:solidFill>
                            <a:schemeClr val="tx1"/>
                          </a:solidFill>
                          <a:effectLst/>
                          <a:latin typeface="+mn-lt"/>
                        </a:rPr>
                        <a:t>: Not so good things about staying the same</a:t>
                      </a:r>
                    </a:p>
                  </a:txBody>
                  <a:tcPr marT="45726" marB="4572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lnSpc>
                          <a:spcPct val="90000"/>
                        </a:lnSpc>
                        <a:spcBef>
                          <a:spcPct val="20000"/>
                        </a:spcBef>
                        <a:buClr>
                          <a:schemeClr val="tx2"/>
                        </a:buClr>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Clr>
                          <a:schemeClr val="tx1"/>
                        </a:buClr>
                        <a:defRPr sz="2400">
                          <a:solidFill>
                            <a:schemeClr val="tx1"/>
                          </a:solidFill>
                          <a:latin typeface="Times New Roman" panose="02020603050405020304" pitchFamily="18" charset="0"/>
                        </a:defRPr>
                      </a:lvl2pPr>
                      <a:lvl3pPr>
                        <a:spcBef>
                          <a:spcPct val="20000"/>
                        </a:spcBef>
                        <a:buClr>
                          <a:srgbClr val="00CCFF"/>
                        </a:buClr>
                        <a:buSzPct val="65000"/>
                        <a:buFont typeface="Wingdings" panose="05000000000000000000" pitchFamily="2" charset="2"/>
                        <a:defRPr sz="2000">
                          <a:solidFill>
                            <a:schemeClr val="tx1"/>
                          </a:solidFill>
                          <a:latin typeface="Times New Roman" panose="02020603050405020304" pitchFamily="18" charset="0"/>
                        </a:defRPr>
                      </a:lvl3pPr>
                      <a:lvl4pPr>
                        <a:spcBef>
                          <a:spcPct val="20000"/>
                        </a:spcBef>
                        <a:buClr>
                          <a:schemeClr val="tx1"/>
                        </a:buClr>
                        <a:defRPr>
                          <a:solidFill>
                            <a:schemeClr val="tx1"/>
                          </a:solidFill>
                          <a:latin typeface="Times New Roman" panose="02020603050405020304" pitchFamily="18" charset="0"/>
                        </a:defRPr>
                      </a:lvl4pPr>
                      <a:lvl5pPr>
                        <a:spcBef>
                          <a:spcPct val="20000"/>
                        </a:spcBef>
                        <a:buClr>
                          <a:schemeClr val="accent1"/>
                        </a:buClr>
                        <a:defRPr>
                          <a:solidFill>
                            <a:schemeClr val="tx1"/>
                          </a:solidFill>
                          <a:latin typeface="Times New Roman" panose="02020603050405020304" pitchFamily="18" charset="0"/>
                        </a:defRPr>
                      </a:lvl5pPr>
                      <a:lvl6pPr fontAlgn="base">
                        <a:spcBef>
                          <a:spcPct val="20000"/>
                        </a:spcBef>
                        <a:spcAft>
                          <a:spcPct val="0"/>
                        </a:spcAft>
                        <a:buClr>
                          <a:schemeClr val="accent1"/>
                        </a:buClr>
                        <a:defRPr>
                          <a:solidFill>
                            <a:schemeClr val="tx1"/>
                          </a:solidFill>
                          <a:latin typeface="Times New Roman" panose="02020603050405020304" pitchFamily="18" charset="0"/>
                        </a:defRPr>
                      </a:lvl6pPr>
                      <a:lvl7pPr fontAlgn="base">
                        <a:spcBef>
                          <a:spcPct val="20000"/>
                        </a:spcBef>
                        <a:spcAft>
                          <a:spcPct val="0"/>
                        </a:spcAft>
                        <a:buClr>
                          <a:schemeClr val="accent1"/>
                        </a:buClr>
                        <a:defRPr>
                          <a:solidFill>
                            <a:schemeClr val="tx1"/>
                          </a:solidFill>
                          <a:latin typeface="Times New Roman" panose="02020603050405020304" pitchFamily="18" charset="0"/>
                        </a:defRPr>
                      </a:lvl7pPr>
                      <a:lvl8pPr fontAlgn="base">
                        <a:spcBef>
                          <a:spcPct val="20000"/>
                        </a:spcBef>
                        <a:spcAft>
                          <a:spcPct val="0"/>
                        </a:spcAft>
                        <a:buClr>
                          <a:schemeClr val="accent1"/>
                        </a:buClr>
                        <a:defRPr>
                          <a:solidFill>
                            <a:schemeClr val="tx1"/>
                          </a:solidFill>
                          <a:latin typeface="Times New Roman" panose="02020603050405020304" pitchFamily="18" charset="0"/>
                        </a:defRPr>
                      </a:lvl8pPr>
                      <a:lvl9pPr fontAlgn="base">
                        <a:spcBef>
                          <a:spcPct val="20000"/>
                        </a:spcBef>
                        <a:spcAft>
                          <a:spcPct val="0"/>
                        </a:spcAft>
                        <a:buClr>
                          <a:schemeClr val="accent1"/>
                        </a:buClr>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90000"/>
                        </a:lnSpc>
                        <a:spcBef>
                          <a:spcPct val="20000"/>
                        </a:spcBef>
                        <a:spcAft>
                          <a:spcPct val="0"/>
                        </a:spcAft>
                        <a:buClr>
                          <a:schemeClr val="tx2"/>
                        </a:buClr>
                        <a:buSzPct val="75000"/>
                        <a:buFont typeface="Wingdings" panose="05000000000000000000" pitchFamily="2" charset="2"/>
                        <a:buNone/>
                        <a:tabLst/>
                      </a:pPr>
                      <a:r>
                        <a:rPr kumimoji="0" lang="en-GB" sz="2800" b="1" i="0" u="none" strike="noStrike" cap="none" normalizeH="0" baseline="0" dirty="0">
                          <a:ln>
                            <a:noFill/>
                          </a:ln>
                          <a:solidFill>
                            <a:schemeClr val="tx1"/>
                          </a:solidFill>
                          <a:effectLst/>
                          <a:latin typeface="+mn-lt"/>
                        </a:rPr>
                        <a:t>Step 3</a:t>
                      </a:r>
                      <a:r>
                        <a:rPr kumimoji="0" lang="en-GB" sz="2800" b="0" i="0" u="none" strike="noStrike" cap="none" normalizeH="0" baseline="0" dirty="0">
                          <a:ln>
                            <a:noFill/>
                          </a:ln>
                          <a:solidFill>
                            <a:schemeClr val="tx1"/>
                          </a:solidFill>
                          <a:effectLst/>
                          <a:latin typeface="+mn-lt"/>
                        </a:rPr>
                        <a:t>: Not so good things about making the change</a:t>
                      </a:r>
                    </a:p>
                  </a:txBody>
                  <a:tcPr marT="45726" marB="4572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extLst>
              </a:tr>
            </a:tbl>
          </a:graphicData>
        </a:graphic>
      </p:graphicFrame>
      <p:sp>
        <p:nvSpPr>
          <p:cNvPr id="106510" name="Text Box 3"/>
          <p:cNvSpPr txBox="1">
            <a:spLocks noChangeArrowheads="1"/>
          </p:cNvSpPr>
          <p:nvPr/>
        </p:nvSpPr>
        <p:spPr bwMode="auto">
          <a:xfrm>
            <a:off x="2208213" y="1484313"/>
            <a:ext cx="810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US" altLang="en-US" sz="2400">
              <a:latin typeface="Arial" panose="020B0604020202020204" pitchFamily="34" charset="0"/>
            </a:endParaRPr>
          </a:p>
        </p:txBody>
      </p:sp>
      <p:sp>
        <p:nvSpPr>
          <p:cNvPr id="106511" name="Rectangle 4"/>
          <p:cNvSpPr>
            <a:spLocks noChangeArrowheads="1"/>
          </p:cNvSpPr>
          <p:nvPr/>
        </p:nvSpPr>
        <p:spPr bwMode="auto">
          <a:xfrm>
            <a:off x="1524001" y="389825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kumimoji="1" lang="en-US" altLang="en-US" sz="2400">
              <a:latin typeface="Times New Roman" panose="02020603050405020304" pitchFamily="18" charset="0"/>
            </a:endParaRPr>
          </a:p>
        </p:txBody>
      </p:sp>
    </p:spTree>
    <p:extLst>
      <p:ext uri="{BB962C8B-B14F-4D97-AF65-F5344CB8AC3E}">
        <p14:creationId xmlns:p14="http://schemas.microsoft.com/office/powerpoint/2010/main" val="55745381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5"/>
          <p:cNvSpPr>
            <a:spLocks noGrp="1"/>
          </p:cNvSpPr>
          <p:nvPr>
            <p:ph type="title"/>
          </p:nvPr>
        </p:nvSpPr>
        <p:spPr>
          <a:xfrm>
            <a:off x="2152650" y="476251"/>
            <a:ext cx="7886700" cy="1325563"/>
          </a:xfrm>
        </p:spPr>
        <p:txBody>
          <a:bodyPr/>
          <a:lstStyle/>
          <a:p>
            <a:pPr eaLnBrk="1" hangingPunct="1"/>
            <a:r>
              <a:rPr lang="en-GB" altLang="en-US" dirty="0" smtClean="0">
                <a:solidFill>
                  <a:srgbClr val="FF0000"/>
                </a:solidFill>
              </a:rPr>
              <a:t>Context</a:t>
            </a:r>
          </a:p>
        </p:txBody>
      </p:sp>
      <p:sp>
        <p:nvSpPr>
          <p:cNvPr id="9219" name="Content Placeholder 6"/>
          <p:cNvSpPr>
            <a:spLocks noGrp="1"/>
          </p:cNvSpPr>
          <p:nvPr>
            <p:ph idx="1"/>
          </p:nvPr>
        </p:nvSpPr>
        <p:spPr>
          <a:xfrm>
            <a:off x="2152650" y="1484313"/>
            <a:ext cx="7886700" cy="4279900"/>
          </a:xfrm>
        </p:spPr>
        <p:txBody>
          <a:bodyPr/>
          <a:lstStyle/>
          <a:p>
            <a:pPr marL="0" indent="0">
              <a:buNone/>
              <a:defRPr/>
            </a:pPr>
            <a:r>
              <a:rPr lang="en-GB" altLang="en-US" sz="2000" dirty="0"/>
              <a:t>Person centred care is a core concept for us all:</a:t>
            </a:r>
          </a:p>
          <a:p>
            <a:pPr marL="0" indent="0">
              <a:buNone/>
              <a:defRPr/>
            </a:pPr>
            <a:endParaRPr lang="en-GB" altLang="en-US" sz="2000" dirty="0"/>
          </a:p>
          <a:p>
            <a:pPr marL="0" indent="0">
              <a:buNone/>
              <a:defRPr/>
            </a:pPr>
            <a:r>
              <a:rPr lang="en-GB" altLang="en-US" sz="2000" dirty="0">
                <a:solidFill>
                  <a:srgbClr val="FF0000"/>
                </a:solidFill>
              </a:rPr>
              <a:t>The Social Services and Wellbeing (Wales) Act</a:t>
            </a:r>
          </a:p>
          <a:p>
            <a:pPr marL="0" indent="0">
              <a:buNone/>
              <a:defRPr/>
            </a:pPr>
            <a:endParaRPr lang="en-GB" altLang="en-US" sz="2000" dirty="0"/>
          </a:p>
          <a:p>
            <a:pPr marL="0" indent="0">
              <a:buNone/>
              <a:defRPr/>
            </a:pPr>
            <a:r>
              <a:rPr lang="en-GB" altLang="en-US" sz="2000" dirty="0"/>
              <a:t>Requires that we:</a:t>
            </a:r>
          </a:p>
          <a:p>
            <a:pPr marL="0" indent="0">
              <a:buNone/>
              <a:defRPr/>
            </a:pPr>
            <a:endParaRPr lang="en-GB" altLang="en-US" sz="2000" dirty="0"/>
          </a:p>
          <a:p>
            <a:pPr eaLnBrk="1" hangingPunct="1">
              <a:defRPr/>
            </a:pPr>
            <a:r>
              <a:rPr lang="en-GB" altLang="en-US" sz="2000" b="1" dirty="0"/>
              <a:t>Ascertain and have regard to </a:t>
            </a:r>
            <a:r>
              <a:rPr lang="en-GB" altLang="en-US" sz="2000" dirty="0"/>
              <a:t>the individuals views, wishes and feelings</a:t>
            </a:r>
          </a:p>
          <a:p>
            <a:pPr eaLnBrk="1" hangingPunct="1">
              <a:defRPr/>
            </a:pPr>
            <a:r>
              <a:rPr lang="en-GB" altLang="en-US" sz="2000" b="1" dirty="0"/>
              <a:t>Identify the outcomes </a:t>
            </a:r>
            <a:r>
              <a:rPr lang="en-GB" altLang="en-US" sz="2000" dirty="0"/>
              <a:t>that the person wishes to achieve</a:t>
            </a:r>
          </a:p>
          <a:p>
            <a:pPr eaLnBrk="1" hangingPunct="1">
              <a:defRPr/>
            </a:pPr>
            <a:r>
              <a:rPr lang="en-GB" altLang="en-US" sz="2000" dirty="0"/>
              <a:t>‘What matters to you’</a:t>
            </a:r>
          </a:p>
        </p:txBody>
      </p:sp>
    </p:spTree>
    <p:extLst>
      <p:ext uri="{BB962C8B-B14F-4D97-AF65-F5344CB8AC3E}">
        <p14:creationId xmlns:p14="http://schemas.microsoft.com/office/powerpoint/2010/main" val="2735206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2135189" y="2852738"/>
            <a:ext cx="8080375" cy="658812"/>
          </a:xfrm>
        </p:spPr>
        <p:txBody>
          <a:bodyPr>
            <a:normAutofit fontScale="90000"/>
          </a:bodyPr>
          <a:lstStyle/>
          <a:p>
            <a:pPr eaLnBrk="1" hangingPunct="1"/>
            <a:r>
              <a:rPr lang="en-GB" altLang="en-US" sz="4000" b="1">
                <a:solidFill>
                  <a:srgbClr val="C00000"/>
                </a:solidFill>
              </a:rPr>
              <a:t>Break</a:t>
            </a:r>
          </a:p>
        </p:txBody>
      </p:sp>
    </p:spTree>
    <p:extLst>
      <p:ext uri="{BB962C8B-B14F-4D97-AF65-F5344CB8AC3E}">
        <p14:creationId xmlns:p14="http://schemas.microsoft.com/office/powerpoint/2010/main" val="210505463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pPr eaLnBrk="1" hangingPunct="1"/>
            <a:r>
              <a:rPr lang="en-GB" altLang="en-US" sz="4000" b="1">
                <a:solidFill>
                  <a:srgbClr val="C00000"/>
                </a:solidFill>
              </a:rPr>
              <a:t>Outcome framework</a:t>
            </a:r>
          </a:p>
        </p:txBody>
      </p:sp>
      <p:sp>
        <p:nvSpPr>
          <p:cNvPr id="111619" name="Content Placeholder 2"/>
          <p:cNvSpPr>
            <a:spLocks noGrp="1"/>
          </p:cNvSpPr>
          <p:nvPr>
            <p:ph idx="1"/>
          </p:nvPr>
        </p:nvSpPr>
        <p:spPr>
          <a:xfrm>
            <a:off x="2152650" y="1825626"/>
            <a:ext cx="7886700" cy="3979863"/>
          </a:xfrm>
        </p:spPr>
        <p:txBody>
          <a:bodyPr>
            <a:normAutofit lnSpcReduction="10000"/>
          </a:bodyPr>
          <a:lstStyle/>
          <a:p>
            <a:pPr eaLnBrk="1" hangingPunct="1">
              <a:buSzPct val="70000"/>
              <a:buFont typeface="Wingdings" panose="05000000000000000000" pitchFamily="2" charset="2"/>
              <a:buChar char="§"/>
            </a:pPr>
            <a:r>
              <a:rPr lang="en-GB" altLang="en-US" sz="2800" dirty="0"/>
              <a:t>Strengths</a:t>
            </a:r>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Priority risks</a:t>
            </a:r>
          </a:p>
          <a:p>
            <a:pPr eaLnBrk="1" hangingPunct="1">
              <a:buSzPct val="70000"/>
              <a:buFont typeface="Wingdings" panose="05000000000000000000" pitchFamily="2" charset="2"/>
              <a:buChar char="§"/>
            </a:pPr>
            <a:r>
              <a:rPr lang="en-GB" altLang="en-US" sz="2800" dirty="0"/>
              <a:t>What is the most important thing they are trying to avoid happening?</a:t>
            </a:r>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Good enough outcomes</a:t>
            </a:r>
          </a:p>
          <a:p>
            <a:pPr eaLnBrk="1" hangingPunct="1">
              <a:buSzPct val="70000"/>
              <a:buFont typeface="Wingdings" panose="05000000000000000000" pitchFamily="2" charset="2"/>
              <a:buChar char="§"/>
            </a:pPr>
            <a:r>
              <a:rPr lang="en-GB" altLang="en-US" sz="2800" dirty="0" smtClean="0"/>
              <a:t>(what would we all be </a:t>
            </a:r>
            <a:r>
              <a:rPr lang="en-GB" altLang="en-US" sz="2800" smtClean="0"/>
              <a:t>doing ?)</a:t>
            </a:r>
            <a:endParaRPr lang="en-GB" altLang="en-US" sz="2800"/>
          </a:p>
        </p:txBody>
      </p:sp>
    </p:spTree>
    <p:extLst>
      <p:ext uri="{BB962C8B-B14F-4D97-AF65-F5344CB8AC3E}">
        <p14:creationId xmlns:p14="http://schemas.microsoft.com/office/powerpoint/2010/main" val="2454886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a:xfrm>
            <a:off x="2152650" y="365125"/>
            <a:ext cx="7886700" cy="903288"/>
          </a:xfrm>
        </p:spPr>
        <p:txBody>
          <a:bodyPr/>
          <a:lstStyle/>
          <a:p>
            <a:pPr eaLnBrk="1" hangingPunct="1"/>
            <a:r>
              <a:rPr lang="en-US" altLang="en-US" sz="4000" b="1" dirty="0" smtClean="0">
                <a:solidFill>
                  <a:srgbClr val="C00000"/>
                </a:solidFill>
              </a:rPr>
              <a:t>Step 1. Strengths</a:t>
            </a:r>
            <a:endParaRPr lang="en-US" altLang="en-US" sz="4000" b="1" dirty="0">
              <a:solidFill>
                <a:srgbClr val="C00000"/>
              </a:solidFill>
            </a:endParaRPr>
          </a:p>
        </p:txBody>
      </p:sp>
      <p:sp>
        <p:nvSpPr>
          <p:cNvPr id="108547" name="Content Placeholder 2"/>
          <p:cNvSpPr>
            <a:spLocks noGrp="1"/>
          </p:cNvSpPr>
          <p:nvPr>
            <p:ph idx="1"/>
          </p:nvPr>
        </p:nvSpPr>
        <p:spPr>
          <a:xfrm>
            <a:off x="2152650" y="1412875"/>
            <a:ext cx="7886700" cy="3384550"/>
          </a:xfrm>
        </p:spPr>
        <p:txBody>
          <a:bodyPr rtlCol="0">
            <a:normAutofit fontScale="92500" lnSpcReduction="20000"/>
          </a:bodyPr>
          <a:lstStyle/>
          <a:p>
            <a:pPr marL="0" indent="0">
              <a:buNone/>
              <a:defRPr/>
            </a:pPr>
            <a:r>
              <a:rPr lang="en-GB" altLang="en-US" sz="2800" dirty="0"/>
              <a:t>Think of a </a:t>
            </a:r>
            <a:r>
              <a:rPr lang="en-GB" altLang="en-US" sz="2800" dirty="0" smtClean="0"/>
              <a:t>Service user </a:t>
            </a:r>
            <a:r>
              <a:rPr lang="en-GB" altLang="en-US" sz="2800" dirty="0"/>
              <a:t>you know well ……………..</a:t>
            </a:r>
          </a:p>
          <a:p>
            <a:pPr>
              <a:defRPr/>
            </a:pPr>
            <a:endParaRPr lang="en-GB" altLang="en-US" sz="2800" dirty="0"/>
          </a:p>
          <a:p>
            <a:pPr>
              <a:buSzPct val="70000"/>
              <a:buFont typeface="Wingdings" panose="05000000000000000000" pitchFamily="2" charset="2"/>
              <a:buChar char="§"/>
              <a:defRPr/>
            </a:pPr>
            <a:r>
              <a:rPr lang="en-GB" altLang="en-US" sz="2800" dirty="0"/>
              <a:t>Group: explore and draw up a strengths map with them</a:t>
            </a:r>
          </a:p>
          <a:p>
            <a:pPr>
              <a:buSzPct val="70000"/>
              <a:buFont typeface="Wingdings" panose="05000000000000000000" pitchFamily="2" charset="2"/>
              <a:buChar char="§"/>
              <a:defRPr/>
            </a:pPr>
            <a:r>
              <a:rPr lang="en-GB" altLang="en-US" sz="2800" dirty="0"/>
              <a:t>Internal strengths of each family member</a:t>
            </a:r>
          </a:p>
          <a:p>
            <a:pPr>
              <a:buSzPct val="70000"/>
              <a:buFont typeface="Wingdings" panose="05000000000000000000" pitchFamily="2" charset="2"/>
              <a:buChar char="§"/>
              <a:defRPr/>
            </a:pPr>
            <a:r>
              <a:rPr lang="en-GB" altLang="en-US" sz="2800" dirty="0"/>
              <a:t>Interpersonal strengths across the family/network</a:t>
            </a:r>
          </a:p>
          <a:p>
            <a:pPr>
              <a:buSzPct val="70000"/>
              <a:buFont typeface="Wingdings" panose="05000000000000000000" pitchFamily="2" charset="2"/>
              <a:buChar char="§"/>
              <a:defRPr/>
            </a:pPr>
            <a:r>
              <a:rPr lang="en-GB" altLang="en-US" sz="2800" dirty="0"/>
              <a:t>Environmental</a:t>
            </a:r>
          </a:p>
          <a:p>
            <a:pPr>
              <a:defRPr/>
            </a:pPr>
            <a:endParaRPr lang="en-GB" altLang="en-US" sz="3200" dirty="0"/>
          </a:p>
          <a:p>
            <a:pPr>
              <a:defRPr/>
            </a:pPr>
            <a:endParaRPr lang="en-GB" altLang="en-US" sz="3200" dirty="0"/>
          </a:p>
        </p:txBody>
      </p:sp>
    </p:spTree>
    <p:extLst>
      <p:ext uri="{BB962C8B-B14F-4D97-AF65-F5344CB8AC3E}">
        <p14:creationId xmlns:p14="http://schemas.microsoft.com/office/powerpoint/2010/main" val="31866756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Step 2 . Priority risks &amp; contingency/ safety plans</a:t>
            </a:r>
            <a:endParaRPr lang="en-GB"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GB" dirty="0" smtClean="0"/>
              <a:t>Consider together</a:t>
            </a:r>
          </a:p>
          <a:p>
            <a:endParaRPr lang="en-GB" dirty="0"/>
          </a:p>
          <a:p>
            <a:r>
              <a:rPr lang="en-GB" dirty="0" smtClean="0"/>
              <a:t>What would the person/ family/network describe as the </a:t>
            </a:r>
          </a:p>
          <a:p>
            <a:r>
              <a:rPr lang="en-GB" b="1" dirty="0" smtClean="0"/>
              <a:t>Priority risk</a:t>
            </a:r>
          </a:p>
          <a:p>
            <a:r>
              <a:rPr lang="en-GB" b="1" dirty="0" smtClean="0"/>
              <a:t>What are they trying to avoid happening</a:t>
            </a:r>
          </a:p>
          <a:p>
            <a:endParaRPr lang="en-GB" dirty="0"/>
          </a:p>
          <a:p>
            <a:r>
              <a:rPr lang="en-GB" dirty="0" smtClean="0"/>
              <a:t>If they were going to put a plan in place to manage that risk </a:t>
            </a:r>
          </a:p>
          <a:p>
            <a:r>
              <a:rPr lang="en-GB" dirty="0" smtClean="0"/>
              <a:t>Who would do</a:t>
            </a:r>
          </a:p>
          <a:p>
            <a:r>
              <a:rPr lang="en-GB" dirty="0" smtClean="0"/>
              <a:t>What ?</a:t>
            </a:r>
          </a:p>
          <a:p>
            <a:r>
              <a:rPr lang="en-GB" dirty="0" smtClean="0"/>
              <a:t> when ?</a:t>
            </a:r>
          </a:p>
          <a:p>
            <a:r>
              <a:rPr lang="en-GB" dirty="0" smtClean="0"/>
              <a:t> where ?</a:t>
            </a:r>
            <a:endParaRPr lang="en-GB" dirty="0"/>
          </a:p>
        </p:txBody>
      </p:sp>
    </p:spTree>
    <p:extLst>
      <p:ext uri="{BB962C8B-B14F-4D97-AF65-F5344CB8AC3E}">
        <p14:creationId xmlns:p14="http://schemas.microsoft.com/office/powerpoint/2010/main" val="1250449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152650" y="365126"/>
            <a:ext cx="7886700" cy="1325563"/>
          </a:xfrm>
        </p:spPr>
        <p:txBody>
          <a:bodyPr>
            <a:normAutofit/>
          </a:bodyPr>
          <a:lstStyle/>
          <a:p>
            <a:pPr eaLnBrk="1" hangingPunct="1"/>
            <a:r>
              <a:rPr lang="en-GB" altLang="en-US" sz="4400" dirty="0" smtClean="0">
                <a:solidFill>
                  <a:srgbClr val="FF0000"/>
                </a:solidFill>
              </a:rPr>
              <a:t>Step </a:t>
            </a:r>
            <a:r>
              <a:rPr lang="en-GB" altLang="en-US" sz="3100" dirty="0" smtClean="0">
                <a:solidFill>
                  <a:srgbClr val="FF0000"/>
                </a:solidFill>
              </a:rPr>
              <a:t>3.The best Outcome they can achieve .</a:t>
            </a:r>
          </a:p>
        </p:txBody>
      </p:sp>
      <p:sp>
        <p:nvSpPr>
          <p:cNvPr id="51203" name="Content Placeholder 2"/>
          <p:cNvSpPr>
            <a:spLocks noGrp="1"/>
          </p:cNvSpPr>
          <p:nvPr>
            <p:ph idx="1"/>
          </p:nvPr>
        </p:nvSpPr>
        <p:spPr>
          <a:xfrm>
            <a:off x="2128838" y="1989139"/>
            <a:ext cx="8153400" cy="4135437"/>
          </a:xfrm>
        </p:spPr>
        <p:txBody>
          <a:bodyPr/>
          <a:lstStyle/>
          <a:p>
            <a:pPr eaLnBrk="1" hangingPunct="1">
              <a:defRPr/>
            </a:pPr>
            <a:r>
              <a:rPr lang="en-GB" altLang="en-US" sz="2000" b="1" dirty="0"/>
              <a:t>The outcome is the well-defined picture </a:t>
            </a:r>
            <a:r>
              <a:rPr lang="en-GB" altLang="en-US" sz="2000" dirty="0"/>
              <a:t>the service user can describe that represents a realistic hope for them as they go forward in their new </a:t>
            </a:r>
            <a:r>
              <a:rPr lang="en-GB" altLang="en-US" sz="2000" dirty="0" smtClean="0"/>
              <a:t>circumstances</a:t>
            </a:r>
          </a:p>
          <a:p>
            <a:pPr marL="0" indent="0" eaLnBrk="1" hangingPunct="1">
              <a:buNone/>
              <a:defRPr/>
            </a:pPr>
            <a:endParaRPr lang="en-GB" altLang="en-US" sz="2000" dirty="0" smtClean="0"/>
          </a:p>
          <a:p>
            <a:pPr eaLnBrk="1" hangingPunct="1">
              <a:defRPr/>
            </a:pPr>
            <a:r>
              <a:rPr lang="en-GB" altLang="en-US" sz="2000" dirty="0" smtClean="0"/>
              <a:t>An outcome is not a service , any service is merely a means to an end</a:t>
            </a:r>
            <a:endParaRPr lang="en-GB" altLang="en-US" sz="2000" dirty="0"/>
          </a:p>
          <a:p>
            <a:pPr eaLnBrk="1" hangingPunct="1">
              <a:defRPr/>
            </a:pPr>
            <a:endParaRPr lang="en-GB" altLang="en-US" sz="2000" dirty="0"/>
          </a:p>
          <a:p>
            <a:pPr eaLnBrk="1" hangingPunct="1">
              <a:defRPr/>
            </a:pPr>
            <a:r>
              <a:rPr lang="en-GB" altLang="en-US" sz="2000" b="1" dirty="0"/>
              <a:t>It is not measured by the ups and downs of each day</a:t>
            </a:r>
            <a:r>
              <a:rPr lang="en-GB" altLang="en-US" sz="2000" dirty="0"/>
              <a:t>, it is an estimate of where they feel they are in relation to the ultimate outcome</a:t>
            </a:r>
          </a:p>
          <a:p>
            <a:pPr eaLnBrk="1" hangingPunct="1">
              <a:defRPr/>
            </a:pPr>
            <a:endParaRPr lang="en-GB" altLang="en-US" dirty="0" smtClean="0"/>
          </a:p>
        </p:txBody>
      </p:sp>
    </p:spTree>
    <p:extLst>
      <p:ext uri="{BB962C8B-B14F-4D97-AF65-F5344CB8AC3E}">
        <p14:creationId xmlns:p14="http://schemas.microsoft.com/office/powerpoint/2010/main" val="41843464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152650" y="765175"/>
            <a:ext cx="7886700" cy="647700"/>
          </a:xfrm>
        </p:spPr>
        <p:txBody>
          <a:bodyPr/>
          <a:lstStyle/>
          <a:p>
            <a:pPr eaLnBrk="1" hangingPunct="1"/>
            <a:r>
              <a:rPr lang="en-GB" altLang="en-US" dirty="0" smtClean="0">
                <a:solidFill>
                  <a:srgbClr val="FF0000"/>
                </a:solidFill>
              </a:rPr>
              <a:t>An outcome is not the service</a:t>
            </a:r>
          </a:p>
        </p:txBody>
      </p:sp>
      <p:sp>
        <p:nvSpPr>
          <p:cNvPr id="35843" name="Content Placeholder 2"/>
          <p:cNvSpPr>
            <a:spLocks noGrp="1"/>
          </p:cNvSpPr>
          <p:nvPr>
            <p:ph idx="1"/>
          </p:nvPr>
        </p:nvSpPr>
        <p:spPr>
          <a:xfrm>
            <a:off x="2152650" y="1557338"/>
            <a:ext cx="7886700" cy="4062412"/>
          </a:xfrm>
        </p:spPr>
        <p:txBody>
          <a:bodyPr/>
          <a:lstStyle/>
          <a:p>
            <a:pPr eaLnBrk="1" hangingPunct="1"/>
            <a:r>
              <a:rPr lang="en-GB" altLang="en-US" b="1" dirty="0"/>
              <a:t>The service may include</a:t>
            </a:r>
            <a:r>
              <a:rPr lang="en-GB" altLang="en-US" dirty="0"/>
              <a:t>: attending a group, </a:t>
            </a:r>
            <a:r>
              <a:rPr lang="en-GB" altLang="en-US" dirty="0" smtClean="0"/>
              <a:t>having support from a key worker, keeping health appointments</a:t>
            </a:r>
            <a:endParaRPr lang="en-GB" altLang="en-US" dirty="0"/>
          </a:p>
          <a:p>
            <a:pPr eaLnBrk="1" hangingPunct="1"/>
            <a:r>
              <a:rPr lang="en-GB" altLang="en-US" b="1" dirty="0"/>
              <a:t>They are all means to an end not an end in themselves</a:t>
            </a:r>
            <a:endParaRPr lang="en-GB" altLang="en-US" dirty="0"/>
          </a:p>
          <a:p>
            <a:pPr eaLnBrk="1" hangingPunct="1"/>
            <a:r>
              <a:rPr lang="en-GB" altLang="en-US" dirty="0"/>
              <a:t>The end is described by the service user:</a:t>
            </a:r>
          </a:p>
        </p:txBody>
      </p:sp>
      <p:sp>
        <p:nvSpPr>
          <p:cNvPr id="2" name="Rounded Rectangle 1"/>
          <p:cNvSpPr/>
          <p:nvPr/>
        </p:nvSpPr>
        <p:spPr>
          <a:xfrm>
            <a:off x="2152650" y="3068638"/>
            <a:ext cx="7886700" cy="2851150"/>
          </a:xfrm>
          <a:prstGeom prst="roundRect">
            <a:avLst/>
          </a:prstGeom>
          <a:noFill/>
          <a:ln w="28575">
            <a:solidFill>
              <a:srgbClr val="16AD8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nSpc>
                <a:spcPct val="90000"/>
              </a:lnSpc>
              <a:buFont typeface="Arial" panose="020B0604020202020204" pitchFamily="34" charset="0"/>
              <a:buChar char="•"/>
              <a:defRPr/>
            </a:pPr>
            <a:r>
              <a:rPr lang="en-GB" i="1" dirty="0">
                <a:solidFill>
                  <a:schemeClr val="tx1"/>
                </a:solidFill>
              </a:rPr>
              <a:t>“I can ensure my daughter gets to school, I can show her the love I feel through hugs and reading at bedtime I can manage stress without drinking and let my family know when I need help”</a:t>
            </a:r>
          </a:p>
          <a:p>
            <a:pPr marL="285750" indent="-285750">
              <a:lnSpc>
                <a:spcPct val="90000"/>
              </a:lnSpc>
              <a:buFont typeface="Arial" panose="020B0604020202020204" pitchFamily="34" charset="0"/>
              <a:buChar char="•"/>
              <a:defRPr/>
            </a:pPr>
            <a:r>
              <a:rPr lang="en-GB" i="1" dirty="0">
                <a:solidFill>
                  <a:schemeClr val="tx1"/>
                </a:solidFill>
              </a:rPr>
              <a:t>“I can reduce the stress on my daughter and stay at home whilst maintaining a link with my friend” </a:t>
            </a:r>
          </a:p>
          <a:p>
            <a:pPr marL="285750" indent="-285750">
              <a:lnSpc>
                <a:spcPct val="90000"/>
              </a:lnSpc>
              <a:buFont typeface="Arial" panose="020B0604020202020204" pitchFamily="34" charset="0"/>
              <a:buChar char="•"/>
              <a:defRPr/>
            </a:pPr>
            <a:r>
              <a:rPr lang="en-GB" i="1" dirty="0">
                <a:solidFill>
                  <a:schemeClr val="tx1"/>
                </a:solidFill>
              </a:rPr>
              <a:t>“I can reduce my family’s fears and anxiety whilst also spending time on my own and having time in the garden I </a:t>
            </a:r>
            <a:r>
              <a:rPr lang="en-GB" i="1" dirty="0" smtClean="0">
                <a:solidFill>
                  <a:schemeClr val="tx1"/>
                </a:solidFill>
              </a:rPr>
              <a:t>love”</a:t>
            </a:r>
            <a:endParaRPr lang="en-GB" i="1" dirty="0">
              <a:solidFill>
                <a:schemeClr val="tx1"/>
              </a:solidFill>
            </a:endParaRPr>
          </a:p>
          <a:p>
            <a:pPr marL="285750" indent="-285750">
              <a:lnSpc>
                <a:spcPct val="90000"/>
              </a:lnSpc>
              <a:buFont typeface="Arial" panose="020B0604020202020204" pitchFamily="34" charset="0"/>
              <a:buChar char="•"/>
              <a:defRPr/>
            </a:pPr>
            <a:r>
              <a:rPr lang="en-GB" i="1" dirty="0">
                <a:solidFill>
                  <a:schemeClr val="tx1"/>
                </a:solidFill>
              </a:rPr>
              <a:t>“I will have come to terms with </a:t>
            </a:r>
            <a:r>
              <a:rPr lang="en-GB" i="1" dirty="0" smtClean="0">
                <a:solidFill>
                  <a:schemeClr val="tx1"/>
                </a:solidFill>
              </a:rPr>
              <a:t>the loss and the sadness </a:t>
            </a:r>
            <a:r>
              <a:rPr lang="en-GB" i="1" dirty="0">
                <a:solidFill>
                  <a:schemeClr val="tx1"/>
                </a:solidFill>
              </a:rPr>
              <a:t>and I will be focussing more on the positives”</a:t>
            </a:r>
          </a:p>
          <a:p>
            <a:pPr marL="285750" indent="-285750">
              <a:lnSpc>
                <a:spcPct val="90000"/>
              </a:lnSpc>
              <a:buFont typeface="Arial" panose="020B0604020202020204" pitchFamily="34" charset="0"/>
              <a:buChar char="•"/>
              <a:defRPr/>
            </a:pPr>
            <a:r>
              <a:rPr lang="en-GB" i="1" dirty="0">
                <a:solidFill>
                  <a:schemeClr val="tx1"/>
                </a:solidFill>
              </a:rPr>
              <a:t>“I will be feeling more confident that I can take care of myself and I know the people I can call on if I feel worried or low”</a:t>
            </a:r>
          </a:p>
        </p:txBody>
      </p:sp>
    </p:spTree>
    <p:extLst>
      <p:ext uri="{BB962C8B-B14F-4D97-AF65-F5344CB8AC3E}">
        <p14:creationId xmlns:p14="http://schemas.microsoft.com/office/powerpoint/2010/main" val="53190190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152650" y="765176"/>
            <a:ext cx="8153400" cy="1008063"/>
          </a:xfrm>
        </p:spPr>
        <p:txBody>
          <a:bodyPr>
            <a:normAutofit fontScale="90000"/>
          </a:bodyPr>
          <a:lstStyle/>
          <a:p>
            <a:pPr eaLnBrk="1" hangingPunct="1"/>
            <a:r>
              <a:rPr lang="en-GB" altLang="en-US" smtClean="0"/>
              <a:t>Help staff to be clear about what an outcome looks like</a:t>
            </a:r>
          </a:p>
        </p:txBody>
      </p:sp>
      <p:sp>
        <p:nvSpPr>
          <p:cNvPr id="30723" name="Content Placeholder 2"/>
          <p:cNvSpPr>
            <a:spLocks noGrp="1"/>
          </p:cNvSpPr>
          <p:nvPr>
            <p:ph idx="1"/>
          </p:nvPr>
        </p:nvSpPr>
        <p:spPr>
          <a:xfrm>
            <a:off x="2162175" y="2133601"/>
            <a:ext cx="7886700" cy="3611563"/>
          </a:xfrm>
        </p:spPr>
        <p:txBody>
          <a:bodyPr/>
          <a:lstStyle/>
          <a:p>
            <a:pPr eaLnBrk="1" hangingPunct="1"/>
            <a:r>
              <a:rPr lang="en-GB" altLang="en-US" sz="2000"/>
              <a:t>Getting an outcomes approach into practise</a:t>
            </a:r>
          </a:p>
          <a:p>
            <a:pPr eaLnBrk="1" hangingPunct="1"/>
            <a:r>
              <a:rPr lang="en-GB" altLang="en-US" sz="2000"/>
              <a:t>What does an outcome look like?</a:t>
            </a:r>
          </a:p>
        </p:txBody>
      </p:sp>
    </p:spTree>
    <p:extLst>
      <p:ext uri="{BB962C8B-B14F-4D97-AF65-F5344CB8AC3E}">
        <p14:creationId xmlns:p14="http://schemas.microsoft.com/office/powerpoint/2010/main" val="283713983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152650" y="365126"/>
            <a:ext cx="7886700" cy="1325563"/>
          </a:xfrm>
        </p:spPr>
        <p:txBody>
          <a:bodyPr/>
          <a:lstStyle/>
          <a:p>
            <a:pPr eaLnBrk="1" hangingPunct="1"/>
            <a:r>
              <a:rPr lang="en-GB" altLang="en-US" smtClean="0"/>
              <a:t>Definitions</a:t>
            </a:r>
          </a:p>
        </p:txBody>
      </p:sp>
      <p:sp>
        <p:nvSpPr>
          <p:cNvPr id="31747" name="Content Placeholder 2"/>
          <p:cNvSpPr>
            <a:spLocks noGrp="1"/>
          </p:cNvSpPr>
          <p:nvPr>
            <p:ph idx="1"/>
          </p:nvPr>
        </p:nvSpPr>
        <p:spPr>
          <a:xfrm>
            <a:off x="2152650" y="1484314"/>
            <a:ext cx="7886700" cy="4752975"/>
          </a:xfrm>
        </p:spPr>
        <p:txBody>
          <a:bodyPr>
            <a:normAutofit lnSpcReduction="10000"/>
          </a:bodyPr>
          <a:lstStyle/>
          <a:p>
            <a:pPr eaLnBrk="1" hangingPunct="1"/>
            <a:r>
              <a:rPr lang="en-GB" altLang="en-US" sz="2000" b="1"/>
              <a:t>Resource (or Input): </a:t>
            </a:r>
            <a:r>
              <a:rPr lang="en-GB" altLang="en-US" sz="2000"/>
              <a:t>provision to achieve outcome</a:t>
            </a:r>
          </a:p>
          <a:p>
            <a:pPr marL="342900" lvl="1" indent="0">
              <a:buNone/>
            </a:pPr>
            <a:r>
              <a:rPr lang="en-GB" altLang="en-US" sz="2000"/>
              <a:t>Social workers, care staff, therapies staff, health staff, services and equipment</a:t>
            </a:r>
          </a:p>
          <a:p>
            <a:pPr eaLnBrk="1" hangingPunct="1"/>
            <a:r>
              <a:rPr lang="en-GB" altLang="en-US" sz="2000" b="1"/>
              <a:t>Activity (or Process): </a:t>
            </a:r>
            <a:r>
              <a:rPr lang="en-GB" altLang="en-US" sz="2000"/>
              <a:t>how the outcome is achieved</a:t>
            </a:r>
          </a:p>
          <a:p>
            <a:pPr marL="342900" lvl="1" indent="0">
              <a:buNone/>
            </a:pPr>
            <a:r>
              <a:rPr lang="en-GB" altLang="en-US" sz="2000"/>
              <a:t>Skills, empathy understanding communication and knowledge, negotiations skills clear and thoughtful planning </a:t>
            </a:r>
          </a:p>
          <a:p>
            <a:pPr eaLnBrk="1" hangingPunct="1"/>
            <a:r>
              <a:rPr lang="en-GB" altLang="en-US" sz="2000" b="1"/>
              <a:t>Output: </a:t>
            </a:r>
            <a:r>
              <a:rPr lang="en-GB" altLang="en-US" sz="2000"/>
              <a:t>quantifying activity to produce effect</a:t>
            </a:r>
          </a:p>
          <a:p>
            <a:pPr marL="342900" lvl="1" indent="0">
              <a:buNone/>
            </a:pPr>
            <a:r>
              <a:rPr lang="en-GB" altLang="en-US" sz="2000"/>
              <a:t>Numbers of visits, numbers of plans, numbers of revues etc. </a:t>
            </a:r>
            <a:endParaRPr lang="en-GB" altLang="en-US" sz="2000">
              <a:solidFill>
                <a:srgbClr val="0070C0"/>
              </a:solidFill>
            </a:endParaRPr>
          </a:p>
          <a:p>
            <a:pPr eaLnBrk="1" hangingPunct="1"/>
            <a:r>
              <a:rPr lang="en-GB" altLang="en-US" sz="2000" b="1"/>
              <a:t>Outcome:</a:t>
            </a:r>
          </a:p>
          <a:p>
            <a:pPr marL="342900" lvl="1" indent="0">
              <a:buNone/>
            </a:pPr>
            <a:r>
              <a:rPr lang="en-GB" altLang="en-US" sz="2000" b="1"/>
              <a:t>The impact/the effect of the professional intervention and services on a person or family/community/population</a:t>
            </a:r>
          </a:p>
          <a:p>
            <a:pPr marL="342900" lvl="1" indent="0">
              <a:buNone/>
            </a:pPr>
            <a:r>
              <a:rPr lang="en-GB" altLang="en-US" sz="2000"/>
              <a:t>Bespoke goals achieved and embedded into lifestyle change, change in family functioning, realised aspirations</a:t>
            </a:r>
          </a:p>
        </p:txBody>
      </p:sp>
    </p:spTree>
    <p:extLst>
      <p:ext uri="{BB962C8B-B14F-4D97-AF65-F5344CB8AC3E}">
        <p14:creationId xmlns:p14="http://schemas.microsoft.com/office/powerpoint/2010/main" val="291821979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152650" y="365126"/>
            <a:ext cx="7886700" cy="1325563"/>
          </a:xfrm>
        </p:spPr>
        <p:txBody>
          <a:bodyPr/>
          <a:lstStyle/>
          <a:p>
            <a:pPr eaLnBrk="1" hangingPunct="1"/>
            <a:r>
              <a:rPr lang="en-GB" altLang="en-US" smtClean="0"/>
              <a:t>The Outcome</a:t>
            </a:r>
          </a:p>
        </p:txBody>
      </p:sp>
      <p:sp>
        <p:nvSpPr>
          <p:cNvPr id="51203" name="Content Placeholder 2"/>
          <p:cNvSpPr>
            <a:spLocks noGrp="1"/>
          </p:cNvSpPr>
          <p:nvPr>
            <p:ph idx="1"/>
          </p:nvPr>
        </p:nvSpPr>
        <p:spPr>
          <a:xfrm>
            <a:off x="2128838" y="1989139"/>
            <a:ext cx="8153400" cy="4135437"/>
          </a:xfrm>
        </p:spPr>
        <p:txBody>
          <a:bodyPr/>
          <a:lstStyle/>
          <a:p>
            <a:pPr eaLnBrk="1" hangingPunct="1">
              <a:defRPr/>
            </a:pPr>
            <a:r>
              <a:rPr lang="en-GB" altLang="en-US" sz="2000" b="1" dirty="0"/>
              <a:t>The outcome is the well-defined picture </a:t>
            </a:r>
            <a:r>
              <a:rPr lang="en-GB" altLang="en-US" sz="2000" dirty="0"/>
              <a:t>the service user can describe that represents a realistic hope for them as they go forward in their new circumstances</a:t>
            </a:r>
          </a:p>
          <a:p>
            <a:pPr eaLnBrk="1" hangingPunct="1">
              <a:defRPr/>
            </a:pPr>
            <a:endParaRPr lang="en-GB" altLang="en-US" sz="2000" dirty="0"/>
          </a:p>
          <a:p>
            <a:pPr marL="0" indent="0">
              <a:buNone/>
              <a:defRPr/>
            </a:pPr>
            <a:endParaRPr lang="en-GB" altLang="en-US" sz="2000" dirty="0"/>
          </a:p>
          <a:p>
            <a:pPr eaLnBrk="1" hangingPunct="1">
              <a:defRPr/>
            </a:pPr>
            <a:r>
              <a:rPr lang="en-GB" altLang="en-US" sz="2000" b="1" dirty="0"/>
              <a:t>It is not measured by the ups and downs of each day</a:t>
            </a:r>
            <a:r>
              <a:rPr lang="en-GB" altLang="en-US" sz="2000" dirty="0"/>
              <a:t>, it is an estimate of where they feel they are in relation to the ultimate outcome</a:t>
            </a:r>
          </a:p>
          <a:p>
            <a:pPr eaLnBrk="1" hangingPunct="1">
              <a:defRPr/>
            </a:pPr>
            <a:endParaRPr lang="en-GB" altLang="en-US" dirty="0" smtClean="0"/>
          </a:p>
        </p:txBody>
      </p:sp>
    </p:spTree>
    <p:extLst>
      <p:ext uri="{BB962C8B-B14F-4D97-AF65-F5344CB8AC3E}">
        <p14:creationId xmlns:p14="http://schemas.microsoft.com/office/powerpoint/2010/main" val="4072746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152650" y="365126"/>
            <a:ext cx="7886700" cy="1325563"/>
          </a:xfrm>
        </p:spPr>
        <p:txBody>
          <a:bodyPr/>
          <a:lstStyle/>
          <a:p>
            <a:pPr eaLnBrk="1" hangingPunct="1"/>
            <a:r>
              <a:rPr lang="en-GB" altLang="en-US" smtClean="0"/>
              <a:t>Example 1</a:t>
            </a:r>
          </a:p>
        </p:txBody>
      </p:sp>
      <p:sp>
        <p:nvSpPr>
          <p:cNvPr id="2" name="Rounded Rectangle 1"/>
          <p:cNvSpPr/>
          <p:nvPr/>
        </p:nvSpPr>
        <p:spPr>
          <a:xfrm>
            <a:off x="2189163" y="1484313"/>
            <a:ext cx="7886700" cy="4705350"/>
          </a:xfrm>
          <a:prstGeom prst="roundRect">
            <a:avLst/>
          </a:prstGeom>
          <a:noFill/>
          <a:ln w="28575">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altLang="en-US" sz="2000" i="1" dirty="0">
                <a:solidFill>
                  <a:schemeClr val="tx1"/>
                </a:solidFill>
                <a:latin typeface="Arial" panose="020B0604020202020204" pitchFamily="34" charset="0"/>
                <a:cs typeface="Arial" panose="020B0604020202020204" pitchFamily="34" charset="0"/>
              </a:rPr>
              <a:t>“I still have some low days but I know that if I talk to my friend Mary it helps me through those, ultimately I can still look out of this window and see the view I love. I can still ring my daughter in Australia and have a warm conversation with her, it can be lonely sometimes but I really like the people who call each day, they know me and understand my sense of humour and of course I still have my postman and milkman who have been calling for so many years I am still part of my community, it’s ok and it’s the best it can be for me.”</a:t>
            </a:r>
          </a:p>
          <a:p>
            <a:pPr algn="ctr">
              <a:defRPr/>
            </a:pPr>
            <a:endParaRPr lang="en-GB" dirty="0"/>
          </a:p>
        </p:txBody>
      </p:sp>
    </p:spTree>
    <p:extLst>
      <p:ext uri="{BB962C8B-B14F-4D97-AF65-F5344CB8AC3E}">
        <p14:creationId xmlns:p14="http://schemas.microsoft.com/office/powerpoint/2010/main" val="3394590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Title 1"/>
          <p:cNvSpPr>
            <a:spLocks noGrp="1"/>
          </p:cNvSpPr>
          <p:nvPr>
            <p:ph type="title"/>
          </p:nvPr>
        </p:nvSpPr>
        <p:spPr>
          <a:xfrm>
            <a:off x="901521" y="228600"/>
            <a:ext cx="9388654" cy="1085045"/>
          </a:xfrm>
        </p:spPr>
        <p:txBody>
          <a:bodyPr>
            <a:normAutofit/>
          </a:bodyPr>
          <a:lstStyle/>
          <a:p>
            <a:r>
              <a:rPr lang="en-GB" altLang="en-US" sz="3200" dirty="0" smtClean="0">
                <a:solidFill>
                  <a:srgbClr val="FF0000"/>
                </a:solidFill>
              </a:rPr>
              <a:t>Principles underpinning reform : </a:t>
            </a:r>
            <a:br>
              <a:rPr lang="en-GB" altLang="en-US" sz="3200" dirty="0" smtClean="0">
                <a:solidFill>
                  <a:srgbClr val="FF0000"/>
                </a:solidFill>
              </a:rPr>
            </a:br>
            <a:endParaRPr lang="en-GB" altLang="en-US" sz="3200" dirty="0" smtClean="0">
              <a:solidFill>
                <a:srgbClr val="FF0000"/>
              </a:solidFill>
            </a:endParaRPr>
          </a:p>
        </p:txBody>
      </p:sp>
      <p:sp>
        <p:nvSpPr>
          <p:cNvPr id="30723" name="Content Placeholder 2"/>
          <p:cNvSpPr>
            <a:spLocks noGrp="1"/>
          </p:cNvSpPr>
          <p:nvPr>
            <p:ph idx="1"/>
          </p:nvPr>
        </p:nvSpPr>
        <p:spPr>
          <a:xfrm>
            <a:off x="566670" y="1468193"/>
            <a:ext cx="9723505" cy="4627808"/>
          </a:xfrm>
        </p:spPr>
        <p:txBody>
          <a:bodyPr>
            <a:normAutofit fontScale="85000" lnSpcReduction="20000"/>
          </a:bodyPr>
          <a:lstStyle/>
          <a:p>
            <a:r>
              <a:rPr lang="en-GB" altLang="en-US" sz="2400" dirty="0"/>
              <a:t>Three key principles all have major implications for the type of work context which can support the implementation of the Act</a:t>
            </a:r>
            <a:r>
              <a:rPr lang="en-GB" altLang="en-US" sz="2400" dirty="0" smtClean="0"/>
              <a:t>.</a:t>
            </a:r>
          </a:p>
          <a:p>
            <a:endParaRPr lang="en-GB" altLang="en-US" sz="2400" dirty="0"/>
          </a:p>
          <a:p>
            <a:r>
              <a:rPr lang="en-GB" altLang="en-US" sz="2400" b="1" dirty="0"/>
              <a:t>Principle One:</a:t>
            </a:r>
            <a:r>
              <a:rPr lang="en-GB" altLang="en-US" sz="2400" dirty="0"/>
              <a:t> Working relationships with </a:t>
            </a:r>
            <a:r>
              <a:rPr lang="en-GB" altLang="en-US" sz="2400" dirty="0" smtClean="0"/>
              <a:t>person/families </a:t>
            </a:r>
            <a:r>
              <a:rPr lang="en-GB" altLang="en-US" sz="2400" dirty="0"/>
              <a:t>are paramount. This requires the organisation to create the opportunity for frontline workers to develop relationships and to manage them constructively</a:t>
            </a:r>
            <a:r>
              <a:rPr lang="en-GB" altLang="en-US" sz="2400" dirty="0" smtClean="0"/>
              <a:t>.</a:t>
            </a:r>
          </a:p>
          <a:p>
            <a:endParaRPr lang="en-GB" altLang="en-US" sz="2400" dirty="0"/>
          </a:p>
          <a:p>
            <a:r>
              <a:rPr lang="en-GB" altLang="en-US" sz="2400" b="1" dirty="0"/>
              <a:t>Principle Two:</a:t>
            </a:r>
            <a:r>
              <a:rPr lang="en-GB" altLang="en-US" sz="2400" dirty="0"/>
              <a:t> Thinking critically and maintaining a stance of </a:t>
            </a:r>
            <a:r>
              <a:rPr lang="en-GB" altLang="en-US" sz="2400" dirty="0" smtClean="0"/>
              <a:t>curious </a:t>
            </a:r>
            <a:r>
              <a:rPr lang="en-GB" altLang="en-US" sz="2400" dirty="0"/>
              <a:t>inquiry is essential. Again the organisation in its processes and culture creates a work environment that encourages critical thinking and values the contributions of their skilled staff</a:t>
            </a:r>
            <a:r>
              <a:rPr lang="en-GB" altLang="en-US" sz="2400" dirty="0" smtClean="0"/>
              <a:t>.</a:t>
            </a:r>
          </a:p>
          <a:p>
            <a:endParaRPr lang="en-GB" altLang="en-US" sz="2400" dirty="0"/>
          </a:p>
          <a:p>
            <a:r>
              <a:rPr lang="en-GB" altLang="en-US" sz="2400" b="1" dirty="0"/>
              <a:t>Principle Three:</a:t>
            </a:r>
            <a:r>
              <a:rPr lang="en-GB" altLang="en-US" sz="2400" dirty="0"/>
              <a:t> Work needs to be grounded in everyday experience. A policy or practice that looks great on paper needs to show it works for the families and staff who experience it.</a:t>
            </a:r>
          </a:p>
          <a:p>
            <a:endParaRPr lang="en-GB" altLang="en-US" dirty="0" smtClean="0"/>
          </a:p>
        </p:txBody>
      </p:sp>
    </p:spTree>
    <p:extLst>
      <p:ext uri="{BB962C8B-B14F-4D97-AF65-F5344CB8AC3E}">
        <p14:creationId xmlns:p14="http://schemas.microsoft.com/office/powerpoint/2010/main" val="3705244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23">
                                            <p:txEl>
                                              <p:pRg st="2" end="2"/>
                                            </p:txEl>
                                          </p:spTgt>
                                        </p:tgtEl>
                                        <p:attrNameLst>
                                          <p:attrName>style.visibility</p:attrName>
                                        </p:attrNameLst>
                                      </p:cBhvr>
                                      <p:to>
                                        <p:strVal val="visible"/>
                                      </p:to>
                                    </p:set>
                                    <p:animEffect transition="in" filter="fade">
                                      <p:cBhvr>
                                        <p:cTn id="7" dur="1000"/>
                                        <p:tgtEl>
                                          <p:spTgt spid="30723">
                                            <p:txEl>
                                              <p:pRg st="2" end="2"/>
                                            </p:txEl>
                                          </p:spTgt>
                                        </p:tgtEl>
                                      </p:cBhvr>
                                    </p:animEffect>
                                    <p:anim calcmode="lin" valueType="num">
                                      <p:cBhvr>
                                        <p:cTn id="8" dur="10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07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0723">
                                            <p:txEl>
                                              <p:pRg st="4" end="4"/>
                                            </p:txEl>
                                          </p:spTgt>
                                        </p:tgtEl>
                                        <p:attrNameLst>
                                          <p:attrName>style.visibility</p:attrName>
                                        </p:attrNameLst>
                                      </p:cBhvr>
                                      <p:to>
                                        <p:strVal val="visible"/>
                                      </p:to>
                                    </p:set>
                                    <p:animEffect transition="in" filter="fade">
                                      <p:cBhvr>
                                        <p:cTn id="14" dur="1000"/>
                                        <p:tgtEl>
                                          <p:spTgt spid="30723">
                                            <p:txEl>
                                              <p:pRg st="4" end="4"/>
                                            </p:txEl>
                                          </p:spTgt>
                                        </p:tgtEl>
                                      </p:cBhvr>
                                    </p:animEffect>
                                    <p:anim calcmode="lin" valueType="num">
                                      <p:cBhvr>
                                        <p:cTn id="15" dur="10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07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0723">
                                            <p:txEl>
                                              <p:pRg st="6" end="6"/>
                                            </p:txEl>
                                          </p:spTgt>
                                        </p:tgtEl>
                                        <p:attrNameLst>
                                          <p:attrName>style.visibility</p:attrName>
                                        </p:attrNameLst>
                                      </p:cBhvr>
                                      <p:to>
                                        <p:strVal val="visible"/>
                                      </p:to>
                                    </p:set>
                                    <p:animEffect transition="in" filter="fade">
                                      <p:cBhvr>
                                        <p:cTn id="21" dur="1000"/>
                                        <p:tgtEl>
                                          <p:spTgt spid="30723">
                                            <p:txEl>
                                              <p:pRg st="6" end="6"/>
                                            </p:txEl>
                                          </p:spTgt>
                                        </p:tgtEl>
                                      </p:cBhvr>
                                    </p:animEffect>
                                    <p:anim calcmode="lin" valueType="num">
                                      <p:cBhvr>
                                        <p:cTn id="22" dur="10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072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152650" y="365126"/>
            <a:ext cx="7886700" cy="1325563"/>
          </a:xfrm>
        </p:spPr>
        <p:txBody>
          <a:bodyPr/>
          <a:lstStyle/>
          <a:p>
            <a:pPr eaLnBrk="1" hangingPunct="1"/>
            <a:r>
              <a:rPr lang="en-GB" altLang="en-US" smtClean="0"/>
              <a:t>Example 2</a:t>
            </a:r>
          </a:p>
        </p:txBody>
      </p:sp>
      <p:sp>
        <p:nvSpPr>
          <p:cNvPr id="39939" name="Rectangle 3"/>
          <p:cNvSpPr>
            <a:spLocks noChangeArrowheads="1"/>
          </p:cNvSpPr>
          <p:nvPr/>
        </p:nvSpPr>
        <p:spPr bwMode="auto">
          <a:xfrm>
            <a:off x="3810000" y="-17286288"/>
            <a:ext cx="4572000"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spcAft>
                <a:spcPts val="800"/>
              </a:spcAft>
            </a:pPr>
            <a:r>
              <a:rPr lang="en-GB" altLang="en-US" sz="1200">
                <a:latin typeface="Arial" panose="020B0604020202020204" pitchFamily="34" charset="0"/>
                <a:cs typeface="Times New Roman" panose="02020603050405020304" pitchFamily="18" charset="0"/>
              </a:rPr>
              <a:t>Example 2</a:t>
            </a:r>
            <a:endParaRPr lang="en-GB" altLang="en-US" sz="1200">
              <a:cs typeface="Times New Roman" panose="02020603050405020304" pitchFamily="18" charset="0"/>
            </a:endParaRPr>
          </a:p>
          <a:p>
            <a:pPr>
              <a:lnSpc>
                <a:spcPct val="150000"/>
              </a:lnSpc>
              <a:spcAft>
                <a:spcPts val="800"/>
              </a:spcAft>
            </a:pPr>
            <a:r>
              <a:rPr lang="en-GB" altLang="en-US" sz="1200">
                <a:latin typeface="Arial" panose="020B0604020202020204" pitchFamily="34" charset="0"/>
                <a:cs typeface="Times New Roman" panose="02020603050405020304" pitchFamily="18" charset="0"/>
              </a:rPr>
              <a:t>“My children are much more settled, they are talking more and playing well together.</a:t>
            </a:r>
            <a:endParaRPr lang="en-GB" altLang="en-US" sz="1200">
              <a:cs typeface="Times New Roman" panose="02020603050405020304" pitchFamily="18" charset="0"/>
            </a:endParaRPr>
          </a:p>
          <a:p>
            <a:pPr>
              <a:lnSpc>
                <a:spcPct val="150000"/>
              </a:lnSpc>
              <a:spcAft>
                <a:spcPts val="800"/>
              </a:spcAft>
            </a:pPr>
            <a:r>
              <a:rPr lang="en-GB" altLang="en-US" sz="1200">
                <a:latin typeface="Arial" panose="020B0604020202020204" pitchFamily="34" charset="0"/>
                <a:cs typeface="Times New Roman" panose="02020603050405020304" pitchFamily="18" charset="0"/>
              </a:rPr>
              <a:t>We have meals together and cuddles at bedtime. There are tough days I miss my boyfriend and feel lonely but I remind myself of all the positives we have achieved, this is the mum I wanted to be. I am making new friends gradually and finding ways of talking to people I trust when I feel low.” </a:t>
            </a:r>
            <a:endParaRPr lang="en-GB" altLang="en-US" sz="1200">
              <a:cs typeface="Times New Roman" panose="02020603050405020304" pitchFamily="18" charset="0"/>
            </a:endParaRPr>
          </a:p>
        </p:txBody>
      </p:sp>
      <p:sp>
        <p:nvSpPr>
          <p:cNvPr id="39940" name="Rectangle 4"/>
          <p:cNvSpPr>
            <a:spLocks noChangeArrowheads="1"/>
          </p:cNvSpPr>
          <p:nvPr/>
        </p:nvSpPr>
        <p:spPr bwMode="auto">
          <a:xfrm>
            <a:off x="3810000" y="-17286288"/>
            <a:ext cx="4572000"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spcAft>
                <a:spcPts val="800"/>
              </a:spcAft>
            </a:pPr>
            <a:r>
              <a:rPr lang="en-GB" altLang="en-US" sz="1400">
                <a:latin typeface="Arial" panose="020B0604020202020204" pitchFamily="34" charset="0"/>
                <a:cs typeface="Times New Roman" panose="02020603050405020304" pitchFamily="18" charset="0"/>
              </a:rPr>
              <a:t>Example 2</a:t>
            </a:r>
            <a:endParaRPr lang="en-GB" altLang="en-US" sz="1400">
              <a:cs typeface="Times New Roman" panose="02020603050405020304" pitchFamily="18" charset="0"/>
            </a:endParaRPr>
          </a:p>
          <a:p>
            <a:pPr>
              <a:lnSpc>
                <a:spcPct val="150000"/>
              </a:lnSpc>
              <a:spcAft>
                <a:spcPts val="800"/>
              </a:spcAft>
            </a:pPr>
            <a:r>
              <a:rPr lang="en-GB" altLang="en-US" sz="1400">
                <a:latin typeface="Arial" panose="020B0604020202020204" pitchFamily="34" charset="0"/>
                <a:cs typeface="Times New Roman" panose="02020603050405020304" pitchFamily="18" charset="0"/>
              </a:rPr>
              <a:t>“My children are much more settled, they are talking more and playing well together.</a:t>
            </a:r>
            <a:endParaRPr lang="en-GB" altLang="en-US" sz="1400">
              <a:cs typeface="Times New Roman" panose="02020603050405020304" pitchFamily="18" charset="0"/>
            </a:endParaRPr>
          </a:p>
          <a:p>
            <a:pPr>
              <a:lnSpc>
                <a:spcPct val="150000"/>
              </a:lnSpc>
              <a:spcAft>
                <a:spcPts val="800"/>
              </a:spcAft>
            </a:pPr>
            <a:r>
              <a:rPr lang="en-GB" altLang="en-US" sz="1400">
                <a:latin typeface="Arial" panose="020B0604020202020204" pitchFamily="34" charset="0"/>
                <a:cs typeface="Times New Roman" panose="02020603050405020304" pitchFamily="18" charset="0"/>
              </a:rPr>
              <a:t>We have meals together and cuddles at bedtime. There are tough days I miss my boyfriend and feel lonely but I remind myself of all the positives we have achieved, this is the mum I wanted to be. I am making new friends gradually and finding ways of talking to people I trust when I feel low.” </a:t>
            </a:r>
            <a:endParaRPr lang="en-GB" altLang="en-US" sz="1400">
              <a:cs typeface="Times New Roman" panose="02020603050405020304" pitchFamily="18" charset="0"/>
            </a:endParaRPr>
          </a:p>
        </p:txBody>
      </p:sp>
      <p:sp>
        <p:nvSpPr>
          <p:cNvPr id="2" name="Rounded Rectangle 1"/>
          <p:cNvSpPr/>
          <p:nvPr/>
        </p:nvSpPr>
        <p:spPr>
          <a:xfrm>
            <a:off x="2152650" y="1484313"/>
            <a:ext cx="7886700" cy="4711700"/>
          </a:xfrm>
          <a:prstGeom prst="roundRect">
            <a:avLst/>
          </a:prstGeom>
          <a:noFill/>
          <a:ln w="28575">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i="1" dirty="0">
                <a:solidFill>
                  <a:schemeClr val="tx1"/>
                </a:solidFill>
                <a:latin typeface="Arial" panose="020B0604020202020204" pitchFamily="34" charset="0"/>
                <a:cs typeface="Arial" panose="020B0604020202020204" pitchFamily="34" charset="0"/>
              </a:rPr>
              <a:t>“My children are much more settled, they are talking more and playing well together. We have meals together and cuddles at bedtime. There are tough days I miss my boyfriend and feel lonely but I remind myself of all the positives we have achieved. This is the mum I wanted to be. I am making new friends gradually and finding ways of talking to people I trust when I feel low.” </a:t>
            </a:r>
          </a:p>
        </p:txBody>
      </p:sp>
    </p:spTree>
    <p:extLst>
      <p:ext uri="{BB962C8B-B14F-4D97-AF65-F5344CB8AC3E}">
        <p14:creationId xmlns:p14="http://schemas.microsoft.com/office/powerpoint/2010/main" val="279743703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3"/>
          <p:cNvSpPr>
            <a:spLocks noGrp="1"/>
          </p:cNvSpPr>
          <p:nvPr>
            <p:ph type="title"/>
          </p:nvPr>
        </p:nvSpPr>
        <p:spPr/>
        <p:txBody>
          <a:bodyPr/>
          <a:lstStyle/>
          <a:p>
            <a:pPr eaLnBrk="1" hangingPunct="1"/>
            <a:r>
              <a:rPr lang="en-GB" altLang="en-US" sz="4000" b="1" dirty="0">
                <a:solidFill>
                  <a:srgbClr val="C00000"/>
                </a:solidFill>
              </a:rPr>
              <a:t>Keeping it going, Reflect on progress </a:t>
            </a:r>
          </a:p>
        </p:txBody>
      </p:sp>
      <p:sp>
        <p:nvSpPr>
          <p:cNvPr id="126979" name="Content Placeholder 4"/>
          <p:cNvSpPr>
            <a:spLocks noGrp="1"/>
          </p:cNvSpPr>
          <p:nvPr>
            <p:ph idx="1"/>
          </p:nvPr>
        </p:nvSpPr>
        <p:spPr>
          <a:xfrm>
            <a:off x="785611" y="2524259"/>
            <a:ext cx="9253739" cy="3953814"/>
          </a:xfrm>
        </p:spPr>
        <p:txBody>
          <a:bodyPr>
            <a:normAutofit/>
          </a:bodyPr>
          <a:lstStyle/>
          <a:p>
            <a:pPr marL="0" indent="0">
              <a:buNone/>
            </a:pPr>
            <a:r>
              <a:rPr lang="en-GB" altLang="en-US" b="1" dirty="0" smtClean="0"/>
              <a:t>Q How are things going?</a:t>
            </a:r>
          </a:p>
          <a:p>
            <a:pPr marL="0" indent="0">
              <a:buNone/>
            </a:pPr>
            <a:r>
              <a:rPr lang="en-GB" altLang="en-US" dirty="0" smtClean="0"/>
              <a:t>Reflect and affirm</a:t>
            </a:r>
          </a:p>
          <a:p>
            <a:pPr marL="0" indent="0">
              <a:buNone/>
            </a:pPr>
            <a:r>
              <a:rPr lang="en-GB" altLang="en-US" b="1" dirty="0" smtClean="0"/>
              <a:t>Q What is the most difficult thing ?</a:t>
            </a:r>
          </a:p>
          <a:p>
            <a:pPr marL="0" indent="0">
              <a:buNone/>
            </a:pPr>
            <a:r>
              <a:rPr lang="en-GB" altLang="en-US" dirty="0" smtClean="0"/>
              <a:t>Reflect and affirm</a:t>
            </a:r>
          </a:p>
          <a:p>
            <a:pPr marL="0" indent="0">
              <a:buNone/>
            </a:pPr>
            <a:r>
              <a:rPr lang="en-GB" altLang="en-US" b="1" dirty="0" smtClean="0"/>
              <a:t>Q What strength are you drawing on to deal with that ?</a:t>
            </a:r>
          </a:p>
          <a:p>
            <a:pPr marL="0" indent="0">
              <a:buNone/>
            </a:pPr>
            <a:r>
              <a:rPr lang="en-GB" altLang="en-US" dirty="0" smtClean="0"/>
              <a:t>Reflect and affirm</a:t>
            </a:r>
          </a:p>
          <a:p>
            <a:pPr marL="0" indent="0">
              <a:buNone/>
            </a:pPr>
            <a:r>
              <a:rPr lang="en-GB" altLang="en-US" b="1" dirty="0" smtClean="0"/>
              <a:t>Q What's the best thing about what you’ve achieved?</a:t>
            </a:r>
          </a:p>
          <a:p>
            <a:pPr marL="0" indent="0">
              <a:buNone/>
            </a:pPr>
            <a:r>
              <a:rPr lang="en-GB" altLang="en-US" dirty="0" smtClean="0"/>
              <a:t>Reflect and affirm</a:t>
            </a:r>
          </a:p>
        </p:txBody>
      </p:sp>
    </p:spTree>
    <p:extLst>
      <p:ext uri="{BB962C8B-B14F-4D97-AF65-F5344CB8AC3E}">
        <p14:creationId xmlns:p14="http://schemas.microsoft.com/office/powerpoint/2010/main" val="23780855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51" y="1674813"/>
            <a:ext cx="8323263" cy="405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Down Arrow 36"/>
          <p:cNvSpPr/>
          <p:nvPr/>
        </p:nvSpPr>
        <p:spPr>
          <a:xfrm>
            <a:off x="4378943" y="2545305"/>
            <a:ext cx="576064" cy="129614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GB" sz="1400" dirty="0">
                <a:solidFill>
                  <a:schemeClr val="tx1"/>
                </a:solidFill>
                <a:latin typeface="+mj-lt"/>
              </a:rPr>
              <a:t>Review</a:t>
            </a:r>
          </a:p>
        </p:txBody>
      </p:sp>
      <p:sp>
        <p:nvSpPr>
          <p:cNvPr id="28676" name="Title 1"/>
          <p:cNvSpPr>
            <a:spLocks noGrp="1"/>
          </p:cNvSpPr>
          <p:nvPr>
            <p:ph type="title"/>
          </p:nvPr>
        </p:nvSpPr>
        <p:spPr>
          <a:xfrm>
            <a:off x="2165350" y="646114"/>
            <a:ext cx="7874000" cy="896937"/>
          </a:xfrm>
        </p:spPr>
        <p:txBody>
          <a:bodyPr>
            <a:normAutofit fontScale="90000"/>
          </a:bodyPr>
          <a:lstStyle/>
          <a:p>
            <a:pPr algn="ctr" eaLnBrk="1" hangingPunct="1"/>
            <a:r>
              <a:rPr lang="en-GB" altLang="en-US" smtClean="0"/>
              <a:t>La’s measure progress towards outcomes</a:t>
            </a:r>
          </a:p>
        </p:txBody>
      </p:sp>
      <p:sp>
        <p:nvSpPr>
          <p:cNvPr id="28677" name="Content Placeholder 2"/>
          <p:cNvSpPr>
            <a:spLocks noGrp="1"/>
          </p:cNvSpPr>
          <p:nvPr>
            <p:ph idx="1"/>
          </p:nvPr>
        </p:nvSpPr>
        <p:spPr/>
        <p:txBody>
          <a:bodyPr/>
          <a:lstStyle/>
          <a:p>
            <a:pPr eaLnBrk="1" hangingPunct="1"/>
            <a:endParaRPr lang="en-US" altLang="en-US" smtClean="0"/>
          </a:p>
        </p:txBody>
      </p:sp>
      <p:sp>
        <p:nvSpPr>
          <p:cNvPr id="34" name="Down Arrow 33"/>
          <p:cNvSpPr/>
          <p:nvPr/>
        </p:nvSpPr>
        <p:spPr>
          <a:xfrm>
            <a:off x="4378943" y="2537640"/>
            <a:ext cx="576064" cy="129614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GB" sz="1400" dirty="0">
                <a:solidFill>
                  <a:schemeClr val="tx1"/>
                </a:solidFill>
                <a:latin typeface="+mj-lt"/>
              </a:rPr>
              <a:t>Baseline</a:t>
            </a:r>
          </a:p>
        </p:txBody>
      </p:sp>
      <p:sp>
        <p:nvSpPr>
          <p:cNvPr id="36" name="Down Arrow 35"/>
          <p:cNvSpPr/>
          <p:nvPr/>
        </p:nvSpPr>
        <p:spPr>
          <a:xfrm>
            <a:off x="7824192" y="2564904"/>
            <a:ext cx="576064" cy="129614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GB" sz="1400" dirty="0">
                <a:solidFill>
                  <a:schemeClr val="tx1"/>
                </a:solidFill>
                <a:latin typeface="+mj-lt"/>
              </a:rPr>
              <a:t>Aim</a:t>
            </a:r>
          </a:p>
        </p:txBody>
      </p:sp>
    </p:spTree>
    <p:extLst>
      <p:ext uri="{BB962C8B-B14F-4D97-AF65-F5344CB8AC3E}">
        <p14:creationId xmlns:p14="http://schemas.microsoft.com/office/powerpoint/2010/main" val="1803212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63" presetClass="path" presetSubtype="0" accel="50000" fill="hold" nodeType="clickEffect">
                                  <p:stCondLst>
                                    <p:cond delay="0"/>
                                  </p:stCondLst>
                                  <p:childTnLst>
                                    <p:animMotion origin="layout" path="M 2.77778E-6 -3.38422E-6 L 0.12604 -3.38422E-6 " pathEditMode="relative" rAng="0" ptsTypes="AA">
                                      <p:cBhvr>
                                        <p:cTn id="13" dur="2000" fill="hold"/>
                                        <p:tgtEl>
                                          <p:spTgt spid="37"/>
                                        </p:tgtEl>
                                        <p:attrNameLst>
                                          <p:attrName>ppt_x</p:attrName>
                                          <p:attrName>ppt_y</p:attrName>
                                        </p:attrNameLst>
                                      </p:cBhvr>
                                      <p:rCtr x="630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pPr eaLnBrk="1" hangingPunct="1"/>
            <a:r>
              <a:rPr lang="en-GB" altLang="en-US" sz="4000" b="1">
                <a:solidFill>
                  <a:srgbClr val="C00000"/>
                </a:solidFill>
              </a:rPr>
              <a:t>Endings</a:t>
            </a:r>
          </a:p>
        </p:txBody>
      </p:sp>
      <p:sp>
        <p:nvSpPr>
          <p:cNvPr id="128003" name="Content Placeholder 2"/>
          <p:cNvSpPr>
            <a:spLocks noGrp="1"/>
          </p:cNvSpPr>
          <p:nvPr>
            <p:ph idx="1"/>
          </p:nvPr>
        </p:nvSpPr>
        <p:spPr>
          <a:xfrm>
            <a:off x="2152650" y="1825625"/>
            <a:ext cx="7886700" cy="3619500"/>
          </a:xfrm>
        </p:spPr>
        <p:txBody>
          <a:bodyPr>
            <a:normAutofit lnSpcReduction="10000"/>
          </a:bodyPr>
          <a:lstStyle/>
          <a:p>
            <a:pPr eaLnBrk="1" hangingPunct="1">
              <a:buSzPct val="70000"/>
              <a:buFont typeface="Wingdings" panose="05000000000000000000" pitchFamily="2" charset="2"/>
              <a:buChar char="§"/>
            </a:pPr>
            <a:r>
              <a:rPr lang="en-US" altLang="en-US" sz="2800"/>
              <a:t>Mark endings</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Celebrate achievements</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Note strengths</a:t>
            </a:r>
          </a:p>
          <a:p>
            <a:pPr eaLnBrk="1" hangingPunct="1">
              <a:buSzPct val="70000"/>
              <a:buFont typeface="Wingdings" panose="05000000000000000000" pitchFamily="2" charset="2"/>
              <a:buChar char="§"/>
            </a:pPr>
            <a:endParaRPr lang="en-US" altLang="en-US" sz="2800"/>
          </a:p>
          <a:p>
            <a:pPr eaLnBrk="1" hangingPunct="1">
              <a:buSzPct val="70000"/>
              <a:buFont typeface="Wingdings" panose="05000000000000000000" pitchFamily="2" charset="2"/>
              <a:buChar char="§"/>
            </a:pPr>
            <a:r>
              <a:rPr lang="en-US" altLang="en-US" sz="2800"/>
              <a:t>Leave the door open</a:t>
            </a:r>
          </a:p>
        </p:txBody>
      </p:sp>
    </p:spTree>
    <p:extLst>
      <p:ext uri="{BB962C8B-B14F-4D97-AF65-F5344CB8AC3E}">
        <p14:creationId xmlns:p14="http://schemas.microsoft.com/office/powerpoint/2010/main" val="314550166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9320971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Reflect on practise</a:t>
            </a:r>
            <a:endParaRPr lang="en-GB" dirty="0">
              <a:solidFill>
                <a:srgbClr val="FF0000"/>
              </a:solidFill>
            </a:endParaRPr>
          </a:p>
        </p:txBody>
      </p:sp>
      <p:sp>
        <p:nvSpPr>
          <p:cNvPr id="3" name="Content Placeholder 2"/>
          <p:cNvSpPr>
            <a:spLocks noGrp="1"/>
          </p:cNvSpPr>
          <p:nvPr>
            <p:ph idx="1"/>
          </p:nvPr>
        </p:nvSpPr>
        <p:spPr>
          <a:xfrm>
            <a:off x="677334" y="2794715"/>
            <a:ext cx="8596668" cy="3246647"/>
          </a:xfrm>
        </p:spPr>
        <p:txBody>
          <a:bodyPr>
            <a:normAutofit/>
          </a:bodyPr>
          <a:lstStyle/>
          <a:p>
            <a:r>
              <a:rPr lang="en-GB" sz="2400" dirty="0" smtClean="0"/>
              <a:t>1:1 supervision</a:t>
            </a:r>
          </a:p>
          <a:p>
            <a:r>
              <a:rPr lang="en-GB" sz="2400" dirty="0" smtClean="0"/>
              <a:t>Group supervision</a:t>
            </a:r>
          </a:p>
          <a:p>
            <a:r>
              <a:rPr lang="en-GB" sz="2400" dirty="0" smtClean="0"/>
              <a:t>Case summaries on the system</a:t>
            </a:r>
          </a:p>
          <a:p>
            <a:r>
              <a:rPr lang="en-GB" sz="2400" dirty="0" smtClean="0"/>
              <a:t>Contingency plans well rehearsed with key professionals </a:t>
            </a:r>
          </a:p>
          <a:p>
            <a:r>
              <a:rPr lang="en-GB" sz="2400" dirty="0" smtClean="0"/>
              <a:t>Etc.</a:t>
            </a:r>
            <a:endParaRPr lang="en-GB" sz="2400" dirty="0"/>
          </a:p>
        </p:txBody>
      </p:sp>
    </p:spTree>
    <p:extLst>
      <p:ext uri="{BB962C8B-B14F-4D97-AF65-F5344CB8AC3E}">
        <p14:creationId xmlns:p14="http://schemas.microsoft.com/office/powerpoint/2010/main" val="26134278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a:xfrm>
            <a:off x="2152650" y="365125"/>
            <a:ext cx="7886700" cy="831850"/>
          </a:xfrm>
        </p:spPr>
        <p:txBody>
          <a:bodyPr/>
          <a:lstStyle/>
          <a:p>
            <a:pPr eaLnBrk="1" hangingPunct="1"/>
            <a:r>
              <a:rPr lang="en-GB" altLang="en-US" sz="4000" b="1">
                <a:solidFill>
                  <a:srgbClr val="C00000"/>
                </a:solidFill>
              </a:rPr>
              <a:t>Capturing progress</a:t>
            </a:r>
          </a:p>
        </p:txBody>
      </p:sp>
      <p:sp>
        <p:nvSpPr>
          <p:cNvPr id="132099" name="Content Placeholder 2"/>
          <p:cNvSpPr>
            <a:spLocks noGrp="1"/>
          </p:cNvSpPr>
          <p:nvPr>
            <p:ph idx="1"/>
          </p:nvPr>
        </p:nvSpPr>
        <p:spPr>
          <a:xfrm>
            <a:off x="2152650" y="1412876"/>
            <a:ext cx="7886700" cy="4537075"/>
          </a:xfrm>
        </p:spPr>
        <p:txBody>
          <a:bodyPr rtlCol="0">
            <a:normAutofit fontScale="92500" lnSpcReduction="20000"/>
          </a:bodyPr>
          <a:lstStyle/>
          <a:p>
            <a:pPr eaLnBrk="1" hangingPunct="1">
              <a:buSzPct val="70000"/>
              <a:buFont typeface="Wingdings" panose="05000000000000000000" pitchFamily="2" charset="2"/>
              <a:buChar char="§"/>
              <a:defRPr/>
            </a:pPr>
            <a:r>
              <a:rPr lang="en-GB" altLang="en-US" sz="3000" dirty="0"/>
              <a:t>Family outcome</a:t>
            </a:r>
          </a:p>
          <a:p>
            <a:pPr eaLnBrk="1" hangingPunct="1">
              <a:buSzPct val="70000"/>
              <a:buFont typeface="Wingdings" panose="05000000000000000000" pitchFamily="2" charset="2"/>
              <a:buChar char="§"/>
              <a:defRPr/>
            </a:pPr>
            <a:endParaRPr lang="en-GB" altLang="en-US" sz="1500" dirty="0"/>
          </a:p>
          <a:p>
            <a:pPr eaLnBrk="1" hangingPunct="1">
              <a:buSzPct val="70000"/>
              <a:buFont typeface="Wingdings" panose="05000000000000000000" pitchFamily="2" charset="2"/>
              <a:buChar char="§"/>
              <a:defRPr/>
            </a:pPr>
            <a:r>
              <a:rPr lang="en-GB" altLang="en-US" sz="3000" dirty="0"/>
              <a:t>Strengths</a:t>
            </a:r>
          </a:p>
          <a:p>
            <a:pPr eaLnBrk="1" hangingPunct="1">
              <a:buSzPct val="70000"/>
              <a:buFont typeface="Wingdings" panose="05000000000000000000" pitchFamily="2" charset="2"/>
              <a:buChar char="§"/>
              <a:defRPr/>
            </a:pPr>
            <a:endParaRPr lang="en-GB" altLang="en-US" sz="1500" dirty="0"/>
          </a:p>
          <a:p>
            <a:pPr eaLnBrk="1" hangingPunct="1">
              <a:buSzPct val="70000"/>
              <a:buFont typeface="Wingdings" panose="05000000000000000000" pitchFamily="2" charset="2"/>
              <a:buChar char="§"/>
              <a:defRPr/>
            </a:pPr>
            <a:r>
              <a:rPr lang="en-GB" altLang="en-US" sz="3000" dirty="0"/>
              <a:t>Priority risks (safety/contingency plan)</a:t>
            </a:r>
          </a:p>
          <a:p>
            <a:pPr eaLnBrk="1" hangingPunct="1">
              <a:buSzPct val="70000"/>
              <a:buFont typeface="Wingdings" panose="05000000000000000000" pitchFamily="2" charset="2"/>
              <a:buChar char="§"/>
              <a:defRPr/>
            </a:pPr>
            <a:endParaRPr lang="en-GB" altLang="en-US" sz="1500" dirty="0"/>
          </a:p>
          <a:p>
            <a:pPr eaLnBrk="1" hangingPunct="1">
              <a:buSzPct val="70000"/>
              <a:buFont typeface="Wingdings" panose="05000000000000000000" pitchFamily="2" charset="2"/>
              <a:buChar char="§"/>
              <a:defRPr/>
            </a:pPr>
            <a:r>
              <a:rPr lang="en-GB" altLang="en-US" sz="3000" dirty="0"/>
              <a:t>What needs to happen?</a:t>
            </a:r>
          </a:p>
          <a:p>
            <a:pPr eaLnBrk="1" hangingPunct="1">
              <a:buSzPct val="70000"/>
              <a:buFont typeface="Wingdings" panose="05000000000000000000" pitchFamily="2" charset="2"/>
              <a:buChar char="§"/>
              <a:defRPr/>
            </a:pPr>
            <a:endParaRPr lang="en-GB" altLang="en-US" sz="1500" dirty="0"/>
          </a:p>
          <a:p>
            <a:pPr eaLnBrk="1" hangingPunct="1">
              <a:buSzPct val="70000"/>
              <a:buFont typeface="Wingdings" panose="05000000000000000000" pitchFamily="2" charset="2"/>
              <a:buChar char="§"/>
              <a:defRPr/>
            </a:pPr>
            <a:r>
              <a:rPr lang="en-GB" altLang="en-US" sz="3000" dirty="0"/>
              <a:t>Where are we now?</a:t>
            </a:r>
          </a:p>
          <a:p>
            <a:pPr eaLnBrk="1" hangingPunct="1">
              <a:buSzPct val="70000"/>
              <a:buFont typeface="Wingdings" panose="05000000000000000000" pitchFamily="2" charset="2"/>
              <a:buChar char="§"/>
              <a:defRPr/>
            </a:pPr>
            <a:endParaRPr lang="en-GB" altLang="en-US" sz="1500" dirty="0"/>
          </a:p>
          <a:p>
            <a:pPr eaLnBrk="1" hangingPunct="1">
              <a:buSzPct val="70000"/>
              <a:buFont typeface="Wingdings" panose="05000000000000000000" pitchFamily="2" charset="2"/>
              <a:buChar char="§"/>
              <a:defRPr/>
            </a:pPr>
            <a:r>
              <a:rPr lang="en-GB" altLang="en-US" sz="3000" dirty="0"/>
              <a:t>Where do we want to be?</a:t>
            </a:r>
          </a:p>
          <a:p>
            <a:pPr eaLnBrk="1" hangingPunct="1">
              <a:defRPr/>
            </a:pPr>
            <a:endParaRPr lang="en-GB" altLang="en-US" dirty="0"/>
          </a:p>
          <a:p>
            <a:pPr eaLnBrk="1" hangingPunct="1">
              <a:defRPr/>
            </a:pPr>
            <a:endParaRPr lang="en-GB" altLang="en-US" dirty="0"/>
          </a:p>
        </p:txBody>
      </p:sp>
    </p:spTree>
    <p:extLst>
      <p:ext uri="{BB962C8B-B14F-4D97-AF65-F5344CB8AC3E}">
        <p14:creationId xmlns:p14="http://schemas.microsoft.com/office/powerpoint/2010/main" val="287252064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2152650" y="549276"/>
            <a:ext cx="7886700" cy="758825"/>
          </a:xfrm>
        </p:spPr>
        <p:txBody>
          <a:bodyPr/>
          <a:lstStyle/>
          <a:p>
            <a:pPr eaLnBrk="1" hangingPunct="1"/>
            <a:r>
              <a:rPr lang="en-GB" altLang="en-US" sz="4000" b="1">
                <a:solidFill>
                  <a:srgbClr val="C00000"/>
                </a:solidFill>
              </a:rPr>
              <a:t>Exercise</a:t>
            </a:r>
          </a:p>
        </p:txBody>
      </p:sp>
      <p:sp>
        <p:nvSpPr>
          <p:cNvPr id="130051" name="Content Placeholder 2"/>
          <p:cNvSpPr>
            <a:spLocks noGrp="1"/>
          </p:cNvSpPr>
          <p:nvPr>
            <p:ph idx="1"/>
          </p:nvPr>
        </p:nvSpPr>
        <p:spPr>
          <a:xfrm>
            <a:off x="1287887" y="1957589"/>
            <a:ext cx="8751463" cy="4340180"/>
          </a:xfrm>
        </p:spPr>
        <p:txBody>
          <a:bodyPr>
            <a:normAutofit fontScale="85000" lnSpcReduction="20000"/>
          </a:bodyPr>
          <a:lstStyle/>
          <a:p>
            <a:pPr eaLnBrk="1" hangingPunct="1">
              <a:buSzPct val="70000"/>
              <a:buFont typeface="Wingdings" panose="05000000000000000000" pitchFamily="2" charset="2"/>
              <a:buChar char="§"/>
            </a:pPr>
            <a:r>
              <a:rPr lang="en-GB" altLang="en-US" sz="2800" dirty="0"/>
              <a:t>One person bring a case</a:t>
            </a:r>
          </a:p>
          <a:p>
            <a:pPr eaLnBrk="1" hangingPunct="1">
              <a:buSzPct val="70000"/>
              <a:buFont typeface="Wingdings" panose="05000000000000000000" pitchFamily="2" charset="2"/>
              <a:buChar char="§"/>
            </a:pPr>
            <a:r>
              <a:rPr lang="en-GB" altLang="en-US" sz="2800" dirty="0"/>
              <a:t>One person explore the case </a:t>
            </a:r>
          </a:p>
          <a:p>
            <a:pPr eaLnBrk="1" hangingPunct="1">
              <a:buSzPct val="70000"/>
              <a:buFont typeface="Wingdings" panose="05000000000000000000" pitchFamily="2" charset="2"/>
              <a:buChar char="§"/>
            </a:pPr>
            <a:r>
              <a:rPr lang="en-GB" altLang="en-US" sz="2800" dirty="0"/>
              <a:t>Considering the headings</a:t>
            </a:r>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One person observe and write down the main issues under each </a:t>
            </a:r>
            <a:r>
              <a:rPr lang="en-GB" altLang="en-US" sz="2800" dirty="0" smtClean="0"/>
              <a:t>heading</a:t>
            </a:r>
          </a:p>
          <a:p>
            <a:pPr eaLnBrk="1" hangingPunct="1">
              <a:buSzPct val="70000"/>
              <a:buFont typeface="Wingdings" panose="05000000000000000000" pitchFamily="2" charset="2"/>
              <a:buChar char="§"/>
            </a:pPr>
            <a:endParaRPr lang="en-GB" altLang="en-US" sz="2800" dirty="0" smtClean="0"/>
          </a:p>
          <a:p>
            <a:pPr eaLnBrk="1" hangingPunct="1">
              <a:buSzPct val="70000"/>
              <a:buFont typeface="Wingdings" panose="05000000000000000000" pitchFamily="2" charset="2"/>
              <a:buChar char="§"/>
            </a:pPr>
            <a:r>
              <a:rPr lang="en-GB" altLang="en-US" sz="2800" dirty="0" smtClean="0"/>
              <a:t>At the end of the exercise the observer reads out what they have written and agree ,expand or revisit. </a:t>
            </a:r>
            <a:endParaRPr lang="en-GB" altLang="en-US" sz="2800" dirty="0"/>
          </a:p>
          <a:p>
            <a:pPr eaLnBrk="1" hangingPunct="1">
              <a:buSzPct val="70000"/>
              <a:buFont typeface="Wingdings" panose="05000000000000000000" pitchFamily="2" charset="2"/>
              <a:buChar char="§"/>
            </a:pPr>
            <a:endParaRPr lang="en-GB" altLang="en-US" sz="2800" dirty="0"/>
          </a:p>
          <a:p>
            <a:pPr eaLnBrk="1" hangingPunct="1">
              <a:buSzPct val="70000"/>
              <a:buFont typeface="Wingdings" panose="05000000000000000000" pitchFamily="2" charset="2"/>
              <a:buChar char="§"/>
            </a:pPr>
            <a:r>
              <a:rPr lang="en-GB" altLang="en-US" sz="2800" dirty="0"/>
              <a:t>Share and discuss</a:t>
            </a:r>
          </a:p>
        </p:txBody>
      </p:sp>
    </p:spTree>
    <p:extLst>
      <p:ext uri="{BB962C8B-B14F-4D97-AF65-F5344CB8AC3E}">
        <p14:creationId xmlns:p14="http://schemas.microsoft.com/office/powerpoint/2010/main" val="841514003"/>
      </p:ext>
    </p:extLst>
  </p:cSld>
  <p:clrMapOvr>
    <a:masterClrMapping/>
  </p:clrMapOvr>
  <p:transition spd="slow"/>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2152650" y="404813"/>
            <a:ext cx="7886700" cy="1325562"/>
          </a:xfrm>
        </p:spPr>
        <p:txBody>
          <a:bodyPr/>
          <a:lstStyle/>
          <a:p>
            <a:pPr eaLnBrk="1" hangingPunct="1"/>
            <a:r>
              <a:rPr lang="en-GB" altLang="en-US" sz="4000" b="1" dirty="0">
                <a:solidFill>
                  <a:srgbClr val="FF0000"/>
                </a:solidFill>
              </a:rPr>
              <a:t>From good beginnings to best </a:t>
            </a:r>
            <a:r>
              <a:rPr lang="en-GB" altLang="en-US" sz="4000" b="1" dirty="0" smtClean="0">
                <a:solidFill>
                  <a:srgbClr val="FF0000"/>
                </a:solidFill>
              </a:rPr>
              <a:t>outcomes: summary:</a:t>
            </a:r>
            <a:endParaRPr lang="en-GB" altLang="en-US" sz="4000" b="1" dirty="0">
              <a:solidFill>
                <a:srgbClr val="FF0000"/>
              </a:solidFill>
            </a:endParaRPr>
          </a:p>
        </p:txBody>
      </p:sp>
      <p:sp>
        <p:nvSpPr>
          <p:cNvPr id="161795" name="Rectangle 3"/>
          <p:cNvSpPr>
            <a:spLocks noGrp="1" noChangeArrowheads="1"/>
          </p:cNvSpPr>
          <p:nvPr>
            <p:ph idx="1"/>
          </p:nvPr>
        </p:nvSpPr>
        <p:spPr/>
        <p:txBody>
          <a:bodyPr rtlCol="0">
            <a:normAutofit lnSpcReduction="10000"/>
          </a:bodyPr>
          <a:lstStyle/>
          <a:p>
            <a:pPr eaLnBrk="1" fontAlgn="auto" hangingPunct="1">
              <a:spcAft>
                <a:spcPts val="0"/>
              </a:spcAft>
              <a:buSzPct val="70000"/>
              <a:buFont typeface="Wingdings" panose="05000000000000000000" pitchFamily="2" charset="2"/>
              <a:buChar char="§"/>
              <a:defRPr/>
            </a:pPr>
            <a:r>
              <a:rPr lang="en-GB" altLang="en-US" sz="1800" dirty="0"/>
              <a:t>Listen to where all key people are and get alongside</a:t>
            </a:r>
          </a:p>
          <a:p>
            <a:pPr eaLnBrk="1" fontAlgn="auto" hangingPunct="1">
              <a:spcAft>
                <a:spcPts val="0"/>
              </a:spcAft>
              <a:buSzPct val="70000"/>
              <a:buFont typeface="Wingdings" panose="05000000000000000000" pitchFamily="2" charset="2"/>
              <a:buChar char="§"/>
              <a:defRPr/>
            </a:pPr>
            <a:r>
              <a:rPr lang="en-GB" altLang="en-US" sz="1800" dirty="0"/>
              <a:t>Reflect feelings and meanings</a:t>
            </a:r>
          </a:p>
          <a:p>
            <a:pPr eaLnBrk="1" fontAlgn="auto" hangingPunct="1">
              <a:spcAft>
                <a:spcPts val="0"/>
              </a:spcAft>
              <a:buSzPct val="70000"/>
              <a:buFont typeface="Wingdings" panose="05000000000000000000" pitchFamily="2" charset="2"/>
              <a:buChar char="§"/>
              <a:defRPr/>
            </a:pPr>
            <a:r>
              <a:rPr lang="en-GB" altLang="en-US" sz="1800" dirty="0"/>
              <a:t>Lower natural defences, build trust-reflect-empathise</a:t>
            </a:r>
          </a:p>
          <a:p>
            <a:pPr eaLnBrk="1" fontAlgn="auto" hangingPunct="1">
              <a:spcAft>
                <a:spcPts val="0"/>
              </a:spcAft>
              <a:buSzPct val="70000"/>
              <a:buFont typeface="Wingdings" panose="05000000000000000000" pitchFamily="2" charset="2"/>
              <a:buChar char="§"/>
              <a:defRPr/>
            </a:pPr>
            <a:r>
              <a:rPr lang="en-GB" altLang="en-US" sz="1800" dirty="0"/>
              <a:t>Use key questions to help people explore change</a:t>
            </a:r>
          </a:p>
          <a:p>
            <a:pPr eaLnBrk="1" fontAlgn="auto" hangingPunct="1">
              <a:spcAft>
                <a:spcPts val="0"/>
              </a:spcAft>
              <a:buSzPct val="70000"/>
              <a:buFont typeface="Wingdings" panose="05000000000000000000" pitchFamily="2" charset="2"/>
              <a:buChar char="§"/>
              <a:defRPr/>
            </a:pPr>
            <a:r>
              <a:rPr lang="en-GB" altLang="en-US" sz="1800" dirty="0"/>
              <a:t>Reflect feelings and meanings</a:t>
            </a:r>
          </a:p>
          <a:p>
            <a:pPr eaLnBrk="1" fontAlgn="auto" hangingPunct="1">
              <a:spcAft>
                <a:spcPts val="0"/>
              </a:spcAft>
              <a:buSzPct val="70000"/>
              <a:buFont typeface="Wingdings" panose="05000000000000000000" pitchFamily="2" charset="2"/>
              <a:buChar char="§"/>
              <a:defRPr/>
            </a:pPr>
            <a:r>
              <a:rPr lang="en-GB" altLang="en-US" sz="1800" dirty="0"/>
              <a:t>Notice strengths, values, beliefs and reflect these</a:t>
            </a:r>
          </a:p>
          <a:p>
            <a:pPr eaLnBrk="1" fontAlgn="auto" hangingPunct="1">
              <a:spcAft>
                <a:spcPts val="0"/>
              </a:spcAft>
              <a:buSzPct val="70000"/>
              <a:buFont typeface="Wingdings" panose="05000000000000000000" pitchFamily="2" charset="2"/>
              <a:buChar char="§"/>
              <a:defRPr/>
            </a:pPr>
            <a:r>
              <a:rPr lang="en-GB" altLang="en-US" sz="1800" dirty="0"/>
              <a:t>Resist taking a side in the argument for change</a:t>
            </a:r>
          </a:p>
          <a:p>
            <a:pPr eaLnBrk="1" fontAlgn="auto" hangingPunct="1">
              <a:spcAft>
                <a:spcPts val="0"/>
              </a:spcAft>
              <a:buSzPct val="70000"/>
              <a:buFont typeface="Wingdings" panose="05000000000000000000" pitchFamily="2" charset="2"/>
              <a:buChar char="§"/>
              <a:defRPr/>
            </a:pPr>
            <a:r>
              <a:rPr lang="en-GB" altLang="en-US" sz="1800" dirty="0"/>
              <a:t>Consider how to maximise ownership of the plan</a:t>
            </a:r>
          </a:p>
          <a:p>
            <a:pPr eaLnBrk="1" fontAlgn="auto" hangingPunct="1">
              <a:spcAft>
                <a:spcPts val="0"/>
              </a:spcAft>
              <a:buSzPct val="70000"/>
              <a:buFont typeface="Wingdings" panose="05000000000000000000" pitchFamily="2" charset="2"/>
              <a:buChar char="§"/>
              <a:defRPr/>
            </a:pPr>
            <a:r>
              <a:rPr lang="en-GB" altLang="en-US" sz="1800" dirty="0"/>
              <a:t>Reflect feelings, meanings, values and strengths</a:t>
            </a:r>
          </a:p>
          <a:p>
            <a:pPr eaLnBrk="1" fontAlgn="auto" hangingPunct="1">
              <a:spcAft>
                <a:spcPts val="0"/>
              </a:spcAft>
              <a:buSzPct val="70000"/>
              <a:buFont typeface="Wingdings" panose="05000000000000000000" pitchFamily="2" charset="2"/>
              <a:buChar char="§"/>
              <a:defRPr/>
            </a:pPr>
            <a:r>
              <a:rPr lang="en-GB" altLang="en-US" sz="1800" dirty="0"/>
              <a:t>Assist in articulating and refining outcomes </a:t>
            </a:r>
          </a:p>
          <a:p>
            <a:pPr eaLnBrk="1" fontAlgn="auto" hangingPunct="1">
              <a:spcAft>
                <a:spcPts val="0"/>
              </a:spcAft>
              <a:buSzPct val="70000"/>
              <a:buFont typeface="Wingdings" panose="05000000000000000000" pitchFamily="2" charset="2"/>
              <a:buChar char="§"/>
              <a:defRPr/>
            </a:pPr>
            <a:r>
              <a:rPr lang="en-GB" altLang="en-US" sz="1800" dirty="0"/>
              <a:t>Acknowledge challenges and explore choices</a:t>
            </a:r>
          </a:p>
          <a:p>
            <a:pPr eaLnBrk="1" fontAlgn="auto" hangingPunct="1">
              <a:spcAft>
                <a:spcPts val="0"/>
              </a:spcAft>
              <a:buSzPct val="70000"/>
              <a:buFont typeface="Wingdings" panose="05000000000000000000" pitchFamily="2" charset="2"/>
              <a:buChar char="§"/>
              <a:defRPr/>
            </a:pPr>
            <a:r>
              <a:rPr lang="en-GB" altLang="en-US" sz="1800" dirty="0"/>
              <a:t>Notice strengths, achievements , autonomy (good enough for me)</a:t>
            </a:r>
          </a:p>
          <a:p>
            <a:pPr eaLnBrk="1" fontAlgn="auto" hangingPunct="1">
              <a:spcAft>
                <a:spcPts val="0"/>
              </a:spcAft>
              <a:buSzPct val="70000"/>
              <a:buFont typeface="Wingdings" panose="05000000000000000000" pitchFamily="2" charset="2"/>
              <a:buChar char="§"/>
              <a:defRPr/>
            </a:pPr>
            <a:r>
              <a:rPr lang="en-GB" altLang="en-US" sz="1800" dirty="0"/>
              <a:t>Know when outcomes are achieved and sustained</a:t>
            </a:r>
          </a:p>
          <a:p>
            <a:pPr eaLnBrk="1" fontAlgn="auto" hangingPunct="1">
              <a:spcAft>
                <a:spcPts val="0"/>
              </a:spcAft>
              <a:defRPr/>
            </a:pPr>
            <a:endParaRPr lang="en-GB" altLang="en-US" sz="2000" dirty="0"/>
          </a:p>
        </p:txBody>
      </p:sp>
    </p:spTree>
    <p:extLst>
      <p:ext uri="{BB962C8B-B14F-4D97-AF65-F5344CB8AC3E}">
        <p14:creationId xmlns:p14="http://schemas.microsoft.com/office/powerpoint/2010/main" val="27032788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Next session</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Who </a:t>
            </a:r>
          </a:p>
          <a:p>
            <a:r>
              <a:rPr lang="en-GB" dirty="0" smtClean="0"/>
              <a:t>Where </a:t>
            </a:r>
          </a:p>
          <a:p>
            <a:r>
              <a:rPr lang="en-GB" dirty="0" smtClean="0"/>
              <a:t>When</a:t>
            </a:r>
          </a:p>
          <a:p>
            <a:endParaRPr lang="en-GB" dirty="0"/>
          </a:p>
          <a:p>
            <a:r>
              <a:rPr lang="en-GB" dirty="0" smtClean="0"/>
              <a:t>Supportive materials</a:t>
            </a:r>
          </a:p>
          <a:p>
            <a:endParaRPr lang="en-GB" dirty="0"/>
          </a:p>
          <a:p>
            <a:endParaRPr lang="en-GB" dirty="0" smtClean="0"/>
          </a:p>
          <a:p>
            <a:r>
              <a:rPr lang="en-GB" dirty="0" smtClean="0"/>
              <a:t>Evaluations</a:t>
            </a:r>
          </a:p>
          <a:p>
            <a:endParaRPr lang="en-GB" dirty="0"/>
          </a:p>
          <a:p>
            <a:r>
              <a:rPr lang="en-GB" dirty="0" smtClean="0"/>
              <a:t>Last thoughts </a:t>
            </a:r>
          </a:p>
          <a:p>
            <a:r>
              <a:rPr lang="en-GB" dirty="0" smtClean="0"/>
              <a:t>close</a:t>
            </a:r>
            <a:endParaRPr lang="en-GB" dirty="0"/>
          </a:p>
        </p:txBody>
      </p:sp>
    </p:spTree>
    <p:extLst>
      <p:ext uri="{BB962C8B-B14F-4D97-AF65-F5344CB8AC3E}">
        <p14:creationId xmlns:p14="http://schemas.microsoft.com/office/powerpoint/2010/main" val="1002128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152650" y="620713"/>
            <a:ext cx="7886700" cy="1079500"/>
          </a:xfrm>
        </p:spPr>
        <p:txBody>
          <a:bodyPr/>
          <a:lstStyle/>
          <a:p>
            <a:pPr eaLnBrk="1" hangingPunct="1"/>
            <a:r>
              <a:rPr lang="en-GB" altLang="en-US" dirty="0" smtClean="0">
                <a:solidFill>
                  <a:srgbClr val="FF0000"/>
                </a:solidFill>
              </a:rPr>
              <a:t>Your interest in today</a:t>
            </a:r>
          </a:p>
        </p:txBody>
      </p:sp>
      <p:sp>
        <p:nvSpPr>
          <p:cNvPr id="16387" name="Content Placeholder 2"/>
          <p:cNvSpPr>
            <a:spLocks noGrp="1"/>
          </p:cNvSpPr>
          <p:nvPr>
            <p:ph idx="1"/>
          </p:nvPr>
        </p:nvSpPr>
        <p:spPr>
          <a:xfrm>
            <a:off x="2152651" y="1506828"/>
            <a:ext cx="7902575" cy="3865273"/>
          </a:xfrm>
        </p:spPr>
        <p:txBody>
          <a:bodyPr>
            <a:normAutofit fontScale="85000" lnSpcReduction="20000"/>
          </a:bodyPr>
          <a:lstStyle/>
          <a:p>
            <a:pPr eaLnBrk="1" hangingPunct="1"/>
            <a:r>
              <a:rPr lang="en-GB" altLang="en-US" sz="2600" dirty="0"/>
              <a:t>What particularly interests you</a:t>
            </a:r>
            <a:r>
              <a:rPr lang="en-GB" altLang="en-US" sz="2600" dirty="0" smtClean="0"/>
              <a:t>?</a:t>
            </a:r>
          </a:p>
          <a:p>
            <a:pPr eaLnBrk="1" hangingPunct="1"/>
            <a:endParaRPr lang="en-GB" altLang="en-US" sz="2600" dirty="0" smtClean="0"/>
          </a:p>
          <a:p>
            <a:pPr eaLnBrk="1" hangingPunct="1"/>
            <a:endParaRPr lang="en-GB" altLang="en-US" sz="2600" dirty="0"/>
          </a:p>
          <a:p>
            <a:pPr eaLnBrk="1" hangingPunct="1"/>
            <a:r>
              <a:rPr lang="en-GB" altLang="en-US" sz="2600" dirty="0" smtClean="0"/>
              <a:t>What are the issues facing you and your service users?</a:t>
            </a:r>
            <a:endParaRPr lang="en-GB" altLang="en-US" sz="2600" dirty="0"/>
          </a:p>
          <a:p>
            <a:pPr eaLnBrk="1" hangingPunct="1"/>
            <a:endParaRPr lang="en-GB" altLang="en-US" sz="2600" dirty="0"/>
          </a:p>
          <a:p>
            <a:pPr eaLnBrk="1" hangingPunct="1"/>
            <a:endParaRPr lang="en-GB" altLang="en-US" sz="2600" dirty="0"/>
          </a:p>
          <a:p>
            <a:pPr eaLnBrk="1" hangingPunct="1"/>
            <a:r>
              <a:rPr lang="en-GB" altLang="en-US" sz="2600" dirty="0"/>
              <a:t>Brief introductions and </a:t>
            </a:r>
            <a:r>
              <a:rPr lang="en-GB" altLang="en-US" sz="2600" dirty="0" smtClean="0"/>
              <a:t>discussions, </a:t>
            </a:r>
            <a:r>
              <a:rPr lang="en-GB" altLang="en-US" sz="2600" dirty="0"/>
              <a:t>share your thoughts</a:t>
            </a:r>
          </a:p>
          <a:p>
            <a:pPr eaLnBrk="1" hangingPunct="1"/>
            <a:endParaRPr lang="en-GB" altLang="en-US" sz="2000" dirty="0"/>
          </a:p>
          <a:p>
            <a:pPr eaLnBrk="1" hangingPunct="1"/>
            <a:endParaRPr lang="en-GB" altLang="en-US" sz="2000" dirty="0"/>
          </a:p>
          <a:p>
            <a:pPr marL="0" indent="0" eaLnBrk="1" hangingPunct="1">
              <a:buNone/>
            </a:pPr>
            <a:r>
              <a:rPr lang="en-GB" altLang="en-US" sz="2000" dirty="0" smtClean="0"/>
              <a:t> </a:t>
            </a:r>
            <a:endParaRPr lang="en-GB" altLang="en-US" sz="2000" dirty="0"/>
          </a:p>
        </p:txBody>
      </p:sp>
    </p:spTree>
    <p:extLst>
      <p:ext uri="{BB962C8B-B14F-4D97-AF65-F5344CB8AC3E}">
        <p14:creationId xmlns:p14="http://schemas.microsoft.com/office/powerpoint/2010/main" val="3493810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7">
                                            <p:txEl>
                                              <p:pRg st="3" end="3"/>
                                            </p:txEl>
                                          </p:spTgt>
                                        </p:tgtEl>
                                        <p:attrNameLst>
                                          <p:attrName>style.visibility</p:attrName>
                                        </p:attrNameLst>
                                      </p:cBhvr>
                                      <p:to>
                                        <p:strVal val="visible"/>
                                      </p:to>
                                    </p:set>
                                    <p:animEffect transition="in" filter="fade">
                                      <p:cBhvr>
                                        <p:cTn id="14" dur="1000"/>
                                        <p:tgtEl>
                                          <p:spTgt spid="16387">
                                            <p:txEl>
                                              <p:pRg st="3" end="3"/>
                                            </p:txEl>
                                          </p:spTgt>
                                        </p:tgtEl>
                                      </p:cBhvr>
                                    </p:animEffect>
                                    <p:anim calcmode="lin" valueType="num">
                                      <p:cBhvr>
                                        <p:cTn id="15"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16387">
                                            <p:txEl>
                                              <p:pRg st="6" end="6"/>
                                            </p:txEl>
                                          </p:spTgt>
                                        </p:tgtEl>
                                        <p:attrNameLst>
                                          <p:attrName>style.visibility</p:attrName>
                                        </p:attrNameLst>
                                      </p:cBhvr>
                                      <p:to>
                                        <p:strVal val="visible"/>
                                      </p:to>
                                    </p:set>
                                    <p:animEffect transition="in" filter="fade">
                                      <p:cBhvr>
                                        <p:cTn id="21" dur="1000"/>
                                        <p:tgtEl>
                                          <p:spTgt spid="16387">
                                            <p:txEl>
                                              <p:pRg st="6" end="6"/>
                                            </p:txEl>
                                          </p:spTgt>
                                        </p:tgtEl>
                                      </p:cBhvr>
                                    </p:animEffect>
                                    <p:anim calcmode="lin" valueType="num">
                                      <p:cBhvr>
                                        <p:cTn id="22" dur="1000" fill="hold"/>
                                        <p:tgtEl>
                                          <p:spTgt spid="16387">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16387">
                                            <p:txEl>
                                              <p:pRg st="9" end="9"/>
                                            </p:txEl>
                                          </p:spTgt>
                                        </p:tgtEl>
                                        <p:attrNameLst>
                                          <p:attrName>style.visibility</p:attrName>
                                        </p:attrNameLst>
                                      </p:cBhvr>
                                      <p:to>
                                        <p:strVal val="visible"/>
                                      </p:to>
                                    </p:set>
                                    <p:animEffect transition="in" filter="fade">
                                      <p:cBhvr>
                                        <p:cTn id="28" dur="1000"/>
                                        <p:tgtEl>
                                          <p:spTgt spid="16387">
                                            <p:txEl>
                                              <p:pRg st="9" end="9"/>
                                            </p:txEl>
                                          </p:spTgt>
                                        </p:tgtEl>
                                      </p:cBhvr>
                                    </p:animEffect>
                                    <p:anim calcmode="lin" valueType="num">
                                      <p:cBhvr>
                                        <p:cTn id="29" dur="1000" fill="hold"/>
                                        <p:tgtEl>
                                          <p:spTgt spid="16387">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16387">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a:xfrm>
            <a:off x="2063750" y="365126"/>
            <a:ext cx="7975600" cy="976313"/>
          </a:xfrm>
        </p:spPr>
        <p:txBody>
          <a:bodyPr/>
          <a:lstStyle/>
          <a:p>
            <a:pPr eaLnBrk="1" hangingPunct="1"/>
            <a:r>
              <a:rPr lang="en-GB" altLang="en-US" sz="4000" b="1" dirty="0">
                <a:solidFill>
                  <a:srgbClr val="FF0000"/>
                </a:solidFill>
              </a:rPr>
              <a:t>Social services wellbeing act!</a:t>
            </a:r>
          </a:p>
        </p:txBody>
      </p:sp>
      <p:sp>
        <p:nvSpPr>
          <p:cNvPr id="3" name="Content Placeholder 2"/>
          <p:cNvSpPr>
            <a:spLocks noGrp="1"/>
          </p:cNvSpPr>
          <p:nvPr>
            <p:ph idx="1"/>
          </p:nvPr>
        </p:nvSpPr>
        <p:spPr>
          <a:xfrm>
            <a:off x="2063750" y="1484314"/>
            <a:ext cx="8237538" cy="4537075"/>
          </a:xfrm>
        </p:spPr>
        <p:txBody>
          <a:bodyPr rtlCol="0">
            <a:normAutofit fontScale="92500" lnSpcReduction="20000"/>
          </a:bodyPr>
          <a:lstStyle/>
          <a:p>
            <a:pPr>
              <a:buSzPct val="70000"/>
              <a:buFont typeface="Wingdings" panose="05000000000000000000" pitchFamily="2" charset="2"/>
              <a:buChar char="§"/>
              <a:defRPr/>
            </a:pPr>
            <a:r>
              <a:rPr lang="en-GB" altLang="en-US" sz="2800" dirty="0"/>
              <a:t>Where does a sense of wellbeing come from?</a:t>
            </a:r>
          </a:p>
          <a:p>
            <a:pPr>
              <a:buSzPct val="70000"/>
              <a:buFont typeface="Wingdings" panose="05000000000000000000" pitchFamily="2" charset="2"/>
              <a:buChar char="§"/>
              <a:defRPr/>
            </a:pPr>
            <a:r>
              <a:rPr lang="en-GB" altLang="en-US" sz="2800" dirty="0"/>
              <a:t>Relationships</a:t>
            </a:r>
          </a:p>
          <a:p>
            <a:pPr>
              <a:buSzPct val="70000"/>
              <a:buFont typeface="Wingdings" panose="05000000000000000000" pitchFamily="2" charset="2"/>
              <a:buChar char="§"/>
              <a:defRPr/>
            </a:pPr>
            <a:r>
              <a:rPr lang="en-GB" altLang="en-US" sz="2800" dirty="0"/>
              <a:t>Feeling loved</a:t>
            </a:r>
          </a:p>
          <a:p>
            <a:pPr>
              <a:buSzPct val="70000"/>
              <a:buFont typeface="Wingdings" panose="05000000000000000000" pitchFamily="2" charset="2"/>
              <a:buChar char="§"/>
              <a:defRPr/>
            </a:pPr>
            <a:r>
              <a:rPr lang="en-GB" altLang="en-US" sz="2800" dirty="0"/>
              <a:t>Feeling respected</a:t>
            </a:r>
          </a:p>
          <a:p>
            <a:pPr>
              <a:buSzPct val="70000"/>
              <a:buFont typeface="Wingdings" panose="05000000000000000000" pitchFamily="2" charset="2"/>
              <a:buChar char="§"/>
              <a:defRPr/>
            </a:pPr>
            <a:r>
              <a:rPr lang="en-GB" altLang="en-US" sz="2800" dirty="0"/>
              <a:t>A Sense of purpose</a:t>
            </a:r>
          </a:p>
          <a:p>
            <a:pPr>
              <a:buSzPct val="70000"/>
              <a:buFont typeface="Wingdings" panose="05000000000000000000" pitchFamily="2" charset="2"/>
              <a:buChar char="§"/>
              <a:defRPr/>
            </a:pPr>
            <a:r>
              <a:rPr lang="en-GB" altLang="en-US" sz="2800" dirty="0"/>
              <a:t>Making a useful contribution</a:t>
            </a:r>
          </a:p>
          <a:p>
            <a:pPr>
              <a:buSzPct val="70000"/>
              <a:buFont typeface="Wingdings" panose="05000000000000000000" pitchFamily="2" charset="2"/>
              <a:buChar char="§"/>
              <a:defRPr/>
            </a:pPr>
            <a:r>
              <a:rPr lang="en-GB" altLang="en-US" sz="2800" dirty="0"/>
              <a:t>And sometimes the little things in every day that makes life feel worthwhile </a:t>
            </a:r>
          </a:p>
          <a:p>
            <a:pPr>
              <a:buSzPct val="70000"/>
              <a:buFont typeface="Wingdings" panose="05000000000000000000" pitchFamily="2" charset="2"/>
              <a:buChar char="§"/>
              <a:defRPr/>
            </a:pPr>
            <a:r>
              <a:rPr lang="en-GB" altLang="en-US" sz="2800" dirty="0"/>
              <a:t>Outcomes?</a:t>
            </a:r>
          </a:p>
          <a:p>
            <a:pPr>
              <a:buSzPct val="70000"/>
              <a:buFont typeface="Wingdings" panose="05000000000000000000" pitchFamily="2" charset="2"/>
              <a:buChar char="§"/>
              <a:defRPr/>
            </a:pPr>
            <a:r>
              <a:rPr lang="en-GB" altLang="en-US" sz="2800" dirty="0"/>
              <a:t>Its much more than an academic process</a:t>
            </a:r>
          </a:p>
          <a:p>
            <a:pPr marL="0" indent="0">
              <a:buNone/>
              <a:defRPr/>
            </a:pPr>
            <a:endParaRPr lang="en-GB" altLang="en-US" dirty="0"/>
          </a:p>
        </p:txBody>
      </p:sp>
    </p:spTree>
    <p:extLst>
      <p:ext uri="{BB962C8B-B14F-4D97-AF65-F5344CB8AC3E}">
        <p14:creationId xmlns:p14="http://schemas.microsoft.com/office/powerpoint/2010/main" val="3090602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2022</TotalTime>
  <Words>3683</Words>
  <Application>Microsoft Office PowerPoint</Application>
  <PresentationFormat>Widescreen</PresentationFormat>
  <Paragraphs>614</Paragraphs>
  <Slides>79</Slides>
  <Notes>4</Notes>
  <HiddenSlides>2</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79</vt:i4>
      </vt:variant>
    </vt:vector>
  </HeadingPairs>
  <TitlesOfParts>
    <vt:vector size="91" baseType="lpstr">
      <vt:lpstr>Aparajita</vt:lpstr>
      <vt:lpstr>Arial</vt:lpstr>
      <vt:lpstr>Calibri</vt:lpstr>
      <vt:lpstr>Calibri Light</vt:lpstr>
      <vt:lpstr>Times New Roman</vt:lpstr>
      <vt:lpstr>Trebuchet MS</vt:lpstr>
      <vt:lpstr>Tw Cen MT</vt:lpstr>
      <vt:lpstr>Verdana</vt:lpstr>
      <vt:lpstr>Wingdings</vt:lpstr>
      <vt:lpstr>Wingdings 3</vt:lpstr>
      <vt:lpstr>Facet</vt:lpstr>
      <vt:lpstr>Office Theme</vt:lpstr>
      <vt:lpstr> Collaborative communication skills</vt:lpstr>
      <vt:lpstr>Strengths Based Practice</vt:lpstr>
      <vt:lpstr>Guiding principle:</vt:lpstr>
      <vt:lpstr>National Outcomes Framework: Key element of the transformational change</vt:lpstr>
      <vt:lpstr>The context</vt:lpstr>
      <vt:lpstr>Context</vt:lpstr>
      <vt:lpstr>Principles underpinning reform :  </vt:lpstr>
      <vt:lpstr>Your interest in today</vt:lpstr>
      <vt:lpstr>Social services wellbeing act!</vt:lpstr>
      <vt:lpstr>So our response needs to be holistic</vt:lpstr>
      <vt:lpstr>The changes people face are challenging</vt:lpstr>
      <vt:lpstr> Imagine  </vt:lpstr>
      <vt:lpstr>A bad start!</vt:lpstr>
      <vt:lpstr>Managing your life</vt:lpstr>
      <vt:lpstr>Changing things is never easy</vt:lpstr>
      <vt:lpstr>Empathy and Understanding</vt:lpstr>
      <vt:lpstr>The most important elements of good communication?</vt:lpstr>
      <vt:lpstr>Skilled and Sensitive Conversations</vt:lpstr>
      <vt:lpstr>Relationship based practise</vt:lpstr>
      <vt:lpstr>Focussing our skills</vt:lpstr>
      <vt:lpstr>Empathy Client defence and Disclosure</vt:lpstr>
      <vt:lpstr>Investment in skilled listening from the outset</vt:lpstr>
      <vt:lpstr> Conversational Traps</vt:lpstr>
      <vt:lpstr>PowerPoint Presentation</vt:lpstr>
      <vt:lpstr>The essence</vt:lpstr>
      <vt:lpstr>Principles of effective communication</vt:lpstr>
      <vt:lpstr>Effective practitioners</vt:lpstr>
      <vt:lpstr>Core Skills </vt:lpstr>
      <vt:lpstr>Reflective Listening</vt:lpstr>
      <vt:lpstr>The power of reflection</vt:lpstr>
      <vt:lpstr>Your professional intuition</vt:lpstr>
      <vt:lpstr>The conversation matters</vt:lpstr>
      <vt:lpstr>Demo</vt:lpstr>
      <vt:lpstr>Asking Questions</vt:lpstr>
      <vt:lpstr>Summarising</vt:lpstr>
      <vt:lpstr>Skills Practice</vt:lpstr>
      <vt:lpstr>Break</vt:lpstr>
      <vt:lpstr>Notice &amp; reflect on strengths</vt:lpstr>
      <vt:lpstr>Noticing strengths Exercise</vt:lpstr>
      <vt:lpstr>Feedback </vt:lpstr>
      <vt:lpstr>Welcome back Day 2 </vt:lpstr>
      <vt:lpstr>Key questions at referral Early conversations </vt:lpstr>
      <vt:lpstr>Engaging familes</vt:lpstr>
      <vt:lpstr>First contact</vt:lpstr>
      <vt:lpstr>The Skills </vt:lpstr>
      <vt:lpstr>Imagine</vt:lpstr>
      <vt:lpstr>Skilled staff work with the feelings that lie behind the behaviour</vt:lpstr>
      <vt:lpstr>Lowering defences in Practice</vt:lpstr>
      <vt:lpstr>Strategies for lowering defences</vt:lpstr>
      <vt:lpstr>Break</vt:lpstr>
      <vt:lpstr>Helping people get unstuck </vt:lpstr>
      <vt:lpstr>Using strategies. Sets of questions designed for a specific purpose</vt:lpstr>
      <vt:lpstr>Help people think &amp; talk </vt:lpstr>
      <vt:lpstr>continued</vt:lpstr>
      <vt:lpstr>Open question </vt:lpstr>
      <vt:lpstr>continued</vt:lpstr>
      <vt:lpstr>Summary</vt:lpstr>
      <vt:lpstr>Decisional Balance exercise</vt:lpstr>
      <vt:lpstr>Decisional Balance Sheet</vt:lpstr>
      <vt:lpstr>Break</vt:lpstr>
      <vt:lpstr>Outcome framework</vt:lpstr>
      <vt:lpstr>Step 1. Strengths</vt:lpstr>
      <vt:lpstr>Step 2 . Priority risks &amp; contingency/ safety plans</vt:lpstr>
      <vt:lpstr>Step 3.The best Outcome they can achieve .</vt:lpstr>
      <vt:lpstr>An outcome is not the service</vt:lpstr>
      <vt:lpstr>Help staff to be clear about what an outcome looks like</vt:lpstr>
      <vt:lpstr>Definitions</vt:lpstr>
      <vt:lpstr>The Outcome</vt:lpstr>
      <vt:lpstr>Example 1</vt:lpstr>
      <vt:lpstr>Example 2</vt:lpstr>
      <vt:lpstr>Keeping it going, Reflect on progress </vt:lpstr>
      <vt:lpstr>La’s measure progress towards outcomes</vt:lpstr>
      <vt:lpstr>Endings</vt:lpstr>
      <vt:lpstr>Break</vt:lpstr>
      <vt:lpstr>Reflect on practise</vt:lpstr>
      <vt:lpstr>Capturing progress</vt:lpstr>
      <vt:lpstr>Exercise</vt:lpstr>
      <vt:lpstr>From good beginnings to best outcomes: summary:</vt:lpstr>
      <vt:lpstr>Next session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Collaborative communication skills</dc:title>
  <dc:creator>Rhoda Emlyn-Jones</dc:creator>
  <cp:lastModifiedBy>Rhoda Emlyn-Jones</cp:lastModifiedBy>
  <cp:revision>51</cp:revision>
  <cp:lastPrinted>2017-12-12T14:07:24Z</cp:lastPrinted>
  <dcterms:created xsi:type="dcterms:W3CDTF">2017-12-11T16:19:33Z</dcterms:created>
  <dcterms:modified xsi:type="dcterms:W3CDTF">2019-09-07T12:09:14Z</dcterms:modified>
</cp:coreProperties>
</file>